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7.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notesSlides/notesSlide29.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notesSlides/notesSlide30.xml" ContentType="application/vnd.openxmlformats-officedocument.presentationml.notesSl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charts/chart17.xml" ContentType="application/vnd.openxmlformats-officedocument.drawingml.chart+xml"/>
  <Override PartName="/ppt/theme/themeOverride17.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8.xml" ContentType="application/vnd.openxmlformats-officedocument.drawingml.chart+xml"/>
  <Override PartName="/ppt/theme/themeOverride18.xml" ContentType="application/vnd.openxmlformats-officedocument.themeOverride+xml"/>
  <Override PartName="/ppt/drawings/drawing1.xml" ContentType="application/vnd.openxmlformats-officedocument.drawingml.chartshape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9.xml" ContentType="application/vnd.openxmlformats-officedocument.drawingml.chart+xml"/>
  <Override PartName="/ppt/theme/themeOverride19.xml" ContentType="application/vnd.openxmlformats-officedocument.themeOverride+xml"/>
  <Override PartName="/ppt/charts/chart20.xml" ContentType="application/vnd.openxmlformats-officedocument.drawingml.chart+xml"/>
  <Override PartName="/ppt/theme/themeOverride20.xml" ContentType="application/vnd.openxmlformats-officedocument.themeOverride+xml"/>
  <Override PartName="/ppt/charts/chart21.xml" ContentType="application/vnd.openxmlformats-officedocument.drawingml.chart+xml"/>
  <Override PartName="/ppt/theme/themeOverride21.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22.xml" ContentType="application/vnd.openxmlformats-officedocument.drawingml.chart+xml"/>
  <Override PartName="/ppt/theme/themeOverride22.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23.xml" ContentType="application/vnd.openxmlformats-officedocument.drawingml.chart+xml"/>
  <Override PartName="/ppt/theme/themeOverride23.xml" ContentType="application/vnd.openxmlformats-officedocument.themeOverride+xml"/>
  <Override PartName="/ppt/notesSlides/notesSlide42.xml" ContentType="application/vnd.openxmlformats-officedocument.presentationml.notesSlide+xml"/>
  <Override PartName="/ppt/charts/chart24.xml" ContentType="application/vnd.openxmlformats-officedocument.drawingml.chart+xml"/>
  <Override PartName="/ppt/theme/themeOverride24.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56"/>
  </p:notesMasterIdLst>
  <p:sldIdLst>
    <p:sldId id="256" r:id="rId2"/>
    <p:sldId id="338" r:id="rId3"/>
    <p:sldId id="258" r:id="rId4"/>
    <p:sldId id="284" r:id="rId5"/>
    <p:sldId id="285" r:id="rId6"/>
    <p:sldId id="286" r:id="rId7"/>
    <p:sldId id="287" r:id="rId8"/>
    <p:sldId id="339" r:id="rId9"/>
    <p:sldId id="340" r:id="rId10"/>
    <p:sldId id="341" r:id="rId11"/>
    <p:sldId id="337" r:id="rId12"/>
    <p:sldId id="291" r:id="rId13"/>
    <p:sldId id="292" r:id="rId14"/>
    <p:sldId id="293" r:id="rId15"/>
    <p:sldId id="263" r:id="rId16"/>
    <p:sldId id="328" r:id="rId17"/>
    <p:sldId id="295" r:id="rId18"/>
    <p:sldId id="329" r:id="rId19"/>
    <p:sldId id="330" r:id="rId20"/>
    <p:sldId id="331" r:id="rId21"/>
    <p:sldId id="333" r:id="rId22"/>
    <p:sldId id="334" r:id="rId23"/>
    <p:sldId id="332" r:id="rId24"/>
    <p:sldId id="336" r:id="rId25"/>
    <p:sldId id="299" r:id="rId26"/>
    <p:sldId id="297" r:id="rId27"/>
    <p:sldId id="298" r:id="rId28"/>
    <p:sldId id="300" r:id="rId29"/>
    <p:sldId id="301" r:id="rId30"/>
    <p:sldId id="302" r:id="rId31"/>
    <p:sldId id="306" r:id="rId32"/>
    <p:sldId id="305" r:id="rId33"/>
    <p:sldId id="304" r:id="rId34"/>
    <p:sldId id="303" r:id="rId35"/>
    <p:sldId id="308" r:id="rId36"/>
    <p:sldId id="344" r:id="rId37"/>
    <p:sldId id="345" r:id="rId38"/>
    <p:sldId id="307" r:id="rId39"/>
    <p:sldId id="335" r:id="rId40"/>
    <p:sldId id="310" r:id="rId41"/>
    <p:sldId id="311" r:id="rId42"/>
    <p:sldId id="312" r:id="rId43"/>
    <p:sldId id="316" r:id="rId44"/>
    <p:sldId id="317" r:id="rId45"/>
    <p:sldId id="318" r:id="rId46"/>
    <p:sldId id="320" r:id="rId47"/>
    <p:sldId id="319" r:id="rId48"/>
    <p:sldId id="314" r:id="rId49"/>
    <p:sldId id="322" r:id="rId50"/>
    <p:sldId id="323" r:id="rId51"/>
    <p:sldId id="324" r:id="rId52"/>
    <p:sldId id="325" r:id="rId53"/>
    <p:sldId id="326" r:id="rId54"/>
    <p:sldId id="275" r:id="rId5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57" autoAdjust="0"/>
    <p:restoredTop sz="89698" autoAdjust="0"/>
  </p:normalViewPr>
  <p:slideViewPr>
    <p:cSldViewPr>
      <p:cViewPr>
        <p:scale>
          <a:sx n="75" d="100"/>
          <a:sy n="75" d="100"/>
        </p:scale>
        <p:origin x="-288" y="-336"/>
      </p:cViewPr>
      <p:guideLst>
        <p:guide orient="horz" pos="2160"/>
        <p:guide pos="2880"/>
      </p:guideLst>
    </p:cSldViewPr>
  </p:slideViewPr>
  <p:outlineViewPr>
    <p:cViewPr>
      <p:scale>
        <a:sx n="33" d="100"/>
        <a:sy n="33" d="100"/>
      </p:scale>
      <p:origin x="0" y="1527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oleObject" Target="file:///D:\tmp\paper\createPaperByLSS-new2014-5-28\data\debuke.xlsx" TargetMode="External"/><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oleObject" Target="file:///D:\tmp\paper\createPaperByLSS-new2014-5-28\data\data.xlsx" TargetMode="External"/><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oleObject" Target="file:///D:\tmp\paper\createPaperByLSS-new2014-5-28\data\data.xlsx" TargetMode="External"/><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oleObject" Target="file:///D:\tmp\paper\createPaperByLSS-new2014-5-28\data\data.xlsx" TargetMode="External"/><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file:///D:\@&#23454;&#39564;\&#23398;&#26657;\createPaperByLSS-new2014-5-21\data\data.xlsx" TargetMode="External"/><Relationship Id="rId1" Type="http://schemas.openxmlformats.org/officeDocument/2006/relationships/themeOverride" Target="../theme/themeOverride18.xml"/></Relationships>
</file>

<file path=ppt/charts/_rels/chart19.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19.xml"/></Relationships>
</file>

<file path=ppt/charts/_rels/chart2.xml.rels><?xml version="1.0" encoding="UTF-8" standalone="yes"?>
<Relationships xmlns="http://schemas.openxmlformats.org/package/2006/relationships"><Relationship Id="rId2" Type="http://schemas.openxmlformats.org/officeDocument/2006/relationships/oleObject" Target="file:///D:\tmp\paper\createPaperByLSS-new2014-5-28\data\debuke.xlsx" TargetMode="External"/><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oleObject" Target="file:///D:\tmp\paper\createPaperByLSS-new2014-5-28\data\data.xlsx" TargetMode="External"/><Relationship Id="rId1" Type="http://schemas.openxmlformats.org/officeDocument/2006/relationships/themeOverride" Target="../theme/themeOverride20.xml"/></Relationships>
</file>

<file path=ppt/charts/_rels/chart21.xml.rels><?xml version="1.0" encoding="UTF-8" standalone="yes"?>
<Relationships xmlns="http://schemas.openxmlformats.org/package/2006/relationships"><Relationship Id="rId2" Type="http://schemas.openxmlformats.org/officeDocument/2006/relationships/oleObject" Target="file:///D:\tmp\paper\createPaperByLSS-new2014-5-28\data\data.xlsx" TargetMode="External"/><Relationship Id="rId1" Type="http://schemas.openxmlformats.org/officeDocument/2006/relationships/themeOverride" Target="../theme/themeOverride21.xml"/></Relationships>
</file>

<file path=ppt/charts/_rels/chart22.xml.rels><?xml version="1.0" encoding="UTF-8" standalone="yes"?>
<Relationships xmlns="http://schemas.openxmlformats.org/package/2006/relationships"><Relationship Id="rId2" Type="http://schemas.openxmlformats.org/officeDocument/2006/relationships/oleObject" Target="file:///D:\@&#23454;&#39564;\&#23398;&#26657;\createPaperByLSS-new2014-5-21\data\data.xlsx" TargetMode="External"/><Relationship Id="rId1" Type="http://schemas.openxmlformats.org/officeDocument/2006/relationships/themeOverride" Target="../theme/themeOverride22.xml"/></Relationships>
</file>

<file path=ppt/charts/_rels/chart23.xml.rels><?xml version="1.0" encoding="UTF-8" standalone="yes"?>
<Relationships xmlns="http://schemas.openxmlformats.org/package/2006/relationships"><Relationship Id="rId2" Type="http://schemas.openxmlformats.org/officeDocument/2006/relationships/oleObject" Target="file:///D:\@&#23454;&#39564;\&#23398;&#26657;\createPaperByLSS-new2014-5-21\data\data.xlsx" TargetMode="External"/><Relationship Id="rId1" Type="http://schemas.openxmlformats.org/officeDocument/2006/relationships/themeOverride" Target="../theme/themeOverride23.xml"/></Relationships>
</file>

<file path=ppt/charts/_rels/chart24.xml.rels><?xml version="1.0" encoding="UTF-8" standalone="yes"?>
<Relationships xmlns="http://schemas.openxmlformats.org/package/2006/relationships"><Relationship Id="rId2" Type="http://schemas.openxmlformats.org/officeDocument/2006/relationships/oleObject" Target="file:///D:\@&#23454;&#39564;\&#23398;&#26657;\createPaperByLSS-new2014-5-21\data\data.xlsx" TargetMode="External"/><Relationship Id="rId1" Type="http://schemas.openxmlformats.org/officeDocument/2006/relationships/themeOverride" Target="../theme/themeOverride24.xml"/></Relationships>
</file>

<file path=ppt/charts/_rels/chart3.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oleObject" Target="file:///C:\LiuSS\paper\&#21338;&#22763;&#27605;&#19994;&#26448;&#26009;\createPaperByLSS-new\data.xlsx" TargetMode="External"/><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Sheet1!$A$6</c:f>
              <c:strCache>
                <c:ptCount val="1"/>
                <c:pt idx="0">
                  <c:v>Myth</c:v>
                </c:pt>
              </c:strCache>
            </c:strRef>
          </c:tx>
          <c:invertIfNegative val="0"/>
          <c:dLbls>
            <c:dLblPos val="outEnd"/>
            <c:showLegendKey val="0"/>
            <c:showVal val="1"/>
            <c:showCatName val="0"/>
            <c:showSerName val="0"/>
            <c:showPercent val="0"/>
            <c:showBubbleSize val="0"/>
            <c:showLeaderLines val="0"/>
          </c:dLbls>
          <c:cat>
            <c:strRef>
              <c:f>Sheet1!$B$5:$G$5</c:f>
              <c:strCache>
                <c:ptCount val="6"/>
                <c:pt idx="0">
                  <c:v>MC
(Monte Carlo)</c:v>
                </c:pt>
                <c:pt idx="1">
                  <c:v>LBM
(Lattice Boltzmann)</c:v>
                </c:pt>
                <c:pt idx="2">
                  <c:v>FFT</c:v>
                </c:pt>
                <c:pt idx="3">
                  <c:v>SpMV
(Sparse Matrix Vector)</c:v>
                </c:pt>
                <c:pt idx="4">
                  <c:v>Hist
(Histogram)</c:v>
                </c:pt>
                <c:pt idx="5">
                  <c:v>Average</c:v>
                </c:pt>
              </c:strCache>
            </c:strRef>
          </c:cat>
          <c:val>
            <c:numRef>
              <c:f>Sheet1!$B$6:$G$6</c:f>
              <c:numCache>
                <c:formatCode>G/通用格式</c:formatCode>
                <c:ptCount val="6"/>
                <c:pt idx="0">
                  <c:v>50</c:v>
                </c:pt>
                <c:pt idx="1">
                  <c:v>114</c:v>
                </c:pt>
                <c:pt idx="2">
                  <c:v>40</c:v>
                </c:pt>
                <c:pt idx="3">
                  <c:v>50</c:v>
                </c:pt>
                <c:pt idx="4">
                  <c:v>40</c:v>
                </c:pt>
                <c:pt idx="5" formatCode="0">
                  <c:v>58.8</c:v>
                </c:pt>
              </c:numCache>
            </c:numRef>
          </c:val>
        </c:ser>
        <c:dLbls>
          <c:showLegendKey val="0"/>
          <c:showVal val="0"/>
          <c:showCatName val="0"/>
          <c:showSerName val="0"/>
          <c:showPercent val="0"/>
          <c:showBubbleSize val="0"/>
        </c:dLbls>
        <c:gapWidth val="150"/>
        <c:axId val="92748032"/>
        <c:axId val="92762496"/>
      </c:barChart>
      <c:catAx>
        <c:axId val="92748032"/>
        <c:scaling>
          <c:orientation val="minMax"/>
        </c:scaling>
        <c:delete val="0"/>
        <c:axPos val="b"/>
        <c:title>
          <c:tx>
            <c:rich>
              <a:bodyPr/>
              <a:lstStyle/>
              <a:p>
                <a:pPr>
                  <a:defRPr b="0"/>
                </a:pPr>
                <a:r>
                  <a:rPr lang="zh-CN" altLang="en-US" b="0" dirty="0" smtClean="0"/>
                  <a:t>通用算法</a:t>
                </a:r>
                <a:endParaRPr lang="zh-CN" altLang="en-US" b="0" dirty="0"/>
              </a:p>
            </c:rich>
          </c:tx>
          <c:layout/>
          <c:overlay val="0"/>
        </c:title>
        <c:majorTickMark val="out"/>
        <c:minorTickMark val="none"/>
        <c:tickLblPos val="nextTo"/>
        <c:crossAx val="92762496"/>
        <c:crosses val="autoZero"/>
        <c:auto val="1"/>
        <c:lblAlgn val="ctr"/>
        <c:lblOffset val="100"/>
        <c:noMultiLvlLbl val="0"/>
      </c:catAx>
      <c:valAx>
        <c:axId val="92762496"/>
        <c:scaling>
          <c:orientation val="minMax"/>
        </c:scaling>
        <c:delete val="0"/>
        <c:axPos val="l"/>
        <c:majorGridlines/>
        <c:title>
          <c:tx>
            <c:rich>
              <a:bodyPr rot="0" vert="wordArtVertRtl"/>
              <a:lstStyle/>
              <a:p>
                <a:pPr>
                  <a:defRPr b="0"/>
                </a:pPr>
                <a:r>
                  <a:rPr lang="en-US" altLang="zh-CN" b="0" dirty="0" smtClean="0">
                    <a:latin typeface="Times New Roman" pitchFamily="18" charset="0"/>
                    <a:cs typeface="Times New Roman" pitchFamily="18" charset="0"/>
                  </a:rPr>
                  <a:t>GPU</a:t>
                </a:r>
                <a:r>
                  <a:rPr lang="zh-CN" altLang="en-US" b="0" dirty="0" smtClean="0"/>
                  <a:t>加速比</a:t>
                </a:r>
                <a:endParaRPr lang="zh-CN" altLang="en-US" b="0" dirty="0"/>
              </a:p>
            </c:rich>
          </c:tx>
          <c:layout/>
          <c:overlay val="0"/>
        </c:title>
        <c:numFmt formatCode="G/通用格式" sourceLinked="1"/>
        <c:majorTickMark val="out"/>
        <c:minorTickMark val="none"/>
        <c:tickLblPos val="nextTo"/>
        <c:crossAx val="92748032"/>
        <c:crosses val="autoZero"/>
        <c:crossBetween val="between"/>
      </c:valAx>
    </c:plotArea>
    <c:plotVisOnly val="1"/>
    <c:dispBlanksAs val="gap"/>
    <c:showDLblsOverMax val="0"/>
  </c:chart>
  <c:txPr>
    <a:bodyPr/>
    <a:lstStyle/>
    <a:p>
      <a:pPr>
        <a:defRPr sz="1400"/>
      </a:pPr>
      <a:endParaRPr lang="zh-CN"/>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zh-CN" altLang="en-US" sz="1200">
                <a:latin typeface="幼圆" pitchFamily="49" charset="-122"/>
                <a:ea typeface="幼圆" pitchFamily="49" charset="-122"/>
              </a:rPr>
              <a:t>线程与指令并行</a:t>
            </a:r>
          </a:p>
        </c:rich>
      </c:tx>
      <c:layout>
        <c:manualLayout>
          <c:xMode val="edge"/>
          <c:yMode val="edge"/>
          <c:x val="0.10965536593274625"/>
          <c:y val="0.85239537174256952"/>
        </c:manualLayout>
      </c:layout>
      <c:overlay val="1"/>
    </c:title>
    <c:autoTitleDeleted val="0"/>
    <c:plotArea>
      <c:layout/>
      <c:pieChart>
        <c:varyColors val="1"/>
        <c:ser>
          <c:idx val="0"/>
          <c:order val="0"/>
          <c:dLbls>
            <c:dLbl>
              <c:idx val="1"/>
              <c:spPr/>
              <c:txPr>
                <a:bodyPr/>
                <a:lstStyle/>
                <a:p>
                  <a:pPr>
                    <a:defRPr sz="1600" b="1"/>
                  </a:pPr>
                  <a:endParaRPr lang="zh-CN"/>
                </a:p>
              </c:txPr>
              <c:dLblPos val="bestFit"/>
              <c:showLegendKey val="0"/>
              <c:showVal val="1"/>
              <c:showCatName val="0"/>
              <c:showSerName val="0"/>
              <c:showPercent val="0"/>
              <c:showBubbleSize val="0"/>
            </c:dLbl>
            <c:dLblPos val="bestFit"/>
            <c:showLegendKey val="0"/>
            <c:showVal val="1"/>
            <c:showCatName val="0"/>
            <c:showSerName val="0"/>
            <c:showPercent val="0"/>
            <c:showBubbleSize val="0"/>
            <c:showLeaderLines val="1"/>
          </c:dLbls>
          <c:cat>
            <c:strRef>
              <c:f>('骨骼动画时间分布-503'!$E$11,'骨骼动画时间分布-503'!$G$11,'骨骼动画时间分布-503'!$I$11,'骨骼动画时间分布-503'!$K$11)</c:f>
              <c:strCache>
                <c:ptCount val="4"/>
                <c:pt idx="0">
                  <c:v>CPU计算骨骼</c:v>
                </c:pt>
                <c:pt idx="1">
                  <c:v>CPU计算顶点</c:v>
                </c:pt>
                <c:pt idx="2">
                  <c:v>GPU渲染面片</c:v>
                </c:pt>
                <c:pt idx="3">
                  <c:v>其它</c:v>
                </c:pt>
              </c:strCache>
            </c:strRef>
          </c:cat>
          <c:val>
            <c:numRef>
              <c:f>('骨骼动画时间分布-503'!$E$74,'骨骼动画时间分布-503'!$G$74,'骨骼动画时间分布-503'!$I$74,'骨骼动画时间分布-503'!$K$74)</c:f>
              <c:numCache>
                <c:formatCode>0%</c:formatCode>
                <c:ptCount val="4"/>
                <c:pt idx="0">
                  <c:v>5.9210526315789484E-2</c:v>
                </c:pt>
                <c:pt idx="1">
                  <c:v>0.1710526315789474</c:v>
                </c:pt>
                <c:pt idx="2">
                  <c:v>0.24671052631578938</c:v>
                </c:pt>
                <c:pt idx="3">
                  <c:v>0.52302631578947367</c:v>
                </c:pt>
              </c:numCache>
            </c:numRef>
          </c:val>
        </c:ser>
        <c:dLbls>
          <c:showLegendKey val="0"/>
          <c:showVal val="1"/>
          <c:showCatName val="0"/>
          <c:showSerName val="0"/>
          <c:showPercent val="0"/>
          <c:showBubbleSize val="0"/>
          <c:showLeaderLines val="1"/>
        </c:dLbls>
        <c:firstSliceAng val="0"/>
      </c:pieChart>
    </c:plotArea>
    <c:legend>
      <c:legendPos val="r"/>
      <c:legendEntry>
        <c:idx val="1"/>
        <c:txPr>
          <a:bodyPr/>
          <a:lstStyle/>
          <a:p>
            <a:pPr rtl="0">
              <a:defRPr b="1">
                <a:solidFill>
                  <a:srgbClr val="C00000"/>
                </a:solidFill>
              </a:defRPr>
            </a:pPr>
            <a:endParaRPr lang="zh-CN"/>
          </a:p>
        </c:txPr>
      </c:legendEntry>
      <c:layout/>
      <c:overlay val="0"/>
      <c:txPr>
        <a:bodyPr/>
        <a:lstStyle/>
        <a:p>
          <a:pPr rtl="0">
            <a:defRPr/>
          </a:pPr>
          <a:endParaRPr lang="zh-CN"/>
        </a:p>
      </c:txPr>
    </c:legend>
    <c:plotVisOnly val="1"/>
    <c:dispBlanksAs val="zero"/>
    <c:showDLblsOverMax val="0"/>
  </c:chart>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1"/>
          <c:order val="0"/>
          <c:tx>
            <c:strRef>
              <c:f>'骨骼动画时间分布-503'!$S$31</c:f>
              <c:strCache>
                <c:ptCount val="1"/>
                <c:pt idx="0">
                  <c:v>串行
优化</c:v>
                </c:pt>
              </c:strCache>
            </c:strRef>
          </c:tx>
          <c:invertIfNegative val="0"/>
          <c:cat>
            <c:strRef>
              <c:f>'骨骼动画时间分布-503'!$T$30:$U$30</c:f>
              <c:strCache>
                <c:ptCount val="2"/>
                <c:pt idx="0">
                  <c:v>全局
动画渲染</c:v>
                </c:pt>
                <c:pt idx="1">
                  <c:v>局部
计算顶点</c:v>
                </c:pt>
              </c:strCache>
            </c:strRef>
          </c:cat>
          <c:val>
            <c:numRef>
              <c:f>'骨骼动画时间分布-503'!$T$31:$U$31</c:f>
              <c:numCache>
                <c:formatCode>0.0_ </c:formatCode>
                <c:ptCount val="2"/>
                <c:pt idx="0">
                  <c:v>4.9700000000000024</c:v>
                </c:pt>
                <c:pt idx="1">
                  <c:v>3.9299999999999997</c:v>
                </c:pt>
              </c:numCache>
            </c:numRef>
          </c:val>
        </c:ser>
        <c:ser>
          <c:idx val="2"/>
          <c:order val="1"/>
          <c:tx>
            <c:strRef>
              <c:f>'骨骼动画时间分布-503'!$S$32</c:f>
              <c:strCache>
                <c:ptCount val="1"/>
                <c:pt idx="0">
                  <c:v>并行
多线程</c:v>
                </c:pt>
              </c:strCache>
            </c:strRef>
          </c:tx>
          <c:invertIfNegative val="0"/>
          <c:cat>
            <c:strRef>
              <c:f>'骨骼动画时间分布-503'!$T$30:$U$30</c:f>
              <c:strCache>
                <c:ptCount val="2"/>
                <c:pt idx="0">
                  <c:v>全局
动画渲染</c:v>
                </c:pt>
                <c:pt idx="1">
                  <c:v>局部
计算顶点</c:v>
                </c:pt>
              </c:strCache>
            </c:strRef>
          </c:cat>
          <c:val>
            <c:numRef>
              <c:f>'骨骼动画时间分布-503'!$T$32:$U$32</c:f>
              <c:numCache>
                <c:formatCode>0.0</c:formatCode>
                <c:ptCount val="2"/>
                <c:pt idx="0">
                  <c:v>3.2800000000000002</c:v>
                </c:pt>
                <c:pt idx="1">
                  <c:v>0.98</c:v>
                </c:pt>
              </c:numCache>
            </c:numRef>
          </c:val>
        </c:ser>
        <c:ser>
          <c:idx val="3"/>
          <c:order val="2"/>
          <c:tx>
            <c:strRef>
              <c:f>'骨骼动画时间分布-503'!$S$33</c:f>
              <c:strCache>
                <c:ptCount val="1"/>
                <c:pt idx="0">
                  <c:v>并行
多指令</c:v>
                </c:pt>
              </c:strCache>
            </c:strRef>
          </c:tx>
          <c:invertIfNegative val="0"/>
          <c:cat>
            <c:strRef>
              <c:f>'骨骼动画时间分布-503'!$T$30:$U$30</c:f>
              <c:strCache>
                <c:ptCount val="2"/>
                <c:pt idx="0">
                  <c:v>全局
动画渲染</c:v>
                </c:pt>
                <c:pt idx="1">
                  <c:v>局部
计算顶点</c:v>
                </c:pt>
              </c:strCache>
            </c:strRef>
          </c:cat>
          <c:val>
            <c:numRef>
              <c:f>'骨骼动画时间分布-503'!$T$33:$U$33</c:f>
              <c:numCache>
                <c:formatCode>0.0</c:formatCode>
                <c:ptCount val="2"/>
                <c:pt idx="0">
                  <c:v>1.9500000000000073</c:v>
                </c:pt>
                <c:pt idx="1">
                  <c:v>0.96000000000000063</c:v>
                </c:pt>
              </c:numCache>
            </c:numRef>
          </c:val>
        </c:ser>
        <c:ser>
          <c:idx val="4"/>
          <c:order val="3"/>
          <c:tx>
            <c:strRef>
              <c:f>'骨骼动画时间分布-503'!$S$34</c:f>
              <c:strCache>
                <c:ptCount val="1"/>
                <c:pt idx="0">
                  <c:v>并行
线程与指令</c:v>
                </c:pt>
              </c:strCache>
            </c:strRef>
          </c:tx>
          <c:invertIfNegative val="0"/>
          <c:dLbls>
            <c:dLbl>
              <c:idx val="1"/>
              <c:delete val="1"/>
            </c:dLbl>
            <c:showLegendKey val="0"/>
            <c:showVal val="1"/>
            <c:showCatName val="0"/>
            <c:showSerName val="0"/>
            <c:showPercent val="0"/>
            <c:showBubbleSize val="0"/>
            <c:showLeaderLines val="0"/>
          </c:dLbls>
          <c:cat>
            <c:strRef>
              <c:f>'骨骼动画时间分布-503'!$T$30:$U$30</c:f>
              <c:strCache>
                <c:ptCount val="2"/>
                <c:pt idx="0">
                  <c:v>全局
动画渲染</c:v>
                </c:pt>
                <c:pt idx="1">
                  <c:v>局部
计算顶点</c:v>
                </c:pt>
              </c:strCache>
            </c:strRef>
          </c:cat>
          <c:val>
            <c:numRef>
              <c:f>'骨骼动画时间分布-503'!$T$34:$U$34</c:f>
              <c:numCache>
                <c:formatCode>g/"通""用""格""式"</c:formatCode>
                <c:ptCount val="2"/>
                <c:pt idx="0" formatCode="0.0">
                  <c:v>3</c:v>
                </c:pt>
                <c:pt idx="1">
                  <c:v>0.52</c:v>
                </c:pt>
              </c:numCache>
            </c:numRef>
          </c:val>
        </c:ser>
        <c:dLbls>
          <c:showLegendKey val="0"/>
          <c:showVal val="1"/>
          <c:showCatName val="0"/>
          <c:showSerName val="0"/>
          <c:showPercent val="0"/>
          <c:showBubbleSize val="0"/>
        </c:dLbls>
        <c:gapWidth val="150"/>
        <c:axId val="93428352"/>
        <c:axId val="93463680"/>
      </c:barChart>
      <c:catAx>
        <c:axId val="93428352"/>
        <c:scaling>
          <c:orientation val="minMax"/>
        </c:scaling>
        <c:delete val="0"/>
        <c:axPos val="b"/>
        <c:majorTickMark val="out"/>
        <c:minorTickMark val="none"/>
        <c:tickLblPos val="nextTo"/>
        <c:crossAx val="93463680"/>
        <c:crosses val="autoZero"/>
        <c:auto val="1"/>
        <c:lblAlgn val="ctr"/>
        <c:lblOffset val="100"/>
        <c:noMultiLvlLbl val="0"/>
      </c:catAx>
      <c:valAx>
        <c:axId val="93463680"/>
        <c:scaling>
          <c:orientation val="minMax"/>
        </c:scaling>
        <c:delete val="1"/>
        <c:axPos val="l"/>
        <c:numFmt formatCode="0.0_ " sourceLinked="1"/>
        <c:majorTickMark val="out"/>
        <c:minorTickMark val="none"/>
        <c:tickLblPos val="nextTo"/>
        <c:crossAx val="93428352"/>
        <c:crosses val="autoZero"/>
        <c:crossBetween val="between"/>
      </c:valAx>
    </c:plotArea>
    <c:legend>
      <c:legendPos val="r"/>
      <c:overlay val="0"/>
    </c:legend>
    <c:plotVisOnly val="1"/>
    <c:dispBlanksAs val="gap"/>
    <c:showDLblsOverMax val="0"/>
  </c:chart>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'骨骼动画时间分布-503'!$V$30</c:f>
              <c:strCache>
                <c:ptCount val="1"/>
                <c:pt idx="0">
                  <c:v>全局</c:v>
                </c:pt>
              </c:strCache>
            </c:strRef>
          </c:tx>
          <c:dLbls>
            <c:dLbl>
              <c:idx val="0"/>
              <c:delete val="1"/>
            </c:dLbl>
            <c:dLbl>
              <c:idx val="1"/>
              <c:layout>
                <c:manualLayout>
                  <c:x val="-5.5330966550272573E-2"/>
                  <c:y val="6.3441800837900228E-2"/>
                </c:manualLayout>
              </c:layout>
              <c:dLblPos val="r"/>
              <c:showLegendKey val="0"/>
              <c:showVal val="1"/>
              <c:showCatName val="0"/>
              <c:showSerName val="0"/>
              <c:showPercent val="0"/>
              <c:showBubbleSize val="0"/>
            </c:dLbl>
            <c:dLbl>
              <c:idx val="2"/>
              <c:layout>
                <c:manualLayout>
                  <c:x val="-5.5330966550272503E-2"/>
                  <c:y val="5.6472104200806304E-2"/>
                </c:manualLayout>
              </c:layout>
              <c:dLblPos val="r"/>
              <c:showLegendKey val="0"/>
              <c:showVal val="1"/>
              <c:showCatName val="0"/>
              <c:showSerName val="0"/>
              <c:showPercent val="0"/>
              <c:showBubbleSize val="0"/>
            </c:dLbl>
            <c:dLbl>
              <c:idx val="3"/>
              <c:layout>
                <c:manualLayout>
                  <c:x val="-5.2318524690993524E-2"/>
                  <c:y val="4.9502407563712512E-2"/>
                </c:manualLayout>
              </c:layout>
              <c:dLblPos val="r"/>
              <c:showLegendKey val="0"/>
              <c:showVal val="1"/>
              <c:showCatName val="0"/>
              <c:showSerName val="0"/>
              <c:showPercent val="0"/>
              <c:showBubbleSize val="0"/>
            </c:dLbl>
            <c:dLblPos val="b"/>
            <c:showLegendKey val="0"/>
            <c:showVal val="1"/>
            <c:showCatName val="0"/>
            <c:showSerName val="0"/>
            <c:showPercent val="0"/>
            <c:showBubbleSize val="0"/>
            <c:showLeaderLines val="0"/>
          </c:dLbls>
          <c:cat>
            <c:strRef>
              <c:f>'骨骼动画时间分布-503'!$S$31:$S$34</c:f>
              <c:strCache>
                <c:ptCount val="4"/>
                <c:pt idx="0">
                  <c:v>串行
优化</c:v>
                </c:pt>
                <c:pt idx="1">
                  <c:v>并行
多线程</c:v>
                </c:pt>
                <c:pt idx="2">
                  <c:v>并行
多指令</c:v>
                </c:pt>
                <c:pt idx="3">
                  <c:v>并行
线程与指令</c:v>
                </c:pt>
              </c:strCache>
            </c:strRef>
          </c:cat>
          <c:val>
            <c:numRef>
              <c:f>'骨骼动画时间分布-503'!$V$31:$V$34</c:f>
              <c:numCache>
                <c:formatCode>0.00</c:formatCode>
                <c:ptCount val="4"/>
                <c:pt idx="0" formatCode="0">
                  <c:v>1</c:v>
                </c:pt>
                <c:pt idx="1">
                  <c:v>1.5152439024390238</c:v>
                </c:pt>
                <c:pt idx="2">
                  <c:v>2.548717948717985</c:v>
                </c:pt>
                <c:pt idx="3">
                  <c:v>1.6566666666666665</c:v>
                </c:pt>
              </c:numCache>
            </c:numRef>
          </c:val>
          <c:smooth val="0"/>
        </c:ser>
        <c:ser>
          <c:idx val="1"/>
          <c:order val="1"/>
          <c:tx>
            <c:strRef>
              <c:f>'骨骼动画时间分布-503'!$W$30</c:f>
              <c:strCache>
                <c:ptCount val="1"/>
                <c:pt idx="0">
                  <c:v>局部</c:v>
                </c:pt>
              </c:strCache>
            </c:strRef>
          </c:tx>
          <c:dLbls>
            <c:dLbl>
              <c:idx val="0"/>
              <c:layout>
                <c:manualLayout>
                  <c:x val="-3.9771348546876702E-2"/>
                  <c:y val="5.3761605642490794E-2"/>
                </c:manualLayout>
              </c:layout>
              <c:dLblPos val="r"/>
              <c:showLegendKey val="0"/>
              <c:showVal val="1"/>
              <c:showCatName val="0"/>
              <c:showSerName val="0"/>
              <c:showPercent val="0"/>
              <c:showBubbleSize val="0"/>
            </c:dLbl>
            <c:dLbl>
              <c:idx val="1"/>
              <c:layout>
                <c:manualLayout>
                  <c:x val="-5.1060889514781008E-2"/>
                  <c:y val="-5.4849317353886123E-2"/>
                </c:manualLayout>
              </c:layout>
              <c:dLblPos val="r"/>
              <c:showLegendKey val="0"/>
              <c:showVal val="1"/>
              <c:showCatName val="0"/>
              <c:showSerName val="0"/>
              <c:showPercent val="0"/>
              <c:showBubbleSize val="0"/>
            </c:dLbl>
            <c:dLbl>
              <c:idx val="2"/>
              <c:layout>
                <c:manualLayout>
                  <c:x val="-4.9831006755697314E-2"/>
                  <c:y val="-7.4862773807551491E-2"/>
                </c:manualLayout>
              </c:layout>
              <c:dLblPos val="r"/>
              <c:showLegendKey val="0"/>
              <c:showVal val="1"/>
              <c:showCatName val="0"/>
              <c:showSerName val="0"/>
              <c:showPercent val="0"/>
              <c:showBubbleSize val="0"/>
            </c:dLbl>
            <c:dLbl>
              <c:idx val="3"/>
              <c:layout>
                <c:manualLayout>
                  <c:x val="-4.7496720114976208E-2"/>
                  <c:y val="-6.6618226360380506E-2"/>
                </c:manualLayout>
              </c:layout>
              <c:dLblPos val="r"/>
              <c:showLegendKey val="0"/>
              <c:showVal val="1"/>
              <c:showCatName val="0"/>
              <c:showSerName val="0"/>
              <c:showPercent val="0"/>
              <c:showBubbleSize val="0"/>
            </c:dLbl>
            <c:dLblPos val="t"/>
            <c:showLegendKey val="0"/>
            <c:showVal val="1"/>
            <c:showCatName val="0"/>
            <c:showSerName val="0"/>
            <c:showPercent val="0"/>
            <c:showBubbleSize val="0"/>
            <c:showLeaderLines val="0"/>
          </c:dLbls>
          <c:cat>
            <c:strRef>
              <c:f>'骨骼动画时间分布-503'!$S$31:$S$34</c:f>
              <c:strCache>
                <c:ptCount val="4"/>
                <c:pt idx="0">
                  <c:v>串行
优化</c:v>
                </c:pt>
                <c:pt idx="1">
                  <c:v>并行
多线程</c:v>
                </c:pt>
                <c:pt idx="2">
                  <c:v>并行
多指令</c:v>
                </c:pt>
                <c:pt idx="3">
                  <c:v>并行
线程与指令</c:v>
                </c:pt>
              </c:strCache>
            </c:strRef>
          </c:cat>
          <c:val>
            <c:numRef>
              <c:f>'骨骼动画时间分布-503'!$W$31:$W$34</c:f>
              <c:numCache>
                <c:formatCode>0.00</c:formatCode>
                <c:ptCount val="4"/>
                <c:pt idx="0" formatCode="0">
                  <c:v>1</c:v>
                </c:pt>
                <c:pt idx="1">
                  <c:v>4.0102040816326534</c:v>
                </c:pt>
                <c:pt idx="2">
                  <c:v>4.09375</c:v>
                </c:pt>
                <c:pt idx="3">
                  <c:v>7.5576923076923084</c:v>
                </c:pt>
              </c:numCache>
            </c:numRef>
          </c:val>
          <c:smooth val="0"/>
        </c:ser>
        <c:dLbls>
          <c:showLegendKey val="0"/>
          <c:showVal val="1"/>
          <c:showCatName val="0"/>
          <c:showSerName val="0"/>
          <c:showPercent val="0"/>
          <c:showBubbleSize val="0"/>
        </c:dLbls>
        <c:marker val="1"/>
        <c:smooth val="0"/>
        <c:axId val="93497600"/>
        <c:axId val="93511680"/>
      </c:lineChart>
      <c:catAx>
        <c:axId val="93497600"/>
        <c:scaling>
          <c:orientation val="minMax"/>
        </c:scaling>
        <c:delete val="0"/>
        <c:axPos val="b"/>
        <c:majorTickMark val="out"/>
        <c:minorTickMark val="none"/>
        <c:tickLblPos val="nextTo"/>
        <c:crossAx val="93511680"/>
        <c:crosses val="autoZero"/>
        <c:auto val="1"/>
        <c:lblAlgn val="ctr"/>
        <c:lblOffset val="100"/>
        <c:noMultiLvlLbl val="0"/>
      </c:catAx>
      <c:valAx>
        <c:axId val="93511680"/>
        <c:scaling>
          <c:orientation val="minMax"/>
        </c:scaling>
        <c:delete val="1"/>
        <c:axPos val="l"/>
        <c:numFmt formatCode="0" sourceLinked="1"/>
        <c:majorTickMark val="out"/>
        <c:minorTickMark val="none"/>
        <c:tickLblPos val="nextTo"/>
        <c:crossAx val="93497600"/>
        <c:crosses val="autoZero"/>
        <c:crossBetween val="between"/>
      </c:valAx>
    </c:plotArea>
    <c:legend>
      <c:legendPos val="r"/>
      <c:overlay val="0"/>
    </c:legend>
    <c:plotVisOnly val="1"/>
    <c:dispBlanksAs val="gap"/>
    <c:showDLblsOverMax val="0"/>
  </c:chart>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1"/>
          <c:order val="0"/>
          <c:tx>
            <c:strRef>
              <c:f>'骨骼动画时间分布-503'!$S$31</c:f>
              <c:strCache>
                <c:ptCount val="1"/>
                <c:pt idx="0">
                  <c:v>串行
优化</c:v>
                </c:pt>
              </c:strCache>
            </c:strRef>
          </c:tx>
          <c:invertIfNegative val="0"/>
          <c:cat>
            <c:strRef>
              <c:f>'骨骼动画时间分布-503'!$T$30:$U$30</c:f>
              <c:strCache>
                <c:ptCount val="2"/>
                <c:pt idx="0">
                  <c:v>全局
动画渲染</c:v>
                </c:pt>
                <c:pt idx="1">
                  <c:v>局部
计算顶点</c:v>
                </c:pt>
              </c:strCache>
            </c:strRef>
          </c:cat>
          <c:val>
            <c:numRef>
              <c:f>'骨骼动画时间分布-503'!$T$31:$U$31</c:f>
              <c:numCache>
                <c:formatCode>0.0_ </c:formatCode>
                <c:ptCount val="2"/>
                <c:pt idx="0">
                  <c:v>4.97</c:v>
                </c:pt>
                <c:pt idx="1">
                  <c:v>3.93</c:v>
                </c:pt>
              </c:numCache>
            </c:numRef>
          </c:val>
        </c:ser>
        <c:ser>
          <c:idx val="2"/>
          <c:order val="1"/>
          <c:tx>
            <c:strRef>
              <c:f>'骨骼动画时间分布-503'!$S$32</c:f>
              <c:strCache>
                <c:ptCount val="1"/>
                <c:pt idx="0">
                  <c:v>并行
OMP多线程</c:v>
                </c:pt>
              </c:strCache>
            </c:strRef>
          </c:tx>
          <c:invertIfNegative val="0"/>
          <c:dLbls>
            <c:dLbl>
              <c:idx val="1"/>
              <c:layout>
                <c:manualLayout>
                  <c:x val="8.1658004702729499E-3"/>
                  <c:y val="1.7631273158399637E-2"/>
                </c:manualLayout>
              </c:layout>
              <c:dLblPos val="outEnd"/>
              <c:showLegendKey val="0"/>
              <c:showVal val="1"/>
              <c:showCatName val="0"/>
              <c:showSerName val="0"/>
              <c:showPercent val="0"/>
              <c:showBubbleSize val="0"/>
            </c:dLbl>
            <c:dLblPos val="outEnd"/>
            <c:showLegendKey val="0"/>
            <c:showVal val="1"/>
            <c:showCatName val="0"/>
            <c:showSerName val="0"/>
            <c:showPercent val="0"/>
            <c:showBubbleSize val="0"/>
            <c:showLeaderLines val="0"/>
          </c:dLbls>
          <c:cat>
            <c:strRef>
              <c:f>'骨骼动画时间分布-503'!$T$30:$U$30</c:f>
              <c:strCache>
                <c:ptCount val="2"/>
                <c:pt idx="0">
                  <c:v>全局
动画渲染</c:v>
                </c:pt>
                <c:pt idx="1">
                  <c:v>局部
计算顶点</c:v>
                </c:pt>
              </c:strCache>
            </c:strRef>
          </c:cat>
          <c:val>
            <c:numRef>
              <c:f>'骨骼动画时间分布-503'!$T$32:$U$32</c:f>
              <c:numCache>
                <c:formatCode>0.0</c:formatCode>
                <c:ptCount val="2"/>
                <c:pt idx="0">
                  <c:v>2.1</c:v>
                </c:pt>
                <c:pt idx="1">
                  <c:v>0.98</c:v>
                </c:pt>
              </c:numCache>
            </c:numRef>
          </c:val>
        </c:ser>
        <c:ser>
          <c:idx val="3"/>
          <c:order val="2"/>
          <c:tx>
            <c:strRef>
              <c:f>'骨骼动画时间分布-503'!$S$33</c:f>
              <c:strCache>
                <c:ptCount val="1"/>
                <c:pt idx="0">
                  <c:v>并行
SSE多指令</c:v>
                </c:pt>
              </c:strCache>
            </c:strRef>
          </c:tx>
          <c:invertIfNegative val="0"/>
          <c:dLbls>
            <c:dLbl>
              <c:idx val="0"/>
              <c:layout>
                <c:manualLayout>
                  <c:x val="8.1658004702729881E-3"/>
                  <c:y val="2.3508364211199513E-2"/>
                </c:manualLayout>
              </c:layout>
              <c:dLblPos val="outEnd"/>
              <c:showLegendKey val="0"/>
              <c:showVal val="1"/>
              <c:showCatName val="0"/>
              <c:showSerName val="0"/>
              <c:showPercent val="0"/>
              <c:showBubbleSize val="0"/>
            </c:dLbl>
            <c:dLbl>
              <c:idx val="1"/>
              <c:layout>
                <c:manualLayout>
                  <c:x val="2.8580301645955326E-2"/>
                  <c:y val="1.7631273158399637E-2"/>
                </c:manualLayout>
              </c:layout>
              <c:dLblPos val="outEnd"/>
              <c:showLegendKey val="0"/>
              <c:showVal val="1"/>
              <c:showCatName val="0"/>
              <c:showSerName val="0"/>
              <c:showPercent val="0"/>
              <c:showBubbleSize val="0"/>
            </c:dLbl>
            <c:dLblPos val="outEnd"/>
            <c:showLegendKey val="0"/>
            <c:showVal val="1"/>
            <c:showCatName val="0"/>
            <c:showSerName val="0"/>
            <c:showPercent val="0"/>
            <c:showBubbleSize val="0"/>
            <c:showLeaderLines val="0"/>
          </c:dLbls>
          <c:cat>
            <c:strRef>
              <c:f>'骨骼动画时间分布-503'!$T$30:$U$30</c:f>
              <c:strCache>
                <c:ptCount val="2"/>
                <c:pt idx="0">
                  <c:v>全局
动画渲染</c:v>
                </c:pt>
                <c:pt idx="1">
                  <c:v>局部
计算顶点</c:v>
                </c:pt>
              </c:strCache>
            </c:strRef>
          </c:cat>
          <c:val>
            <c:numRef>
              <c:f>'骨骼动画时间分布-503'!$T$33:$U$33</c:f>
              <c:numCache>
                <c:formatCode>0.0</c:formatCode>
                <c:ptCount val="2"/>
                <c:pt idx="0">
                  <c:v>1.95</c:v>
                </c:pt>
                <c:pt idx="1">
                  <c:v>0.96</c:v>
                </c:pt>
              </c:numCache>
            </c:numRef>
          </c:val>
        </c:ser>
        <c:ser>
          <c:idx val="4"/>
          <c:order val="3"/>
          <c:tx>
            <c:strRef>
              <c:f>'骨骼动画时间分布-503'!$S$34</c:f>
              <c:strCache>
                <c:ptCount val="1"/>
                <c:pt idx="0">
                  <c:v>并行
SSE与OMP</c:v>
                </c:pt>
              </c:strCache>
            </c:strRef>
          </c:tx>
          <c:invertIfNegative val="0"/>
          <c:dLbls>
            <c:dLbl>
              <c:idx val="0"/>
              <c:layout>
                <c:manualLayout>
                  <c:x val="1.2248700705409425E-2"/>
                  <c:y val="1.7631273158399637E-2"/>
                </c:manualLayout>
              </c:layout>
              <c:dLblPos val="outEnd"/>
              <c:showLegendKey val="0"/>
              <c:showVal val="1"/>
              <c:showCatName val="0"/>
              <c:showSerName val="0"/>
              <c:showPercent val="0"/>
              <c:showBubbleSize val="0"/>
            </c:dLbl>
            <c:dLbl>
              <c:idx val="1"/>
              <c:layout>
                <c:manualLayout>
                  <c:x val="1.2248700705409425E-2"/>
                  <c:y val="3.5262546316799273E-2"/>
                </c:manualLayout>
              </c:layout>
              <c:dLblPos val="outEnd"/>
              <c:showLegendKey val="0"/>
              <c:showVal val="1"/>
              <c:showCatName val="0"/>
              <c:showSerName val="0"/>
              <c:showPercent val="0"/>
              <c:showBubbleSize val="0"/>
            </c:dLbl>
            <c:dLblPos val="outEnd"/>
            <c:showLegendKey val="0"/>
            <c:showVal val="1"/>
            <c:showCatName val="0"/>
            <c:showSerName val="0"/>
            <c:showPercent val="0"/>
            <c:showBubbleSize val="0"/>
            <c:showLeaderLines val="0"/>
          </c:dLbls>
          <c:cat>
            <c:strRef>
              <c:f>'骨骼动画时间分布-503'!$T$30:$U$30</c:f>
              <c:strCache>
                <c:ptCount val="2"/>
                <c:pt idx="0">
                  <c:v>全局
动画渲染</c:v>
                </c:pt>
                <c:pt idx="1">
                  <c:v>局部
计算顶点</c:v>
                </c:pt>
              </c:strCache>
            </c:strRef>
          </c:cat>
          <c:val>
            <c:numRef>
              <c:f>'骨骼动画时间分布-503'!$T$34:$U$34</c:f>
              <c:numCache>
                <c:formatCode>0.0_ </c:formatCode>
                <c:ptCount val="2"/>
                <c:pt idx="0" formatCode="0.0">
                  <c:v>1.5</c:v>
                </c:pt>
                <c:pt idx="1">
                  <c:v>0.36</c:v>
                </c:pt>
              </c:numCache>
            </c:numRef>
          </c:val>
        </c:ser>
        <c:dLbls>
          <c:showLegendKey val="0"/>
          <c:showVal val="1"/>
          <c:showCatName val="0"/>
          <c:showSerName val="0"/>
          <c:showPercent val="0"/>
          <c:showBubbleSize val="0"/>
        </c:dLbls>
        <c:gapWidth val="150"/>
        <c:axId val="119665024"/>
        <c:axId val="119666560"/>
      </c:barChart>
      <c:catAx>
        <c:axId val="119665024"/>
        <c:scaling>
          <c:orientation val="minMax"/>
        </c:scaling>
        <c:delete val="0"/>
        <c:axPos val="b"/>
        <c:majorTickMark val="out"/>
        <c:minorTickMark val="none"/>
        <c:tickLblPos val="nextTo"/>
        <c:crossAx val="119666560"/>
        <c:crosses val="autoZero"/>
        <c:auto val="1"/>
        <c:lblAlgn val="ctr"/>
        <c:lblOffset val="100"/>
        <c:noMultiLvlLbl val="0"/>
      </c:catAx>
      <c:valAx>
        <c:axId val="119666560"/>
        <c:scaling>
          <c:orientation val="minMax"/>
        </c:scaling>
        <c:delete val="0"/>
        <c:axPos val="l"/>
        <c:title>
          <c:tx>
            <c:rich>
              <a:bodyPr rot="0" vert="wordArtVertRtl"/>
              <a:lstStyle/>
              <a:p>
                <a:pPr>
                  <a:defRPr/>
                </a:pPr>
                <a:r>
                  <a:rPr lang="zh-CN" sz="1000" dirty="0"/>
                  <a:t>时间</a:t>
                </a:r>
                <a:r>
                  <a:rPr lang="en-US" sz="1000" dirty="0" err="1"/>
                  <a:t>ms</a:t>
                </a:r>
                <a:endParaRPr lang="zh-CN" sz="1000" dirty="0"/>
              </a:p>
            </c:rich>
          </c:tx>
          <c:layout/>
          <c:overlay val="0"/>
        </c:title>
        <c:numFmt formatCode="0.0_ " sourceLinked="1"/>
        <c:majorTickMark val="out"/>
        <c:minorTickMark val="none"/>
        <c:tickLblPos val="nextTo"/>
        <c:crossAx val="119665024"/>
        <c:crosses val="autoZero"/>
        <c:crossBetween val="between"/>
      </c:valAx>
    </c:plotArea>
    <c:legend>
      <c:legendPos val="r"/>
      <c:layout/>
      <c:overlay val="0"/>
    </c:legend>
    <c:plotVisOnly val="1"/>
    <c:dispBlanksAs val="gap"/>
    <c:showDLblsOverMax val="0"/>
  </c:chart>
  <c:txPr>
    <a:bodyPr/>
    <a:lstStyle/>
    <a:p>
      <a:pPr>
        <a:defRPr sz="1400"/>
      </a:pPr>
      <a:endParaRPr lang="zh-CN"/>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1569735671053116"/>
          <c:y val="5.4293525466867318E-2"/>
          <c:w val="0.86665625345075414"/>
          <c:h val="0.67977446950338849"/>
        </c:manualLayout>
      </c:layout>
      <c:lineChart>
        <c:grouping val="standard"/>
        <c:varyColors val="0"/>
        <c:ser>
          <c:idx val="0"/>
          <c:order val="0"/>
          <c:tx>
            <c:strRef>
              <c:f>'骨骼动画时间分布-503'!$V$30</c:f>
              <c:strCache>
                <c:ptCount val="1"/>
                <c:pt idx="0">
                  <c:v>全局</c:v>
                </c:pt>
              </c:strCache>
            </c:strRef>
          </c:tx>
          <c:dLbls>
            <c:dLbl>
              <c:idx val="0"/>
              <c:delete val="1"/>
            </c:dLbl>
            <c:dLbl>
              <c:idx val="1"/>
              <c:layout>
                <c:manualLayout>
                  <c:x val="-5.5330966550272573E-2"/>
                  <c:y val="6.3441800837900228E-2"/>
                </c:manualLayout>
              </c:layout>
              <c:dLblPos val="r"/>
              <c:showLegendKey val="0"/>
              <c:showVal val="1"/>
              <c:showCatName val="0"/>
              <c:showSerName val="0"/>
              <c:showPercent val="0"/>
              <c:showBubbleSize val="0"/>
            </c:dLbl>
            <c:dLbl>
              <c:idx val="2"/>
              <c:layout>
                <c:manualLayout>
                  <c:x val="-5.5330966550272503E-2"/>
                  <c:y val="5.6472104200806304E-2"/>
                </c:manualLayout>
              </c:layout>
              <c:dLblPos val="r"/>
              <c:showLegendKey val="0"/>
              <c:showVal val="1"/>
              <c:showCatName val="0"/>
              <c:showSerName val="0"/>
              <c:showPercent val="0"/>
              <c:showBubbleSize val="0"/>
            </c:dLbl>
            <c:dLbl>
              <c:idx val="3"/>
              <c:layout>
                <c:manualLayout>
                  <c:x val="-5.2318524690993524E-2"/>
                  <c:y val="4.9502407563712512E-2"/>
                </c:manualLayout>
              </c:layout>
              <c:dLblPos val="r"/>
              <c:showLegendKey val="0"/>
              <c:showVal val="1"/>
              <c:showCatName val="0"/>
              <c:showSerName val="0"/>
              <c:showPercent val="0"/>
              <c:showBubbleSize val="0"/>
            </c:dLbl>
            <c:dLblPos val="b"/>
            <c:showLegendKey val="0"/>
            <c:showVal val="1"/>
            <c:showCatName val="0"/>
            <c:showSerName val="0"/>
            <c:showPercent val="0"/>
            <c:showBubbleSize val="0"/>
            <c:showLeaderLines val="0"/>
          </c:dLbls>
          <c:cat>
            <c:strRef>
              <c:f>'骨骼动画时间分布-503'!$S$31:$S$34</c:f>
              <c:strCache>
                <c:ptCount val="4"/>
                <c:pt idx="0">
                  <c:v>串行
优化</c:v>
                </c:pt>
                <c:pt idx="1">
                  <c:v>并行
OMP多线程</c:v>
                </c:pt>
                <c:pt idx="2">
                  <c:v>并行
SSE多指令</c:v>
                </c:pt>
                <c:pt idx="3">
                  <c:v>并行
SSE与OMP</c:v>
                </c:pt>
              </c:strCache>
            </c:strRef>
          </c:cat>
          <c:val>
            <c:numRef>
              <c:f>'骨骼动画时间分布-503'!$V$31:$V$34</c:f>
              <c:numCache>
                <c:formatCode>0.0</c:formatCode>
                <c:ptCount val="4"/>
                <c:pt idx="0" formatCode="0">
                  <c:v>1</c:v>
                </c:pt>
                <c:pt idx="1">
                  <c:v>2.3666666666666663</c:v>
                </c:pt>
                <c:pt idx="2">
                  <c:v>2.5487179487179485</c:v>
                </c:pt>
                <c:pt idx="3">
                  <c:v>3.313333333333333</c:v>
                </c:pt>
              </c:numCache>
            </c:numRef>
          </c:val>
          <c:smooth val="0"/>
        </c:ser>
        <c:ser>
          <c:idx val="1"/>
          <c:order val="1"/>
          <c:tx>
            <c:strRef>
              <c:f>'骨骼动画时间分布-503'!$W$30</c:f>
              <c:strCache>
                <c:ptCount val="1"/>
                <c:pt idx="0">
                  <c:v>局部</c:v>
                </c:pt>
              </c:strCache>
            </c:strRef>
          </c:tx>
          <c:dLbls>
            <c:dLbl>
              <c:idx val="0"/>
              <c:layout>
                <c:manualLayout>
                  <c:x val="-3.9771348546876611E-2"/>
                  <c:y val="5.3761605642490794E-2"/>
                </c:manualLayout>
              </c:layout>
              <c:dLblPos val="r"/>
              <c:showLegendKey val="0"/>
              <c:showVal val="1"/>
              <c:showCatName val="0"/>
              <c:showSerName val="0"/>
              <c:showPercent val="0"/>
              <c:showBubbleSize val="0"/>
            </c:dLbl>
            <c:dLbl>
              <c:idx val="1"/>
              <c:layout>
                <c:manualLayout>
                  <c:x val="-5.1060889514781008E-2"/>
                  <c:y val="-5.4849317353886123E-2"/>
                </c:manualLayout>
              </c:layout>
              <c:dLblPos val="r"/>
              <c:showLegendKey val="0"/>
              <c:showVal val="1"/>
              <c:showCatName val="0"/>
              <c:showSerName val="0"/>
              <c:showPercent val="0"/>
              <c:showBubbleSize val="0"/>
            </c:dLbl>
            <c:dLbl>
              <c:idx val="2"/>
              <c:layout>
                <c:manualLayout>
                  <c:x val="-4.9831006755697314E-2"/>
                  <c:y val="-7.4862773807551269E-2"/>
                </c:manualLayout>
              </c:layout>
              <c:dLblPos val="r"/>
              <c:showLegendKey val="0"/>
              <c:showVal val="1"/>
              <c:showCatName val="0"/>
              <c:showSerName val="0"/>
              <c:showPercent val="0"/>
              <c:showBubbleSize val="0"/>
            </c:dLbl>
            <c:dLbl>
              <c:idx val="3"/>
              <c:layout>
                <c:manualLayout>
                  <c:x val="-4.7496720114976056E-2"/>
                  <c:y val="-6.6618226360380506E-2"/>
                </c:manualLayout>
              </c:layout>
              <c:dLblPos val="r"/>
              <c:showLegendKey val="0"/>
              <c:showVal val="1"/>
              <c:showCatName val="0"/>
              <c:showSerName val="0"/>
              <c:showPercent val="0"/>
              <c:showBubbleSize val="0"/>
            </c:dLbl>
            <c:dLblPos val="t"/>
            <c:showLegendKey val="0"/>
            <c:showVal val="1"/>
            <c:showCatName val="0"/>
            <c:showSerName val="0"/>
            <c:showPercent val="0"/>
            <c:showBubbleSize val="0"/>
            <c:showLeaderLines val="0"/>
          </c:dLbls>
          <c:cat>
            <c:strRef>
              <c:f>'骨骼动画时间分布-503'!$S$31:$S$34</c:f>
              <c:strCache>
                <c:ptCount val="4"/>
                <c:pt idx="0">
                  <c:v>串行
优化</c:v>
                </c:pt>
                <c:pt idx="1">
                  <c:v>并行
OMP多线程</c:v>
                </c:pt>
                <c:pt idx="2">
                  <c:v>并行
SSE多指令</c:v>
                </c:pt>
                <c:pt idx="3">
                  <c:v>并行
SSE与OMP</c:v>
                </c:pt>
              </c:strCache>
            </c:strRef>
          </c:cat>
          <c:val>
            <c:numRef>
              <c:f>'骨骼动画时间分布-503'!$W$31:$W$34</c:f>
              <c:numCache>
                <c:formatCode>0.0</c:formatCode>
                <c:ptCount val="4"/>
                <c:pt idx="0" formatCode="0">
                  <c:v>1</c:v>
                </c:pt>
                <c:pt idx="1">
                  <c:v>4.0102040816326534</c:v>
                </c:pt>
                <c:pt idx="2">
                  <c:v>4.09375</c:v>
                </c:pt>
                <c:pt idx="3" formatCode="0">
                  <c:v>10.916666666666668</c:v>
                </c:pt>
              </c:numCache>
            </c:numRef>
          </c:val>
          <c:smooth val="0"/>
        </c:ser>
        <c:dLbls>
          <c:showLegendKey val="0"/>
          <c:showVal val="1"/>
          <c:showCatName val="0"/>
          <c:showSerName val="0"/>
          <c:showPercent val="0"/>
          <c:showBubbleSize val="0"/>
        </c:dLbls>
        <c:marker val="1"/>
        <c:smooth val="0"/>
        <c:axId val="128929152"/>
        <c:axId val="128967808"/>
      </c:lineChart>
      <c:catAx>
        <c:axId val="128929152"/>
        <c:scaling>
          <c:orientation val="minMax"/>
        </c:scaling>
        <c:delete val="0"/>
        <c:axPos val="b"/>
        <c:majorTickMark val="out"/>
        <c:minorTickMark val="none"/>
        <c:tickLblPos val="nextTo"/>
        <c:crossAx val="128967808"/>
        <c:crosses val="autoZero"/>
        <c:auto val="1"/>
        <c:lblAlgn val="ctr"/>
        <c:lblOffset val="100"/>
        <c:noMultiLvlLbl val="0"/>
      </c:catAx>
      <c:valAx>
        <c:axId val="128967808"/>
        <c:scaling>
          <c:orientation val="minMax"/>
        </c:scaling>
        <c:delete val="0"/>
        <c:axPos val="l"/>
        <c:title>
          <c:tx>
            <c:rich>
              <a:bodyPr rot="0" vert="wordArtVertRtl"/>
              <a:lstStyle/>
              <a:p>
                <a:pPr>
                  <a:defRPr sz="1000"/>
                </a:pPr>
                <a:r>
                  <a:rPr lang="zh-CN" sz="1000"/>
                  <a:t>加速比</a:t>
                </a:r>
              </a:p>
            </c:rich>
          </c:tx>
          <c:layout/>
          <c:overlay val="0"/>
        </c:title>
        <c:numFmt formatCode="0" sourceLinked="1"/>
        <c:majorTickMark val="out"/>
        <c:minorTickMark val="none"/>
        <c:tickLblPos val="nextTo"/>
        <c:crossAx val="128929152"/>
        <c:crosses val="autoZero"/>
        <c:crossBetween val="between"/>
      </c:valAx>
    </c:plotArea>
    <c:legend>
      <c:legendPos val="r"/>
      <c:layout>
        <c:manualLayout>
          <c:xMode val="edge"/>
          <c:yMode val="edge"/>
          <c:x val="0.43964471743219535"/>
          <c:y val="6.9192620573022737E-2"/>
          <c:w val="0.17380003416541534"/>
          <c:h val="0.17965349529064673"/>
        </c:manualLayout>
      </c:layout>
      <c:overlay val="0"/>
    </c:legend>
    <c:plotVisOnly val="1"/>
    <c:dispBlanksAs val="gap"/>
    <c:showDLblsOverMax val="0"/>
  </c:chart>
  <c:txPr>
    <a:bodyPr/>
    <a:lstStyle/>
    <a:p>
      <a:pPr>
        <a:defRPr sz="1400"/>
      </a:pPr>
      <a:endParaRPr lang="zh-CN"/>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zh-CN" sz="1200">
                <a:latin typeface="幼圆" pitchFamily="49" charset="-122"/>
                <a:ea typeface="幼圆" pitchFamily="49" charset="-122"/>
              </a:rPr>
              <a:t>CPU OpenCL</a:t>
            </a:r>
            <a:endParaRPr lang="zh-CN" altLang="en-US" sz="1200">
              <a:latin typeface="幼圆" pitchFamily="49" charset="-122"/>
              <a:ea typeface="幼圆" pitchFamily="49" charset="-122"/>
            </a:endParaRPr>
          </a:p>
        </c:rich>
      </c:tx>
      <c:layout>
        <c:manualLayout>
          <c:xMode val="edge"/>
          <c:yMode val="edge"/>
          <c:x val="0.19013934008070241"/>
          <c:y val="0.85239537174256952"/>
        </c:manualLayout>
      </c:layout>
      <c:overlay val="1"/>
    </c:title>
    <c:autoTitleDeleted val="0"/>
    <c:plotArea>
      <c:layout>
        <c:manualLayout>
          <c:layoutTarget val="inner"/>
          <c:xMode val="edge"/>
          <c:yMode val="edge"/>
          <c:x val="5.3839765068476486E-2"/>
          <c:y val="7.8185951601944526E-2"/>
          <c:w val="0.49046145201398295"/>
          <c:h val="0.77965777275815995"/>
        </c:manualLayout>
      </c:layout>
      <c:pieChart>
        <c:varyColors val="1"/>
        <c:ser>
          <c:idx val="0"/>
          <c:order val="0"/>
          <c:dLbls>
            <c:dLbl>
              <c:idx val="1"/>
              <c:spPr/>
              <c:txPr>
                <a:bodyPr/>
                <a:lstStyle/>
                <a:p>
                  <a:pPr>
                    <a:defRPr sz="1600" b="1"/>
                  </a:pPr>
                  <a:endParaRPr lang="zh-CN"/>
                </a:p>
              </c:txPr>
              <c:dLblPos val="inEnd"/>
              <c:showLegendKey val="0"/>
              <c:showVal val="1"/>
              <c:showCatName val="0"/>
              <c:showSerName val="0"/>
              <c:showPercent val="0"/>
              <c:showBubbleSize val="0"/>
            </c:dLbl>
            <c:dLblPos val="inEnd"/>
            <c:showLegendKey val="0"/>
            <c:showVal val="1"/>
            <c:showCatName val="0"/>
            <c:showSerName val="0"/>
            <c:showPercent val="0"/>
            <c:showBubbleSize val="0"/>
            <c:showLeaderLines val="1"/>
          </c:dLbls>
          <c:cat>
            <c:strRef>
              <c:f>('骨骼动画时间分布-503'!$E$88,'骨骼动画时间分布-503'!$G$88,'骨骼动画时间分布-503'!$I$88,'骨骼动画时间分布-503'!$K$88,'骨骼动画时间分布-503'!$O$88)</c:f>
              <c:strCache>
                <c:ptCount val="5"/>
                <c:pt idx="0">
                  <c:v>CPU计算骨骼</c:v>
                </c:pt>
                <c:pt idx="1">
                  <c:v>CPU计算顶点</c:v>
                </c:pt>
                <c:pt idx="2">
                  <c:v>GPU渲染面片</c:v>
                </c:pt>
                <c:pt idx="3">
                  <c:v>其它</c:v>
                </c:pt>
                <c:pt idx="4">
                  <c:v>传输</c:v>
                </c:pt>
              </c:strCache>
            </c:strRef>
          </c:cat>
          <c:val>
            <c:numRef>
              <c:f>('骨骼动画时间分布-503'!$E$85,'骨骼动画时间分布-503'!$G$85,'骨骼动画时间分布-503'!$I$85,'骨骼动画时间分布-503'!$K$85,'骨骼动画时间分布-503'!$O$85)</c:f>
              <c:numCache>
                <c:formatCode>0%</c:formatCode>
                <c:ptCount val="5"/>
                <c:pt idx="0">
                  <c:v>9.6774193548387247E-2</c:v>
                </c:pt>
                <c:pt idx="1">
                  <c:v>0.11827956989247285</c:v>
                </c:pt>
                <c:pt idx="2">
                  <c:v>0.53763440860215062</c:v>
                </c:pt>
                <c:pt idx="3">
                  <c:v>0.14516129032258074</c:v>
                </c:pt>
                <c:pt idx="4">
                  <c:v>0.10215053763440826</c:v>
                </c:pt>
              </c:numCache>
            </c:numRef>
          </c:val>
        </c:ser>
        <c:dLbls>
          <c:showLegendKey val="0"/>
          <c:showVal val="1"/>
          <c:showCatName val="0"/>
          <c:showSerName val="0"/>
          <c:showPercent val="0"/>
          <c:showBubbleSize val="0"/>
          <c:showLeaderLines val="1"/>
        </c:dLbls>
        <c:firstSliceAng val="0"/>
      </c:pieChart>
    </c:plotArea>
    <c:plotVisOnly val="1"/>
    <c:dispBlanksAs val="zero"/>
    <c:showDLblsOverMax val="0"/>
  </c:chart>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zh-CN" sz="1200">
                <a:latin typeface="幼圆" pitchFamily="49" charset="-122"/>
                <a:ea typeface="幼圆" pitchFamily="49" charset="-122"/>
              </a:rPr>
              <a:t>CPU OpenCL GL</a:t>
            </a:r>
            <a:r>
              <a:rPr lang="zh-CN" altLang="en-US" sz="1200">
                <a:latin typeface="幼圆" pitchFamily="49" charset="-122"/>
                <a:ea typeface="幼圆" pitchFamily="49" charset="-122"/>
              </a:rPr>
              <a:t>互操作</a:t>
            </a:r>
          </a:p>
        </c:rich>
      </c:tx>
      <c:layout>
        <c:manualLayout>
          <c:xMode val="edge"/>
          <c:yMode val="edge"/>
          <c:x val="6.4942046961659575E-2"/>
          <c:y val="0.85102880356895616"/>
        </c:manualLayout>
      </c:layout>
      <c:overlay val="1"/>
    </c:title>
    <c:autoTitleDeleted val="0"/>
    <c:plotArea>
      <c:layout>
        <c:manualLayout>
          <c:layoutTarget val="inner"/>
          <c:xMode val="edge"/>
          <c:yMode val="edge"/>
          <c:x val="8.008472293761576E-2"/>
          <c:y val="7.8249083435173866E-2"/>
          <c:w val="0.41604419839875967"/>
          <c:h val="0.78216309298966757"/>
        </c:manualLayout>
      </c:layout>
      <c:pieChart>
        <c:varyColors val="1"/>
        <c:ser>
          <c:idx val="0"/>
          <c:order val="0"/>
          <c:dLbls>
            <c:dLbl>
              <c:idx val="1"/>
              <c:spPr/>
              <c:txPr>
                <a:bodyPr/>
                <a:lstStyle/>
                <a:p>
                  <a:pPr>
                    <a:defRPr sz="1600" b="1"/>
                  </a:pPr>
                  <a:endParaRPr lang="zh-CN"/>
                </a:p>
              </c:txPr>
              <c:dLblPos val="bestFit"/>
              <c:showLegendKey val="0"/>
              <c:showVal val="1"/>
              <c:showCatName val="0"/>
              <c:showSerName val="0"/>
              <c:showPercent val="0"/>
              <c:showBubbleSize val="0"/>
            </c:dLbl>
            <c:dLbl>
              <c:idx val="3"/>
              <c:layout/>
              <c:dLblPos val="inEnd"/>
              <c:showLegendKey val="0"/>
              <c:showVal val="1"/>
              <c:showCatName val="0"/>
              <c:showSerName val="0"/>
              <c:showPercent val="0"/>
              <c:showBubbleSize val="0"/>
            </c:dLbl>
            <c:dLblPos val="bestFit"/>
            <c:showLegendKey val="0"/>
            <c:showVal val="1"/>
            <c:showCatName val="0"/>
            <c:showSerName val="0"/>
            <c:showPercent val="0"/>
            <c:showBubbleSize val="0"/>
            <c:showLeaderLines val="1"/>
          </c:dLbls>
          <c:cat>
            <c:strRef>
              <c:f>('骨骼动画时间分布-503'!$E$88,'骨骼动画时间分布-503'!$G$88,'骨骼动画时间分布-503'!$I$88,'骨骼动画时间分布-503'!$K$88,'骨骼动画时间分布-503'!$O$88)</c:f>
              <c:strCache>
                <c:ptCount val="5"/>
                <c:pt idx="0">
                  <c:v>CPU计算骨骼</c:v>
                </c:pt>
                <c:pt idx="1">
                  <c:v>CPU计算顶点</c:v>
                </c:pt>
                <c:pt idx="2">
                  <c:v>GPU渲染面片</c:v>
                </c:pt>
                <c:pt idx="3">
                  <c:v>其它</c:v>
                </c:pt>
                <c:pt idx="4">
                  <c:v>传输</c:v>
                </c:pt>
              </c:strCache>
            </c:strRef>
          </c:cat>
          <c:val>
            <c:numRef>
              <c:f>('骨骼动画时间分布-503'!$E$111,'骨骼动画时间分布-503'!$G$111,'骨骼动画时间分布-503'!$I$111,'骨骼动画时间分布-503'!$K$111,'骨骼动画时间分布-503'!$O$111)</c:f>
              <c:numCache>
                <c:formatCode>0%</c:formatCode>
                <c:ptCount val="5"/>
                <c:pt idx="0">
                  <c:v>0.140625</c:v>
                </c:pt>
                <c:pt idx="1">
                  <c:v>0.171875</c:v>
                </c:pt>
                <c:pt idx="2">
                  <c:v>0.26953124999999994</c:v>
                </c:pt>
                <c:pt idx="3">
                  <c:v>5.8593749999999882E-2</c:v>
                </c:pt>
                <c:pt idx="4">
                  <c:v>0.47656250000000111</c:v>
                </c:pt>
              </c:numCache>
            </c:numRef>
          </c:val>
        </c:ser>
        <c:dLbls>
          <c:showLegendKey val="0"/>
          <c:showVal val="1"/>
          <c:showCatName val="0"/>
          <c:showSerName val="0"/>
          <c:showPercent val="0"/>
          <c:showBubbleSize val="0"/>
          <c:showLeaderLines val="1"/>
        </c:dLbls>
        <c:firstSliceAng val="0"/>
      </c:pieChart>
    </c:plotArea>
    <c:legend>
      <c:legendPos val="r"/>
      <c:legendEntry>
        <c:idx val="1"/>
        <c:txPr>
          <a:bodyPr/>
          <a:lstStyle/>
          <a:p>
            <a:pPr rtl="0">
              <a:defRPr b="1">
                <a:solidFill>
                  <a:srgbClr val="C00000"/>
                </a:solidFill>
              </a:defRPr>
            </a:pPr>
            <a:endParaRPr lang="zh-CN"/>
          </a:p>
        </c:txPr>
      </c:legendEntry>
      <c:layout>
        <c:manualLayout>
          <c:xMode val="edge"/>
          <c:yMode val="edge"/>
          <c:x val="0.63272225071918775"/>
          <c:y val="0.16696311520942128"/>
          <c:w val="0.28096937219741558"/>
          <c:h val="0.63785412731918745"/>
        </c:manualLayout>
      </c:layout>
      <c:overlay val="0"/>
      <c:txPr>
        <a:bodyPr/>
        <a:lstStyle/>
        <a:p>
          <a:pPr rtl="0">
            <a:defRPr/>
          </a:pPr>
          <a:endParaRPr lang="zh-CN"/>
        </a:p>
      </c:txPr>
    </c:legend>
    <c:plotVisOnly val="1"/>
    <c:dispBlanksAs val="zero"/>
    <c:showDLblsOverMax val="0"/>
  </c:chart>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1296266949479682"/>
          <c:y val="6.635875334839339E-2"/>
          <c:w val="0.88703733050520317"/>
          <c:h val="0.57212123035712081"/>
        </c:manualLayout>
      </c:layout>
      <c:lineChart>
        <c:grouping val="standard"/>
        <c:varyColors val="0"/>
        <c:ser>
          <c:idx val="0"/>
          <c:order val="0"/>
          <c:tx>
            <c:strRef>
              <c:f>'骨骼动画时间分布-503'!$V$30</c:f>
              <c:strCache>
                <c:ptCount val="1"/>
                <c:pt idx="0">
                  <c:v>全局</c:v>
                </c:pt>
              </c:strCache>
            </c:strRef>
          </c:tx>
          <c:dLbls>
            <c:dLbl>
              <c:idx val="0"/>
              <c:delete val="1"/>
            </c:dLbl>
            <c:dLbl>
              <c:idx val="1"/>
              <c:layout>
                <c:manualLayout>
                  <c:x val="-1.4522702226050061E-2"/>
                  <c:y val="3.5305907617163061E-2"/>
                </c:manualLayout>
              </c:layout>
              <c:dLblPos val="r"/>
              <c:showLegendKey val="0"/>
              <c:showVal val="1"/>
              <c:showCatName val="0"/>
              <c:showSerName val="0"/>
              <c:showPercent val="0"/>
              <c:showBubbleSize val="0"/>
            </c:dLbl>
            <c:dLbl>
              <c:idx val="2"/>
              <c:layout>
                <c:manualLayout>
                  <c:x val="-2.5672624010125881E-2"/>
                  <c:y val="3.5274068254729722E-2"/>
                </c:manualLayout>
              </c:layout>
              <c:dLblPos val="r"/>
              <c:showLegendKey val="0"/>
              <c:showVal val="1"/>
              <c:showCatName val="0"/>
              <c:showSerName val="0"/>
              <c:showPercent val="0"/>
              <c:showBubbleSize val="0"/>
            </c:dLbl>
            <c:dLbl>
              <c:idx val="3"/>
              <c:layout>
                <c:manualLayout>
                  <c:x val="-2.5626243508689601E-2"/>
                  <c:y val="4.2628601906045609E-2"/>
                </c:manualLayout>
              </c:layout>
              <c:dLblPos val="r"/>
              <c:showLegendKey val="0"/>
              <c:showVal val="1"/>
              <c:showCatName val="0"/>
              <c:showSerName val="0"/>
              <c:showPercent val="0"/>
              <c:showBubbleSize val="0"/>
            </c:dLbl>
            <c:dLbl>
              <c:idx val="4"/>
              <c:layout>
                <c:manualLayout>
                  <c:x val="-3.4897137536478412E-2"/>
                  <c:y val="-6.3446881973977853E-2"/>
                </c:manualLayout>
              </c:layout>
              <c:dLblPos val="r"/>
              <c:showLegendKey val="0"/>
              <c:showVal val="1"/>
              <c:showCatName val="0"/>
              <c:showSerName val="0"/>
              <c:showPercent val="0"/>
              <c:showBubbleSize val="0"/>
            </c:dLbl>
            <c:dLbl>
              <c:idx val="5"/>
              <c:layout>
                <c:manualLayout>
                  <c:x val="-4.5316517904471047E-2"/>
                  <c:y val="-6.3440144848204136E-2"/>
                </c:manualLayout>
              </c:layout>
              <c:dLblPos val="r"/>
              <c:showLegendKey val="0"/>
              <c:showVal val="1"/>
              <c:showCatName val="0"/>
              <c:showSerName val="0"/>
              <c:showPercent val="0"/>
              <c:showBubbleSize val="0"/>
            </c:dLbl>
            <c:dLblPos val="b"/>
            <c:showLegendKey val="0"/>
            <c:showVal val="1"/>
            <c:showCatName val="0"/>
            <c:showSerName val="0"/>
            <c:showPercent val="0"/>
            <c:showBubbleSize val="0"/>
            <c:showLeaderLines val="0"/>
          </c:dLbls>
          <c:cat>
            <c:strRef>
              <c:f>'骨骼动画时间分布-503'!$S$31:$S$36</c:f>
              <c:strCache>
                <c:ptCount val="6"/>
                <c:pt idx="0">
                  <c:v>串行
优化</c:v>
                </c:pt>
                <c:pt idx="1">
                  <c:v>并行
OMP多线程</c:v>
                </c:pt>
                <c:pt idx="2">
                  <c:v>并行
SSE多指令</c:v>
                </c:pt>
                <c:pt idx="3">
                  <c:v>并行
SSE与OMP</c:v>
                </c:pt>
                <c:pt idx="4">
                  <c:v>OpenCL</c:v>
                </c:pt>
                <c:pt idx="5">
                  <c:v>OpenCL
GL-inter</c:v>
                </c:pt>
              </c:strCache>
            </c:strRef>
          </c:cat>
          <c:val>
            <c:numRef>
              <c:f>'骨骼动画时间分布-503'!$V$31:$V$36</c:f>
              <c:numCache>
                <c:formatCode>0.0</c:formatCode>
                <c:ptCount val="6"/>
                <c:pt idx="0" formatCode="0">
                  <c:v>1</c:v>
                </c:pt>
                <c:pt idx="1">
                  <c:v>2.3666666666666663</c:v>
                </c:pt>
                <c:pt idx="2">
                  <c:v>2.5487179487179485</c:v>
                </c:pt>
                <c:pt idx="3">
                  <c:v>3.313333333333333</c:v>
                </c:pt>
                <c:pt idx="4">
                  <c:v>3.4755244755244754</c:v>
                </c:pt>
                <c:pt idx="5">
                  <c:v>6.2124999999999995</c:v>
                </c:pt>
              </c:numCache>
            </c:numRef>
          </c:val>
          <c:smooth val="0"/>
        </c:ser>
        <c:ser>
          <c:idx val="1"/>
          <c:order val="1"/>
          <c:tx>
            <c:strRef>
              <c:f>'骨骼动画时间分布-503'!$W$30</c:f>
              <c:strCache>
                <c:ptCount val="1"/>
                <c:pt idx="0">
                  <c:v>局部</c:v>
                </c:pt>
              </c:strCache>
            </c:strRef>
          </c:tx>
          <c:dLbls>
            <c:dLbl>
              <c:idx val="0"/>
              <c:layout>
                <c:manualLayout>
                  <c:x val="-6.0532074141019639E-2"/>
                  <c:y val="-2.7668881438314588E-3"/>
                </c:manualLayout>
              </c:layout>
              <c:dLblPos val="r"/>
              <c:showLegendKey val="0"/>
              <c:showVal val="1"/>
              <c:showCatName val="0"/>
              <c:showSerName val="0"/>
              <c:showPercent val="0"/>
              <c:showBubbleSize val="0"/>
            </c:dLbl>
            <c:dLbl>
              <c:idx val="1"/>
              <c:layout>
                <c:manualLayout>
                  <c:x val="-5.1060889514781008E-2"/>
                  <c:y val="-5.4849317353886123E-2"/>
                </c:manualLayout>
              </c:layout>
              <c:dLblPos val="r"/>
              <c:showLegendKey val="0"/>
              <c:showVal val="1"/>
              <c:showCatName val="0"/>
              <c:showSerName val="0"/>
              <c:showPercent val="0"/>
              <c:showBubbleSize val="0"/>
            </c:dLbl>
            <c:dLbl>
              <c:idx val="2"/>
              <c:layout>
                <c:manualLayout>
                  <c:x val="-4.9831006755697314E-2"/>
                  <c:y val="-7.4862773807551269E-2"/>
                </c:manualLayout>
              </c:layout>
              <c:dLblPos val="r"/>
              <c:showLegendKey val="0"/>
              <c:showVal val="1"/>
              <c:showCatName val="0"/>
              <c:showSerName val="0"/>
              <c:showPercent val="0"/>
              <c:showBubbleSize val="0"/>
            </c:dLbl>
            <c:dLbl>
              <c:idx val="3"/>
              <c:layout>
                <c:manualLayout>
                  <c:x val="-6.2325816011265474E-2"/>
                  <c:y val="-6.6618409793215025E-2"/>
                </c:manualLayout>
              </c:layout>
              <c:dLblPos val="r"/>
              <c:showLegendKey val="0"/>
              <c:showVal val="1"/>
              <c:showCatName val="0"/>
              <c:showSerName val="0"/>
              <c:showPercent val="0"/>
              <c:showBubbleSize val="0"/>
            </c:dLbl>
            <c:dLblPos val="t"/>
            <c:showLegendKey val="0"/>
            <c:showVal val="1"/>
            <c:showCatName val="0"/>
            <c:showSerName val="0"/>
            <c:showPercent val="0"/>
            <c:showBubbleSize val="0"/>
            <c:showLeaderLines val="0"/>
          </c:dLbls>
          <c:cat>
            <c:strRef>
              <c:f>'骨骼动画时间分布-503'!$S$31:$S$36</c:f>
              <c:strCache>
                <c:ptCount val="6"/>
                <c:pt idx="0">
                  <c:v>串行
优化</c:v>
                </c:pt>
                <c:pt idx="1">
                  <c:v>并行
OMP多线程</c:v>
                </c:pt>
                <c:pt idx="2">
                  <c:v>并行
SSE多指令</c:v>
                </c:pt>
                <c:pt idx="3">
                  <c:v>并行
SSE与OMP</c:v>
                </c:pt>
                <c:pt idx="4">
                  <c:v>OpenCL</c:v>
                </c:pt>
                <c:pt idx="5">
                  <c:v>OpenCL
GL-inter</c:v>
                </c:pt>
              </c:strCache>
            </c:strRef>
          </c:cat>
          <c:val>
            <c:numRef>
              <c:f>'骨骼动画时间分布-503'!$W$31:$W$36</c:f>
              <c:numCache>
                <c:formatCode>0.0</c:formatCode>
                <c:ptCount val="6"/>
                <c:pt idx="0" formatCode="0">
                  <c:v>1</c:v>
                </c:pt>
                <c:pt idx="1">
                  <c:v>4.0102040816326534</c:v>
                </c:pt>
                <c:pt idx="2">
                  <c:v>4.09375</c:v>
                </c:pt>
                <c:pt idx="3" formatCode="0">
                  <c:v>10.916666666666668</c:v>
                </c:pt>
                <c:pt idx="4" formatCode="0">
                  <c:v>12.28125</c:v>
                </c:pt>
                <c:pt idx="5" formatCode="0">
                  <c:v>12.28125</c:v>
                </c:pt>
              </c:numCache>
            </c:numRef>
          </c:val>
          <c:smooth val="0"/>
        </c:ser>
        <c:dLbls>
          <c:showLegendKey val="0"/>
          <c:showVal val="1"/>
          <c:showCatName val="0"/>
          <c:showSerName val="0"/>
          <c:showPercent val="0"/>
          <c:showBubbleSize val="0"/>
        </c:dLbls>
        <c:marker val="1"/>
        <c:smooth val="0"/>
        <c:axId val="130761856"/>
        <c:axId val="130763392"/>
      </c:lineChart>
      <c:catAx>
        <c:axId val="130761856"/>
        <c:scaling>
          <c:orientation val="minMax"/>
        </c:scaling>
        <c:delete val="0"/>
        <c:axPos val="b"/>
        <c:majorTickMark val="out"/>
        <c:minorTickMark val="none"/>
        <c:tickLblPos val="nextTo"/>
        <c:crossAx val="130763392"/>
        <c:crosses val="autoZero"/>
        <c:auto val="1"/>
        <c:lblAlgn val="ctr"/>
        <c:lblOffset val="100"/>
        <c:noMultiLvlLbl val="0"/>
      </c:catAx>
      <c:valAx>
        <c:axId val="130763392"/>
        <c:scaling>
          <c:orientation val="minMax"/>
        </c:scaling>
        <c:delete val="0"/>
        <c:axPos val="l"/>
        <c:title>
          <c:tx>
            <c:rich>
              <a:bodyPr rot="0" vert="wordArtVertRtl"/>
              <a:lstStyle/>
              <a:p>
                <a:pPr>
                  <a:defRPr sz="1000"/>
                </a:pPr>
                <a:r>
                  <a:rPr lang="zh-CN" sz="1000"/>
                  <a:t>加速比</a:t>
                </a:r>
              </a:p>
            </c:rich>
          </c:tx>
          <c:layout/>
          <c:overlay val="0"/>
        </c:title>
        <c:numFmt formatCode="0" sourceLinked="1"/>
        <c:majorTickMark val="out"/>
        <c:minorTickMark val="none"/>
        <c:tickLblPos val="nextTo"/>
        <c:crossAx val="130761856"/>
        <c:crosses val="autoZero"/>
        <c:crossBetween val="between"/>
      </c:valAx>
    </c:plotArea>
    <c:legend>
      <c:legendPos val="r"/>
      <c:layout>
        <c:manualLayout>
          <c:xMode val="edge"/>
          <c:yMode val="edge"/>
          <c:x val="0.41050927909874918"/>
          <c:y val="3.00788338332778E-2"/>
          <c:w val="0.11511940004132171"/>
          <c:h val="0.22456686911330839"/>
        </c:manualLayout>
      </c:layout>
      <c:overlay val="0"/>
    </c:legend>
    <c:plotVisOnly val="1"/>
    <c:dispBlanksAs val="gap"/>
    <c:showDLblsOverMax val="0"/>
  </c:chart>
  <c:txPr>
    <a:bodyPr/>
    <a:lstStyle/>
    <a:p>
      <a:pPr>
        <a:defRPr sz="1400"/>
      </a:pPr>
      <a:endParaRPr lang="zh-CN"/>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1"/>
          <c:order val="0"/>
          <c:tx>
            <c:strRef>
              <c:f>'[data.xlsx]骨骼动画时间分布-503'!$Q$391</c:f>
              <c:strCache>
                <c:ptCount val="1"/>
                <c:pt idx="0">
                  <c:v>25k</c:v>
                </c:pt>
              </c:strCache>
            </c:strRef>
          </c:tx>
          <c:invertIfNegative val="0"/>
          <c:dLbls>
            <c:dLbl>
              <c:idx val="0"/>
              <c:layout/>
              <c:dLblPos val="outEnd"/>
              <c:showLegendKey val="0"/>
              <c:showVal val="1"/>
              <c:showCatName val="0"/>
              <c:showSerName val="0"/>
              <c:showPercent val="0"/>
              <c:showBubbleSize val="0"/>
            </c:dLbl>
            <c:showLegendKey val="0"/>
            <c:showVal val="0"/>
            <c:showCatName val="0"/>
            <c:showSerName val="0"/>
            <c:showPercent val="0"/>
            <c:showBubbleSize val="0"/>
          </c:dLbls>
          <c:val>
            <c:numRef>
              <c:f>'[data.xlsx]骨骼动画时间分布-503'!$Q$392:$Q$395</c:f>
              <c:numCache>
                <c:formatCode>0%</c:formatCode>
                <c:ptCount val="4"/>
                <c:pt idx="0">
                  <c:v>0.33333333333333348</c:v>
                </c:pt>
                <c:pt idx="1">
                  <c:v>0.41025641025641035</c:v>
                </c:pt>
                <c:pt idx="2">
                  <c:v>0.62500000000000033</c:v>
                </c:pt>
                <c:pt idx="3">
                  <c:v>0.76744186046511687</c:v>
                </c:pt>
              </c:numCache>
            </c:numRef>
          </c:val>
        </c:ser>
        <c:ser>
          <c:idx val="2"/>
          <c:order val="1"/>
          <c:tx>
            <c:strRef>
              <c:f>'[data.xlsx]骨骼动画时间分布-503'!$R$391</c:f>
              <c:strCache>
                <c:ptCount val="1"/>
                <c:pt idx="0">
                  <c:v>100k</c:v>
                </c:pt>
              </c:strCache>
            </c:strRef>
          </c:tx>
          <c:invertIfNegative val="0"/>
          <c:val>
            <c:numRef>
              <c:f>'[data.xlsx]骨骼动画时间分布-503'!$R$392:$R$395</c:f>
              <c:numCache>
                <c:formatCode>0%</c:formatCode>
                <c:ptCount val="4"/>
                <c:pt idx="0">
                  <c:v>0.5555555555555558</c:v>
                </c:pt>
                <c:pt idx="1">
                  <c:v>0.87500000000000033</c:v>
                </c:pt>
                <c:pt idx="2">
                  <c:v>0.96428571428571452</c:v>
                </c:pt>
                <c:pt idx="3">
                  <c:v>0.819148936170213</c:v>
                </c:pt>
              </c:numCache>
            </c:numRef>
          </c:val>
        </c:ser>
        <c:ser>
          <c:idx val="3"/>
          <c:order val="2"/>
          <c:tx>
            <c:strRef>
              <c:f>'[data.xlsx]骨骼动画时间分布-503'!$S$391</c:f>
              <c:strCache>
                <c:ptCount val="1"/>
                <c:pt idx="0">
                  <c:v>400k</c:v>
                </c:pt>
              </c:strCache>
            </c:strRef>
          </c:tx>
          <c:invertIfNegative val="0"/>
          <c:dLbls>
            <c:dLbl>
              <c:idx val="0"/>
              <c:layout/>
              <c:dLblPos val="outEnd"/>
              <c:showLegendKey val="0"/>
              <c:showVal val="1"/>
              <c:showCatName val="0"/>
              <c:showSerName val="0"/>
              <c:showPercent val="0"/>
              <c:showBubbleSize val="0"/>
            </c:dLbl>
            <c:showLegendKey val="0"/>
            <c:showVal val="0"/>
            <c:showCatName val="0"/>
            <c:showSerName val="0"/>
            <c:showPercent val="0"/>
            <c:showBubbleSize val="0"/>
          </c:dLbls>
          <c:val>
            <c:numRef>
              <c:f>'[data.xlsx]骨骼动画时间分布-503'!$S$392:$S$395</c:f>
              <c:numCache>
                <c:formatCode>0%</c:formatCode>
                <c:ptCount val="4"/>
                <c:pt idx="0">
                  <c:v>1.794117647058824</c:v>
                </c:pt>
                <c:pt idx="1">
                  <c:v>1.6142857142857161</c:v>
                </c:pt>
                <c:pt idx="2">
                  <c:v>1.3619631901840485</c:v>
                </c:pt>
                <c:pt idx="3">
                  <c:v>1.1908831908831921</c:v>
                </c:pt>
              </c:numCache>
            </c:numRef>
          </c:val>
        </c:ser>
        <c:ser>
          <c:idx val="4"/>
          <c:order val="3"/>
          <c:tx>
            <c:strRef>
              <c:f>'[data.xlsx]骨骼动画时间分布-503'!$T$391</c:f>
              <c:strCache>
                <c:ptCount val="1"/>
                <c:pt idx="0">
                  <c:v>1600k</c:v>
                </c:pt>
              </c:strCache>
            </c:strRef>
          </c:tx>
          <c:invertIfNegative val="0"/>
          <c:val>
            <c:numRef>
              <c:f>'[data.xlsx]骨骼动画时间分布-503'!$T$392:$T$395</c:f>
              <c:numCache>
                <c:formatCode>0%</c:formatCode>
                <c:ptCount val="4"/>
                <c:pt idx="0">
                  <c:v>1.5247524752475259</c:v>
                </c:pt>
                <c:pt idx="1">
                  <c:v>1.4347826086956519</c:v>
                </c:pt>
                <c:pt idx="2">
                  <c:v>1.4409448818897639</c:v>
                </c:pt>
                <c:pt idx="3">
                  <c:v>1.2463768115942031</c:v>
                </c:pt>
              </c:numCache>
            </c:numRef>
          </c:val>
        </c:ser>
        <c:dLbls>
          <c:showLegendKey val="0"/>
          <c:showVal val="0"/>
          <c:showCatName val="0"/>
          <c:showSerName val="0"/>
          <c:showPercent val="0"/>
          <c:showBubbleSize val="0"/>
        </c:dLbls>
        <c:gapWidth val="150"/>
        <c:axId val="131339392"/>
        <c:axId val="131340928"/>
      </c:barChart>
      <c:catAx>
        <c:axId val="131339392"/>
        <c:scaling>
          <c:orientation val="minMax"/>
        </c:scaling>
        <c:delete val="0"/>
        <c:axPos val="b"/>
        <c:majorTickMark val="out"/>
        <c:minorTickMark val="none"/>
        <c:tickLblPos val="nextTo"/>
        <c:crossAx val="131340928"/>
        <c:crosses val="autoZero"/>
        <c:auto val="1"/>
        <c:lblAlgn val="ctr"/>
        <c:lblOffset val="100"/>
        <c:noMultiLvlLbl val="0"/>
      </c:catAx>
      <c:valAx>
        <c:axId val="131340928"/>
        <c:scaling>
          <c:orientation val="minMax"/>
        </c:scaling>
        <c:delete val="0"/>
        <c:axPos val="l"/>
        <c:majorGridlines/>
        <c:numFmt formatCode="0%" sourceLinked="1"/>
        <c:majorTickMark val="out"/>
        <c:minorTickMark val="none"/>
        <c:tickLblPos val="nextTo"/>
        <c:crossAx val="131339392"/>
        <c:crosses val="autoZero"/>
        <c:crossBetween val="between"/>
      </c:valAx>
    </c:plotArea>
    <c:legend>
      <c:legendPos val="r"/>
      <c:layout/>
      <c:overlay val="0"/>
    </c:legend>
    <c:plotVisOnly val="1"/>
    <c:dispBlanksAs val="gap"/>
    <c:showDLblsOverMax val="0"/>
  </c:chart>
  <c:txPr>
    <a:bodyPr/>
    <a:lstStyle/>
    <a:p>
      <a:pPr>
        <a:defRPr sz="2000"/>
      </a:pPr>
      <a:endParaRPr lang="zh-CN"/>
    </a:p>
  </c:txPr>
  <c:externalData r:id="rId2">
    <c:autoUpdate val="0"/>
  </c:externalData>
  <c:userShapes r:id="rId3"/>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zh-CN" sz="1200">
                <a:latin typeface="幼圆" pitchFamily="49" charset="-122"/>
                <a:ea typeface="幼圆" pitchFamily="49" charset="-122"/>
              </a:rPr>
              <a:t>CUDA</a:t>
            </a:r>
            <a:endParaRPr lang="zh-CN" altLang="en-US" sz="1200">
              <a:latin typeface="幼圆" pitchFamily="49" charset="-122"/>
              <a:ea typeface="幼圆" pitchFamily="49" charset="-122"/>
            </a:endParaRPr>
          </a:p>
        </c:rich>
      </c:tx>
      <c:layout>
        <c:manualLayout>
          <c:xMode val="edge"/>
          <c:yMode val="edge"/>
          <c:x val="0.23525006784437691"/>
          <c:y val="0.85102891546249892"/>
        </c:manualLayout>
      </c:layout>
      <c:overlay val="1"/>
    </c:title>
    <c:autoTitleDeleted val="0"/>
    <c:plotArea>
      <c:layout>
        <c:manualLayout>
          <c:layoutTarget val="inner"/>
          <c:xMode val="edge"/>
          <c:yMode val="edge"/>
          <c:x val="8.008472293761576E-2"/>
          <c:y val="8.5303652303045957E-2"/>
          <c:w val="0.4469145521432995"/>
          <c:h val="0.77510855301924264"/>
        </c:manualLayout>
      </c:layout>
      <c:pieChart>
        <c:varyColors val="1"/>
        <c:ser>
          <c:idx val="0"/>
          <c:order val="0"/>
          <c:dLbls>
            <c:dLbl>
              <c:idx val="1"/>
              <c:spPr/>
              <c:txPr>
                <a:bodyPr/>
                <a:lstStyle/>
                <a:p>
                  <a:pPr>
                    <a:defRPr sz="1600" b="1"/>
                  </a:pPr>
                  <a:endParaRPr lang="zh-CN"/>
                </a:p>
              </c:txPr>
              <c:dLblPos val="bestFit"/>
              <c:showLegendKey val="0"/>
              <c:showVal val="1"/>
              <c:showCatName val="0"/>
              <c:showSerName val="0"/>
              <c:showPercent val="0"/>
              <c:showBubbleSize val="0"/>
            </c:dLbl>
            <c:dLbl>
              <c:idx val="3"/>
              <c:layout/>
              <c:dLblPos val="inEnd"/>
              <c:showLegendKey val="0"/>
              <c:showVal val="1"/>
              <c:showCatName val="0"/>
              <c:showSerName val="0"/>
              <c:showPercent val="0"/>
              <c:showBubbleSize val="0"/>
            </c:dLbl>
            <c:dLblPos val="bestFit"/>
            <c:showLegendKey val="0"/>
            <c:showVal val="1"/>
            <c:showCatName val="0"/>
            <c:showSerName val="0"/>
            <c:showPercent val="0"/>
            <c:showBubbleSize val="0"/>
            <c:showLeaderLines val="1"/>
          </c:dLbls>
          <c:cat>
            <c:strRef>
              <c:f>('骨骼动画时间分布-503'!$E$88,'骨骼动画时间分布-503'!$G$88,'骨骼动画时间分布-503'!$I$88,'骨骼动画时间分布-503'!$K$88,'骨骼动画时间分布-503'!$O$88)</c:f>
              <c:strCache>
                <c:ptCount val="5"/>
                <c:pt idx="0">
                  <c:v>CPU计算骨骼</c:v>
                </c:pt>
                <c:pt idx="1">
                  <c:v>CPU计算顶点</c:v>
                </c:pt>
                <c:pt idx="2">
                  <c:v>GPU渲染面片</c:v>
                </c:pt>
                <c:pt idx="3">
                  <c:v>其它</c:v>
                </c:pt>
                <c:pt idx="4">
                  <c:v>传输</c:v>
                </c:pt>
              </c:strCache>
            </c:strRef>
          </c:cat>
          <c:val>
            <c:numRef>
              <c:f>('骨骼动画时间分布-503'!$E$291,'骨骼动画时间分布-503'!$G$291,'骨骼动画时间分布-503'!$I$291,'骨骼动画时间分布-503'!$K$291,'骨骼动画时间分布-503'!$O$291)</c:f>
              <c:numCache>
                <c:formatCode>0%</c:formatCode>
                <c:ptCount val="5"/>
                <c:pt idx="0">
                  <c:v>0.15789473684210625</c:v>
                </c:pt>
                <c:pt idx="1">
                  <c:v>8.771929824561403E-2</c:v>
                </c:pt>
                <c:pt idx="2">
                  <c:v>0.29824561403508776</c:v>
                </c:pt>
                <c:pt idx="3">
                  <c:v>0.21929824561403582</c:v>
                </c:pt>
                <c:pt idx="4">
                  <c:v>0.23684210526315788</c:v>
                </c:pt>
              </c:numCache>
            </c:numRef>
          </c:val>
        </c:ser>
        <c:dLbls>
          <c:showLegendKey val="0"/>
          <c:showVal val="1"/>
          <c:showCatName val="0"/>
          <c:showSerName val="0"/>
          <c:showPercent val="0"/>
          <c:showBubbleSize val="0"/>
          <c:showLeaderLines val="1"/>
        </c:dLbls>
        <c:firstSliceAng val="0"/>
      </c:pieChart>
    </c:plotArea>
    <c:plotVisOnly val="1"/>
    <c:dispBlanksAs val="zero"/>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Sheet1!$A$6</c:f>
              <c:strCache>
                <c:ptCount val="1"/>
                <c:pt idx="0">
                  <c:v>Myth</c:v>
                </c:pt>
              </c:strCache>
            </c:strRef>
          </c:tx>
          <c:invertIfNegative val="0"/>
          <c:dLbls>
            <c:dLbl>
              <c:idx val="1"/>
              <c:layout>
                <c:manualLayout>
                  <c:x val="3.5375053637334859E-17"/>
                  <c:y val="8.4073639240014025E-3"/>
                </c:manualLayout>
              </c:layout>
              <c:dLblPos val="outEnd"/>
              <c:showLegendKey val="0"/>
              <c:showVal val="1"/>
              <c:showCatName val="0"/>
              <c:showSerName val="0"/>
              <c:showPercent val="0"/>
              <c:showBubbleSize val="0"/>
            </c:dLbl>
            <c:dLblPos val="outEnd"/>
            <c:showLegendKey val="0"/>
            <c:showVal val="1"/>
            <c:showCatName val="0"/>
            <c:showSerName val="0"/>
            <c:showPercent val="0"/>
            <c:showBubbleSize val="0"/>
            <c:showLeaderLines val="0"/>
          </c:dLbls>
          <c:cat>
            <c:strRef>
              <c:f>Sheet1!$B$5:$G$5</c:f>
              <c:strCache>
                <c:ptCount val="6"/>
                <c:pt idx="0">
                  <c:v>MC
(Monte Carlo)</c:v>
                </c:pt>
                <c:pt idx="1">
                  <c:v>LBM
(Lattice Boltzmann)</c:v>
                </c:pt>
                <c:pt idx="2">
                  <c:v>FFT</c:v>
                </c:pt>
                <c:pt idx="3">
                  <c:v>SpMV
(Sparse Matrix Vector)</c:v>
                </c:pt>
                <c:pt idx="4">
                  <c:v>Hist
(Histogram)</c:v>
                </c:pt>
                <c:pt idx="5">
                  <c:v>Average</c:v>
                </c:pt>
              </c:strCache>
            </c:strRef>
          </c:cat>
          <c:val>
            <c:numRef>
              <c:f>Sheet1!$B$6:$G$6</c:f>
              <c:numCache>
                <c:formatCode>G/通用格式</c:formatCode>
                <c:ptCount val="6"/>
                <c:pt idx="0">
                  <c:v>50</c:v>
                </c:pt>
                <c:pt idx="1">
                  <c:v>114</c:v>
                </c:pt>
                <c:pt idx="2">
                  <c:v>40</c:v>
                </c:pt>
                <c:pt idx="3">
                  <c:v>50</c:v>
                </c:pt>
                <c:pt idx="4">
                  <c:v>40</c:v>
                </c:pt>
                <c:pt idx="5" formatCode="0">
                  <c:v>58.8</c:v>
                </c:pt>
              </c:numCache>
            </c:numRef>
          </c:val>
        </c:ser>
        <c:ser>
          <c:idx val="1"/>
          <c:order val="1"/>
          <c:tx>
            <c:strRef>
              <c:f>Sheet1!$A$7</c:f>
              <c:strCache>
                <c:ptCount val="1"/>
                <c:pt idx="0">
                  <c:v>Debuke</c:v>
                </c:pt>
              </c:strCache>
            </c:strRef>
          </c:tx>
          <c:invertIfNegative val="0"/>
          <c:cat>
            <c:strRef>
              <c:f>Sheet1!$B$5:$G$5</c:f>
              <c:strCache>
                <c:ptCount val="6"/>
                <c:pt idx="0">
                  <c:v>MC
(Monte Carlo)</c:v>
                </c:pt>
                <c:pt idx="1">
                  <c:v>LBM
(Lattice Boltzmann)</c:v>
                </c:pt>
                <c:pt idx="2">
                  <c:v>FFT</c:v>
                </c:pt>
                <c:pt idx="3">
                  <c:v>SpMV
(Sparse Matrix Vector)</c:v>
                </c:pt>
                <c:pt idx="4">
                  <c:v>Hist
(Histogram)</c:v>
                </c:pt>
                <c:pt idx="5">
                  <c:v>Average</c:v>
                </c:pt>
              </c:strCache>
            </c:strRef>
          </c:cat>
          <c:val>
            <c:numRef>
              <c:f>Sheet1!$B$7:$G$7</c:f>
              <c:numCache>
                <c:formatCode>G/通用格式</c:formatCode>
                <c:ptCount val="6"/>
                <c:pt idx="0">
                  <c:v>1.8</c:v>
                </c:pt>
                <c:pt idx="1">
                  <c:v>5</c:v>
                </c:pt>
                <c:pt idx="2">
                  <c:v>3</c:v>
                </c:pt>
                <c:pt idx="3">
                  <c:v>1.9</c:v>
                </c:pt>
                <c:pt idx="4">
                  <c:v>1.7</c:v>
                </c:pt>
                <c:pt idx="5" formatCode="0.0">
                  <c:v>2.68</c:v>
                </c:pt>
              </c:numCache>
            </c:numRef>
          </c:val>
        </c:ser>
        <c:dLbls>
          <c:dLblPos val="outEnd"/>
          <c:showLegendKey val="0"/>
          <c:showVal val="1"/>
          <c:showCatName val="0"/>
          <c:showSerName val="0"/>
          <c:showPercent val="0"/>
          <c:showBubbleSize val="0"/>
        </c:dLbls>
        <c:gapWidth val="150"/>
        <c:axId val="91759744"/>
        <c:axId val="91761280"/>
      </c:barChart>
      <c:catAx>
        <c:axId val="91759744"/>
        <c:scaling>
          <c:orientation val="minMax"/>
        </c:scaling>
        <c:delete val="0"/>
        <c:axPos val="b"/>
        <c:title>
          <c:tx>
            <c:rich>
              <a:bodyPr/>
              <a:lstStyle/>
              <a:p>
                <a:pPr>
                  <a:defRPr b="0"/>
                </a:pPr>
                <a:r>
                  <a:rPr lang="zh-CN" altLang="en-US" b="0"/>
                  <a:t>通用算法</a:t>
                </a:r>
              </a:p>
            </c:rich>
          </c:tx>
          <c:layout/>
          <c:overlay val="0"/>
        </c:title>
        <c:majorTickMark val="out"/>
        <c:minorTickMark val="none"/>
        <c:tickLblPos val="nextTo"/>
        <c:crossAx val="91761280"/>
        <c:crosses val="autoZero"/>
        <c:auto val="1"/>
        <c:lblAlgn val="ctr"/>
        <c:lblOffset val="100"/>
        <c:noMultiLvlLbl val="0"/>
      </c:catAx>
      <c:valAx>
        <c:axId val="91761280"/>
        <c:scaling>
          <c:orientation val="minMax"/>
        </c:scaling>
        <c:delete val="0"/>
        <c:axPos val="l"/>
        <c:majorGridlines/>
        <c:title>
          <c:tx>
            <c:rich>
              <a:bodyPr rot="0" vert="wordArtVertRtl"/>
              <a:lstStyle/>
              <a:p>
                <a:pPr>
                  <a:defRPr b="0">
                    <a:latin typeface="Times New Roman" pitchFamily="18" charset="0"/>
                    <a:cs typeface="Times New Roman" pitchFamily="18" charset="0"/>
                  </a:defRPr>
                </a:pPr>
                <a:r>
                  <a:rPr lang="en-US" altLang="zh-CN" b="0">
                    <a:latin typeface="Times New Roman" pitchFamily="18" charset="0"/>
                    <a:cs typeface="Times New Roman" pitchFamily="18" charset="0"/>
                  </a:rPr>
                  <a:t>GPU</a:t>
                </a:r>
                <a:r>
                  <a:rPr lang="zh-CN" altLang="en-US" b="0">
                    <a:latin typeface="Times New Roman" pitchFamily="18" charset="0"/>
                    <a:cs typeface="Times New Roman" pitchFamily="18" charset="0"/>
                  </a:rPr>
                  <a:t>加速比</a:t>
                </a:r>
              </a:p>
            </c:rich>
          </c:tx>
          <c:layout/>
          <c:overlay val="0"/>
        </c:title>
        <c:numFmt formatCode="G/通用格式" sourceLinked="1"/>
        <c:majorTickMark val="out"/>
        <c:minorTickMark val="none"/>
        <c:tickLblPos val="nextTo"/>
        <c:crossAx val="91759744"/>
        <c:crosses val="autoZero"/>
        <c:crossBetween val="between"/>
      </c:valAx>
    </c:plotArea>
    <c:legend>
      <c:legendPos val="r"/>
      <c:layout/>
      <c:overlay val="0"/>
    </c:legend>
    <c:plotVisOnly val="1"/>
    <c:dispBlanksAs val="gap"/>
    <c:showDLblsOverMax val="0"/>
  </c:chart>
  <c:txPr>
    <a:bodyPr/>
    <a:lstStyle/>
    <a:p>
      <a:pPr>
        <a:defRPr sz="1200"/>
      </a:pPr>
      <a:endParaRPr lang="zh-CN"/>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4900292624748721"/>
          <c:y val="1.0937406947103486E-2"/>
          <c:w val="0.56417836330140769"/>
          <c:h val="0.6803745477761225"/>
        </c:manualLayout>
      </c:layout>
      <c:barChart>
        <c:barDir val="col"/>
        <c:grouping val="clustered"/>
        <c:varyColors val="0"/>
        <c:ser>
          <c:idx val="1"/>
          <c:order val="0"/>
          <c:tx>
            <c:strRef>
              <c:f>'骨骼动画时间分布-503'!$T$188</c:f>
              <c:strCache>
                <c:ptCount val="1"/>
                <c:pt idx="0">
                  <c:v>串行
优化</c:v>
                </c:pt>
              </c:strCache>
            </c:strRef>
          </c:tx>
          <c:invertIfNegative val="0"/>
          <c:cat>
            <c:strRef>
              <c:f>'骨骼动画时间分布-503'!$U$187:$V$187</c:f>
              <c:strCache>
                <c:ptCount val="2"/>
                <c:pt idx="0">
                  <c:v>全局
动画渲染</c:v>
                </c:pt>
                <c:pt idx="1">
                  <c:v>局部
计算顶点</c:v>
                </c:pt>
              </c:strCache>
            </c:strRef>
          </c:cat>
          <c:val>
            <c:numRef>
              <c:f>'骨骼动画时间分布-503'!$U$188:$V$188</c:f>
              <c:numCache>
                <c:formatCode>0.0_ </c:formatCode>
                <c:ptCount val="2"/>
                <c:pt idx="0">
                  <c:v>4.97</c:v>
                </c:pt>
                <c:pt idx="1">
                  <c:v>3.93</c:v>
                </c:pt>
              </c:numCache>
            </c:numRef>
          </c:val>
        </c:ser>
        <c:ser>
          <c:idx val="3"/>
          <c:order val="1"/>
          <c:tx>
            <c:strRef>
              <c:f>'骨骼动画时间分布-503'!$T$189</c:f>
              <c:strCache>
                <c:ptCount val="1"/>
                <c:pt idx="0">
                  <c:v>CPU
OpenCL</c:v>
                </c:pt>
              </c:strCache>
            </c:strRef>
          </c:tx>
          <c:invertIfNegative val="0"/>
          <c:cat>
            <c:strRef>
              <c:f>'骨骼动画时间分布-503'!$U$187:$V$187</c:f>
              <c:strCache>
                <c:ptCount val="2"/>
                <c:pt idx="0">
                  <c:v>全局
动画渲染</c:v>
                </c:pt>
                <c:pt idx="1">
                  <c:v>局部
计算顶点</c:v>
                </c:pt>
              </c:strCache>
            </c:strRef>
          </c:cat>
          <c:val>
            <c:numRef>
              <c:f>'骨骼动画时间分布-503'!$U$189:$V$189</c:f>
              <c:numCache>
                <c:formatCode>0.0</c:formatCode>
                <c:ptCount val="2"/>
                <c:pt idx="0">
                  <c:v>0.8</c:v>
                </c:pt>
                <c:pt idx="1">
                  <c:v>0.22</c:v>
                </c:pt>
              </c:numCache>
            </c:numRef>
          </c:val>
        </c:ser>
        <c:ser>
          <c:idx val="0"/>
          <c:order val="2"/>
          <c:tx>
            <c:strRef>
              <c:f>'骨骼动画时间分布-503'!$T$190</c:f>
              <c:strCache>
                <c:ptCount val="1"/>
                <c:pt idx="0">
                  <c:v>GLSL</c:v>
                </c:pt>
              </c:strCache>
            </c:strRef>
          </c:tx>
          <c:invertIfNegative val="0"/>
          <c:dLbls>
            <c:dLbl>
              <c:idx val="0"/>
              <c:layout>
                <c:manualLayout>
                  <c:x val="0"/>
                  <c:y val="4.0404040404040407E-2"/>
                </c:manualLayout>
              </c:layout>
              <c:dLblPos val="outEnd"/>
              <c:showLegendKey val="0"/>
              <c:showVal val="1"/>
              <c:showCatName val="0"/>
              <c:showSerName val="0"/>
              <c:showPercent val="0"/>
              <c:showBubbleSize val="0"/>
            </c:dLbl>
            <c:dLbl>
              <c:idx val="1"/>
              <c:layout>
                <c:manualLayout>
                  <c:x val="-6.2517055311686182E-17"/>
                  <c:y val="3.367003367003369E-2"/>
                </c:manualLayout>
              </c:layout>
              <c:dLblPos val="outEnd"/>
              <c:showLegendKey val="0"/>
              <c:showVal val="1"/>
              <c:showCatName val="0"/>
              <c:showSerName val="0"/>
              <c:showPercent val="0"/>
              <c:showBubbleSize val="0"/>
            </c:dLbl>
            <c:dLblPos val="outEnd"/>
            <c:showLegendKey val="0"/>
            <c:showVal val="1"/>
            <c:showCatName val="0"/>
            <c:showSerName val="0"/>
            <c:showPercent val="0"/>
            <c:showBubbleSize val="0"/>
            <c:showLeaderLines val="0"/>
          </c:dLbls>
          <c:cat>
            <c:strRef>
              <c:f>'骨骼动画时间分布-503'!$U$187:$V$187</c:f>
              <c:strCache>
                <c:ptCount val="2"/>
                <c:pt idx="0">
                  <c:v>全局
动画渲染</c:v>
                </c:pt>
                <c:pt idx="1">
                  <c:v>局部
计算顶点</c:v>
                </c:pt>
              </c:strCache>
            </c:strRef>
          </c:cat>
          <c:val>
            <c:numRef>
              <c:f>'骨骼动画时间分布-503'!$U$190:$V$190</c:f>
              <c:numCache>
                <c:formatCode>0.00</c:formatCode>
                <c:ptCount val="2"/>
                <c:pt idx="0">
                  <c:v>0.78</c:v>
                </c:pt>
                <c:pt idx="1">
                  <c:v>0.02</c:v>
                </c:pt>
              </c:numCache>
            </c:numRef>
          </c:val>
        </c:ser>
        <c:ser>
          <c:idx val="2"/>
          <c:order val="3"/>
          <c:tx>
            <c:strRef>
              <c:f>'骨骼动画时间分布-503'!$T$191</c:f>
              <c:strCache>
                <c:ptCount val="1"/>
                <c:pt idx="0">
                  <c:v>CUDA</c:v>
                </c:pt>
              </c:strCache>
            </c:strRef>
          </c:tx>
          <c:invertIfNegative val="0"/>
          <c:dLbls>
            <c:dLbl>
              <c:idx val="0"/>
              <c:layout>
                <c:manualLayout>
                  <c:x val="1.3333336832896807E-2"/>
                  <c:y val="1.3468013468013407E-2"/>
                </c:manualLayout>
              </c:layout>
              <c:dLblPos val="outEnd"/>
              <c:showLegendKey val="0"/>
              <c:showVal val="1"/>
              <c:showCatName val="0"/>
              <c:showSerName val="0"/>
              <c:showPercent val="0"/>
              <c:showBubbleSize val="0"/>
            </c:dLbl>
            <c:dLbl>
              <c:idx val="1"/>
              <c:layout>
                <c:manualLayout>
                  <c:x val="6.6666684164484033E-3"/>
                  <c:y val="1.3468013468013467E-2"/>
                </c:manualLayout>
              </c:layout>
              <c:dLblPos val="outEnd"/>
              <c:showLegendKey val="0"/>
              <c:showVal val="1"/>
              <c:showCatName val="0"/>
              <c:showSerName val="0"/>
              <c:showPercent val="0"/>
              <c:showBubbleSize val="0"/>
            </c:dLbl>
            <c:dLblPos val="outEnd"/>
            <c:showLegendKey val="0"/>
            <c:showVal val="1"/>
            <c:showCatName val="0"/>
            <c:showSerName val="0"/>
            <c:showPercent val="0"/>
            <c:showBubbleSize val="0"/>
            <c:showLeaderLines val="0"/>
          </c:dLbls>
          <c:cat>
            <c:strRef>
              <c:f>'骨骼动画时间分布-503'!$U$187:$V$187</c:f>
              <c:strCache>
                <c:ptCount val="2"/>
                <c:pt idx="0">
                  <c:v>全局
动画渲染</c:v>
                </c:pt>
                <c:pt idx="1">
                  <c:v>局部
计算顶点</c:v>
                </c:pt>
              </c:strCache>
            </c:strRef>
          </c:cat>
          <c:val>
            <c:numRef>
              <c:f>'骨骼动画时间分布-503'!$U$191:$V$191</c:f>
              <c:numCache>
                <c:formatCode>G/通用格式</c:formatCode>
                <c:ptCount val="2"/>
                <c:pt idx="0" formatCode="0.0">
                  <c:v>1.1399999999999999</c:v>
                </c:pt>
                <c:pt idx="1">
                  <c:v>0.1</c:v>
                </c:pt>
              </c:numCache>
            </c:numRef>
          </c:val>
        </c:ser>
        <c:ser>
          <c:idx val="4"/>
          <c:order val="4"/>
          <c:tx>
            <c:strRef>
              <c:f>'骨骼动画时间分布-503'!$T$192</c:f>
              <c:strCache>
                <c:ptCount val="1"/>
                <c:pt idx="0">
                  <c:v>GPU
OpenCL</c:v>
                </c:pt>
              </c:strCache>
            </c:strRef>
          </c:tx>
          <c:invertIfNegative val="0"/>
          <c:dLbls>
            <c:dLbl>
              <c:idx val="0"/>
              <c:layout>
                <c:manualLayout>
                  <c:x val="2.3333339457569411E-2"/>
                  <c:y val="1.3468013468013407E-2"/>
                </c:manualLayout>
              </c:layout>
              <c:showLegendKey val="0"/>
              <c:showVal val="1"/>
              <c:showCatName val="0"/>
              <c:showSerName val="0"/>
              <c:showPercent val="0"/>
              <c:showBubbleSize val="0"/>
            </c:dLbl>
            <c:dLbl>
              <c:idx val="1"/>
              <c:layout>
                <c:manualLayout>
                  <c:x val="1.3333336832896807E-2"/>
                  <c:y val="2.0202020202020204E-2"/>
                </c:manualLayout>
              </c:layout>
              <c:showLegendKey val="0"/>
              <c:showVal val="1"/>
              <c:showCatName val="0"/>
              <c:showSerName val="0"/>
              <c:showPercent val="0"/>
              <c:showBubbleSize val="0"/>
            </c:dLbl>
            <c:showLegendKey val="0"/>
            <c:showVal val="1"/>
            <c:showCatName val="0"/>
            <c:showSerName val="0"/>
            <c:showPercent val="0"/>
            <c:showBubbleSize val="0"/>
            <c:showLeaderLines val="0"/>
          </c:dLbls>
          <c:val>
            <c:numRef>
              <c:f>'骨骼动画时间分布-503'!$U$192:$V$192</c:f>
              <c:numCache>
                <c:formatCode>0.0</c:formatCode>
                <c:ptCount val="2"/>
                <c:pt idx="0">
                  <c:v>1</c:v>
                </c:pt>
                <c:pt idx="1">
                  <c:v>0.17</c:v>
                </c:pt>
              </c:numCache>
            </c:numRef>
          </c:val>
        </c:ser>
        <c:dLbls>
          <c:showLegendKey val="0"/>
          <c:showVal val="1"/>
          <c:showCatName val="0"/>
          <c:showSerName val="0"/>
          <c:showPercent val="0"/>
          <c:showBubbleSize val="0"/>
        </c:dLbls>
        <c:gapWidth val="150"/>
        <c:axId val="131296256"/>
        <c:axId val="131330816"/>
      </c:barChart>
      <c:catAx>
        <c:axId val="131296256"/>
        <c:scaling>
          <c:orientation val="minMax"/>
        </c:scaling>
        <c:delete val="0"/>
        <c:axPos val="b"/>
        <c:majorTickMark val="out"/>
        <c:minorTickMark val="none"/>
        <c:tickLblPos val="nextTo"/>
        <c:crossAx val="131330816"/>
        <c:crosses val="autoZero"/>
        <c:auto val="1"/>
        <c:lblAlgn val="ctr"/>
        <c:lblOffset val="100"/>
        <c:noMultiLvlLbl val="0"/>
      </c:catAx>
      <c:valAx>
        <c:axId val="131330816"/>
        <c:scaling>
          <c:orientation val="minMax"/>
        </c:scaling>
        <c:delete val="0"/>
        <c:axPos val="l"/>
        <c:title>
          <c:tx>
            <c:rich>
              <a:bodyPr rot="0" vert="wordArtVertRtl"/>
              <a:lstStyle/>
              <a:p>
                <a:pPr>
                  <a:defRPr/>
                </a:pPr>
                <a:r>
                  <a:rPr lang="zh-CN" altLang="en-US"/>
                  <a:t>时间</a:t>
                </a:r>
                <a:r>
                  <a:rPr lang="en-US" altLang="zh-CN">
                    <a:latin typeface="Times New Roman" pitchFamily="18" charset="0"/>
                    <a:cs typeface="Times New Roman" pitchFamily="18" charset="0"/>
                  </a:rPr>
                  <a:t>ms</a:t>
                </a:r>
                <a:endParaRPr lang="zh-CN" altLang="en-US">
                  <a:latin typeface="Times New Roman" pitchFamily="18" charset="0"/>
                  <a:cs typeface="Times New Roman" pitchFamily="18" charset="0"/>
                </a:endParaRPr>
              </a:p>
            </c:rich>
          </c:tx>
          <c:layout/>
          <c:overlay val="0"/>
        </c:title>
        <c:numFmt formatCode="0.0_ " sourceLinked="1"/>
        <c:majorTickMark val="out"/>
        <c:minorTickMark val="none"/>
        <c:tickLblPos val="nextTo"/>
        <c:crossAx val="131296256"/>
        <c:crosses val="autoZero"/>
        <c:crossBetween val="between"/>
      </c:valAx>
    </c:plotArea>
    <c:legend>
      <c:legendPos val="r"/>
      <c:layout>
        <c:manualLayout>
          <c:xMode val="edge"/>
          <c:yMode val="edge"/>
          <c:x val="0.71378632082754356"/>
          <c:y val="3.0519366897319662E-2"/>
          <c:w val="0.1620821947722296"/>
          <c:h val="0.91355762347888336"/>
        </c:manualLayout>
      </c:layout>
      <c:overlay val="0"/>
    </c:legend>
    <c:plotVisOnly val="1"/>
    <c:dispBlanksAs val="gap"/>
    <c:showDLblsOverMax val="0"/>
  </c:chart>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099585475357916"/>
          <c:y val="7.9052061491539871E-2"/>
          <c:w val="0.74732429119784305"/>
          <c:h val="0.67995357859681782"/>
        </c:manualLayout>
      </c:layout>
      <c:lineChart>
        <c:grouping val="standard"/>
        <c:varyColors val="0"/>
        <c:ser>
          <c:idx val="0"/>
          <c:order val="0"/>
          <c:tx>
            <c:strRef>
              <c:f>'骨骼动画时间分布-503'!$V$30</c:f>
              <c:strCache>
                <c:ptCount val="1"/>
                <c:pt idx="0">
                  <c:v>全局</c:v>
                </c:pt>
              </c:strCache>
            </c:strRef>
          </c:tx>
          <c:dLbls>
            <c:dLbl>
              <c:idx val="0"/>
              <c:delete val="1"/>
            </c:dLbl>
            <c:dLbl>
              <c:idx val="1"/>
              <c:layout>
                <c:manualLayout>
                  <c:x val="-5.1738335776978846E-2"/>
                  <c:y val="-5.7601224448605923E-2"/>
                </c:manualLayout>
              </c:layout>
              <c:dLblPos val="r"/>
              <c:showLegendKey val="0"/>
              <c:showVal val="1"/>
              <c:showCatName val="0"/>
              <c:showSerName val="0"/>
              <c:showPercent val="0"/>
              <c:showBubbleSize val="0"/>
            </c:dLbl>
            <c:dLbl>
              <c:idx val="2"/>
              <c:layout>
                <c:manualLayout>
                  <c:x val="-6.9701464122257903E-2"/>
                  <c:y val="-6.4571162665530396E-2"/>
                </c:manualLayout>
              </c:layout>
              <c:dLblPos val="r"/>
              <c:showLegendKey val="0"/>
              <c:showVal val="1"/>
              <c:showCatName val="0"/>
              <c:showSerName val="0"/>
              <c:showPercent val="0"/>
              <c:showBubbleSize val="0"/>
            </c:dLbl>
            <c:dLbl>
              <c:idx val="3"/>
              <c:layout>
                <c:manualLayout>
                  <c:x val="-5.2318530678335924E-2"/>
                  <c:y val="-7.1541100882455147E-2"/>
                </c:manualLayout>
              </c:layout>
              <c:dLblPos val="r"/>
              <c:showLegendKey val="0"/>
              <c:showVal val="1"/>
              <c:showCatName val="0"/>
              <c:showSerName val="0"/>
              <c:showPercent val="0"/>
              <c:showBubbleSize val="0"/>
            </c:dLbl>
            <c:dLbl>
              <c:idx val="4"/>
              <c:layout>
                <c:manualLayout>
                  <c:x val="-3.3485184325149707E-2"/>
                  <c:y val="-6.2768820564096148E-2"/>
                </c:manualLayout>
              </c:layout>
              <c:dLblPos val="r"/>
              <c:showLegendKey val="0"/>
              <c:showVal val="1"/>
              <c:showCatName val="0"/>
              <c:showSerName val="0"/>
              <c:showPercent val="0"/>
              <c:showBubbleSize val="0"/>
            </c:dLbl>
            <c:dLblPos val="b"/>
            <c:showLegendKey val="0"/>
            <c:showVal val="1"/>
            <c:showCatName val="0"/>
            <c:showSerName val="0"/>
            <c:showPercent val="0"/>
            <c:showBubbleSize val="0"/>
            <c:showLeaderLines val="0"/>
          </c:dLbls>
          <c:cat>
            <c:strRef>
              <c:f>'骨骼动画时间分布-503'!$T$188:$T$192</c:f>
              <c:strCache>
                <c:ptCount val="5"/>
                <c:pt idx="0">
                  <c:v>串行
优化</c:v>
                </c:pt>
                <c:pt idx="1">
                  <c:v>CPU
OpenCL</c:v>
                </c:pt>
                <c:pt idx="2">
                  <c:v>GLSL</c:v>
                </c:pt>
                <c:pt idx="3">
                  <c:v>CUDA</c:v>
                </c:pt>
                <c:pt idx="4">
                  <c:v>GPU
OpenCL</c:v>
                </c:pt>
              </c:strCache>
            </c:strRef>
          </c:cat>
          <c:val>
            <c:numRef>
              <c:f>'骨骼动画时间分布-503'!$W$188:$W$192</c:f>
              <c:numCache>
                <c:formatCode>0.00</c:formatCode>
                <c:ptCount val="5"/>
                <c:pt idx="0" formatCode="0">
                  <c:v>1</c:v>
                </c:pt>
                <c:pt idx="1">
                  <c:v>6.2124999999999995</c:v>
                </c:pt>
                <c:pt idx="2">
                  <c:v>6.3717948717948714</c:v>
                </c:pt>
                <c:pt idx="3">
                  <c:v>4.359649122807018</c:v>
                </c:pt>
                <c:pt idx="4" formatCode="0.00_ ">
                  <c:v>4.97</c:v>
                </c:pt>
              </c:numCache>
            </c:numRef>
          </c:val>
          <c:smooth val="0"/>
        </c:ser>
        <c:ser>
          <c:idx val="1"/>
          <c:order val="1"/>
          <c:tx>
            <c:strRef>
              <c:f>'骨骼动画时间分布-503'!$X$187</c:f>
              <c:strCache>
                <c:ptCount val="1"/>
                <c:pt idx="0">
                  <c:v>局部</c:v>
                </c:pt>
              </c:strCache>
            </c:strRef>
          </c:tx>
          <c:dLbls>
            <c:dLbl>
              <c:idx val="0"/>
              <c:layout>
                <c:manualLayout>
                  <c:x val="-7.9290097167794574E-2"/>
                  <c:y val="-3.8801116804772252E-2"/>
                </c:manualLayout>
              </c:layout>
              <c:dLblPos val="r"/>
              <c:showLegendKey val="0"/>
              <c:showVal val="1"/>
              <c:showCatName val="0"/>
              <c:showSerName val="0"/>
              <c:showPercent val="0"/>
              <c:showBubbleSize val="0"/>
            </c:dLbl>
            <c:dLbl>
              <c:idx val="1"/>
              <c:layout>
                <c:manualLayout>
                  <c:x val="-7.6209208493646E-2"/>
                  <c:y val="-6.9089961091239424E-2"/>
                </c:manualLayout>
              </c:layout>
              <c:dLblPos val="r"/>
              <c:showLegendKey val="0"/>
              <c:showVal val="1"/>
              <c:showCatName val="0"/>
              <c:showSerName val="0"/>
              <c:showPercent val="0"/>
              <c:showBubbleSize val="0"/>
            </c:dLbl>
            <c:dLbl>
              <c:idx val="2"/>
              <c:layout>
                <c:manualLayout>
                  <c:x val="-4.9831006755697314E-2"/>
                  <c:y val="-7.4862773807551269E-2"/>
                </c:manualLayout>
              </c:layout>
              <c:dLblPos val="r"/>
              <c:showLegendKey val="0"/>
              <c:showVal val="1"/>
              <c:showCatName val="0"/>
              <c:showSerName val="0"/>
              <c:showPercent val="0"/>
              <c:showBubbleSize val="0"/>
            </c:dLbl>
            <c:dLbl>
              <c:idx val="3"/>
              <c:layout>
                <c:manualLayout>
                  <c:x val="-4.7496720114976056E-2"/>
                  <c:y val="-6.6618226360380506E-2"/>
                </c:manualLayout>
              </c:layout>
              <c:dLblPos val="r"/>
              <c:showLegendKey val="0"/>
              <c:showVal val="1"/>
              <c:showCatName val="0"/>
              <c:showSerName val="0"/>
              <c:showPercent val="0"/>
              <c:showBubbleSize val="0"/>
            </c:dLbl>
            <c:dLblPos val="t"/>
            <c:showLegendKey val="0"/>
            <c:showVal val="1"/>
            <c:showCatName val="0"/>
            <c:showSerName val="0"/>
            <c:showPercent val="0"/>
            <c:showBubbleSize val="0"/>
            <c:showLeaderLines val="0"/>
          </c:dLbls>
          <c:cat>
            <c:strRef>
              <c:f>'骨骼动画时间分布-503'!$T$188:$T$192</c:f>
              <c:strCache>
                <c:ptCount val="5"/>
                <c:pt idx="0">
                  <c:v>串行
优化</c:v>
                </c:pt>
                <c:pt idx="1">
                  <c:v>CPU
OpenCL</c:v>
                </c:pt>
                <c:pt idx="2">
                  <c:v>GLSL</c:v>
                </c:pt>
                <c:pt idx="3">
                  <c:v>CUDA</c:v>
                </c:pt>
                <c:pt idx="4">
                  <c:v>GPU
OpenCL</c:v>
                </c:pt>
              </c:strCache>
            </c:strRef>
          </c:cat>
          <c:val>
            <c:numRef>
              <c:f>'骨骼动画时间分布-503'!$X$188:$X$192</c:f>
              <c:numCache>
                <c:formatCode>0.0</c:formatCode>
                <c:ptCount val="5"/>
                <c:pt idx="0" formatCode="0">
                  <c:v>1</c:v>
                </c:pt>
                <c:pt idx="1">
                  <c:v>17.863636363636363</c:v>
                </c:pt>
                <c:pt idx="2" formatCode="0">
                  <c:v>50</c:v>
                </c:pt>
                <c:pt idx="3" formatCode="0">
                  <c:v>39.299999999999997</c:v>
                </c:pt>
                <c:pt idx="4" formatCode="0">
                  <c:v>23.117647058823529</c:v>
                </c:pt>
              </c:numCache>
            </c:numRef>
          </c:val>
          <c:smooth val="0"/>
        </c:ser>
        <c:dLbls>
          <c:showLegendKey val="0"/>
          <c:showVal val="1"/>
          <c:showCatName val="0"/>
          <c:showSerName val="0"/>
          <c:showPercent val="0"/>
          <c:showBubbleSize val="0"/>
        </c:dLbls>
        <c:marker val="1"/>
        <c:smooth val="0"/>
        <c:axId val="131815680"/>
        <c:axId val="131821568"/>
      </c:lineChart>
      <c:catAx>
        <c:axId val="131815680"/>
        <c:scaling>
          <c:orientation val="minMax"/>
        </c:scaling>
        <c:delete val="0"/>
        <c:axPos val="b"/>
        <c:majorTickMark val="out"/>
        <c:minorTickMark val="none"/>
        <c:tickLblPos val="nextTo"/>
        <c:crossAx val="131821568"/>
        <c:crosses val="autoZero"/>
        <c:auto val="1"/>
        <c:lblAlgn val="ctr"/>
        <c:lblOffset val="100"/>
        <c:noMultiLvlLbl val="0"/>
      </c:catAx>
      <c:valAx>
        <c:axId val="131821568"/>
        <c:scaling>
          <c:orientation val="minMax"/>
        </c:scaling>
        <c:delete val="0"/>
        <c:axPos val="l"/>
        <c:title>
          <c:tx>
            <c:rich>
              <a:bodyPr rot="0" vert="wordArtVertRtl"/>
              <a:lstStyle/>
              <a:p>
                <a:pPr>
                  <a:defRPr/>
                </a:pPr>
                <a:r>
                  <a:rPr lang="zh-CN" altLang="en-US"/>
                  <a:t>加速比</a:t>
                </a:r>
              </a:p>
            </c:rich>
          </c:tx>
          <c:layout/>
          <c:overlay val="0"/>
        </c:title>
        <c:numFmt formatCode="0" sourceLinked="1"/>
        <c:majorTickMark val="out"/>
        <c:minorTickMark val="none"/>
        <c:tickLblPos val="nextTo"/>
        <c:crossAx val="131815680"/>
        <c:crosses val="autoZero"/>
        <c:crossBetween val="between"/>
      </c:valAx>
    </c:plotArea>
    <c:legend>
      <c:legendPos val="r"/>
      <c:layout>
        <c:manualLayout>
          <c:xMode val="edge"/>
          <c:yMode val="edge"/>
          <c:x val="0.77102108885182918"/>
          <c:y val="3.6597092030162898E-2"/>
          <c:w val="0.21358580633182692"/>
          <c:h val="0.25750759673928886"/>
        </c:manualLayout>
      </c:layout>
      <c:overlay val="0"/>
    </c:legend>
    <c:plotVisOnly val="1"/>
    <c:dispBlanksAs val="gap"/>
    <c:showDLblsOverMax val="0"/>
  </c:chart>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clustered"/>
        <c:varyColors val="0"/>
        <c:ser>
          <c:idx val="0"/>
          <c:order val="0"/>
          <c:tx>
            <c:strRef>
              <c:f>'[data.xlsx]骨骼动画时间分布-508'!$K$402</c:f>
              <c:strCache>
                <c:ptCount val="1"/>
                <c:pt idx="0">
                  <c:v>CPU
OpenCL</c:v>
                </c:pt>
              </c:strCache>
            </c:strRef>
          </c:tx>
          <c:invertIfNegative val="0"/>
          <c:dLbls>
            <c:dLblPos val="outEnd"/>
            <c:showLegendKey val="0"/>
            <c:showVal val="1"/>
            <c:showCatName val="0"/>
            <c:showSerName val="0"/>
            <c:showPercent val="0"/>
            <c:showBubbleSize val="0"/>
            <c:showLeaderLines val="0"/>
          </c:dLbls>
          <c:val>
            <c:numRef>
              <c:f>'[data.xlsx]骨骼动画时间分布-508'!$K$403:$K$406</c:f>
              <c:numCache>
                <c:formatCode>0.0_ </c:formatCode>
                <c:ptCount val="4"/>
                <c:pt idx="0">
                  <c:v>1.83448275862069</c:v>
                </c:pt>
                <c:pt idx="1">
                  <c:v>4.5157232704402483</c:v>
                </c:pt>
                <c:pt idx="2">
                  <c:v>5.3353658536585371</c:v>
                </c:pt>
                <c:pt idx="3">
                  <c:v>5.8620689655172384</c:v>
                </c:pt>
              </c:numCache>
            </c:numRef>
          </c:val>
        </c:ser>
        <c:ser>
          <c:idx val="1"/>
          <c:order val="1"/>
          <c:tx>
            <c:strRef>
              <c:f>'[data.xlsx]骨骼动画时间分布-508'!$L$402</c:f>
              <c:strCache>
                <c:ptCount val="1"/>
                <c:pt idx="0">
                  <c:v>GPU
OpenCL</c:v>
                </c:pt>
              </c:strCache>
            </c:strRef>
          </c:tx>
          <c:invertIfNegative val="0"/>
          <c:dLbls>
            <c:dLblPos val="outEnd"/>
            <c:showLegendKey val="0"/>
            <c:showVal val="1"/>
            <c:showCatName val="0"/>
            <c:showSerName val="0"/>
            <c:showPercent val="0"/>
            <c:showBubbleSize val="0"/>
            <c:showLeaderLines val="0"/>
          </c:dLbls>
          <c:val>
            <c:numRef>
              <c:f>'[data.xlsx]骨骼动画时间分布-508'!$L$403:$L$406</c:f>
              <c:numCache>
                <c:formatCode>0.0_ </c:formatCode>
                <c:ptCount val="4"/>
                <c:pt idx="0">
                  <c:v>1.3711340206185567</c:v>
                </c:pt>
                <c:pt idx="1">
                  <c:v>3.3551401869158859</c:v>
                </c:pt>
                <c:pt idx="2">
                  <c:v>3.8716814159292019</c:v>
                </c:pt>
                <c:pt idx="3">
                  <c:v>4.3220338983050803</c:v>
                </c:pt>
              </c:numCache>
            </c:numRef>
          </c:val>
        </c:ser>
        <c:ser>
          <c:idx val="2"/>
          <c:order val="2"/>
          <c:tx>
            <c:strRef>
              <c:f>'[data.xlsx]骨骼动画时间分布-508'!$M$402</c:f>
              <c:strCache>
                <c:ptCount val="1"/>
                <c:pt idx="0">
                  <c:v>GPU
CUDA</c:v>
                </c:pt>
              </c:strCache>
            </c:strRef>
          </c:tx>
          <c:invertIfNegative val="0"/>
          <c:dLbls>
            <c:dLblPos val="outEnd"/>
            <c:showLegendKey val="0"/>
            <c:showVal val="1"/>
            <c:showCatName val="0"/>
            <c:showSerName val="0"/>
            <c:showPercent val="0"/>
            <c:showBubbleSize val="0"/>
            <c:showLeaderLines val="0"/>
          </c:dLbls>
          <c:val>
            <c:numRef>
              <c:f>'[data.xlsx]骨骼动画时间分布-508'!$M$403:$M$406</c:f>
              <c:numCache>
                <c:formatCode>0.0_ </c:formatCode>
                <c:ptCount val="4"/>
                <c:pt idx="0">
                  <c:v>1</c:v>
                </c:pt>
                <c:pt idx="1">
                  <c:v>2.5551601423487544</c:v>
                </c:pt>
                <c:pt idx="2">
                  <c:v>3.0918727915194344</c:v>
                </c:pt>
                <c:pt idx="3">
                  <c:v>3.4228187919463084</c:v>
                </c:pt>
              </c:numCache>
            </c:numRef>
          </c:val>
        </c:ser>
        <c:dLbls>
          <c:showLegendKey val="0"/>
          <c:showVal val="0"/>
          <c:showCatName val="0"/>
          <c:showSerName val="0"/>
          <c:showPercent val="0"/>
          <c:showBubbleSize val="0"/>
        </c:dLbls>
        <c:gapWidth val="150"/>
        <c:axId val="133447040"/>
        <c:axId val="133452928"/>
      </c:barChart>
      <c:catAx>
        <c:axId val="133447040"/>
        <c:scaling>
          <c:orientation val="minMax"/>
        </c:scaling>
        <c:delete val="0"/>
        <c:axPos val="l"/>
        <c:majorTickMark val="out"/>
        <c:minorTickMark val="none"/>
        <c:tickLblPos val="nextTo"/>
        <c:crossAx val="133452928"/>
        <c:crosses val="autoZero"/>
        <c:auto val="1"/>
        <c:lblAlgn val="ctr"/>
        <c:lblOffset val="100"/>
        <c:noMultiLvlLbl val="0"/>
      </c:catAx>
      <c:valAx>
        <c:axId val="133452928"/>
        <c:scaling>
          <c:orientation val="minMax"/>
        </c:scaling>
        <c:delete val="0"/>
        <c:axPos val="b"/>
        <c:majorGridlines/>
        <c:numFmt formatCode="0.0_ " sourceLinked="1"/>
        <c:majorTickMark val="out"/>
        <c:minorTickMark val="none"/>
        <c:tickLblPos val="nextTo"/>
        <c:crossAx val="133447040"/>
        <c:crosses val="autoZero"/>
        <c:crossBetween val="between"/>
      </c:valAx>
    </c:plotArea>
    <c:legend>
      <c:legendPos val="r"/>
      <c:layout/>
      <c:overlay val="0"/>
    </c:legend>
    <c:plotVisOnly val="1"/>
    <c:dispBlanksAs val="gap"/>
    <c:showDLblsOverMax val="0"/>
  </c:chart>
  <c:txPr>
    <a:bodyPr/>
    <a:lstStyle/>
    <a:p>
      <a:pPr>
        <a:defRPr sz="2000"/>
      </a:pPr>
      <a:endParaRPr lang="zh-CN"/>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21"/>
    </mc:Choice>
    <mc:Fallback>
      <c:style val="21"/>
    </mc:Fallback>
  </mc:AlternateContent>
  <c:clrMapOvr bg1="lt1" tx1="dk1" bg2="lt2" tx2="dk2" accent1="accent1" accent2="accent2" accent3="accent3" accent4="accent4" accent5="accent5" accent6="accent6" hlink="hlink" folHlink="folHlink"/>
  <c:chart>
    <c:title>
      <c:tx>
        <c:rich>
          <a:bodyPr/>
          <a:lstStyle/>
          <a:p>
            <a:pPr>
              <a:defRPr/>
            </a:pPr>
            <a:r>
              <a:rPr lang="zh-CN" altLang="en-US" dirty="0" smtClean="0"/>
              <a:t>串行时间分布</a:t>
            </a:r>
            <a:endParaRPr lang="zh-CN" altLang="en-US" dirty="0"/>
          </a:p>
        </c:rich>
      </c:tx>
      <c:layout/>
      <c:overlay val="0"/>
    </c:title>
    <c:autoTitleDeleted val="0"/>
    <c:plotArea>
      <c:layout/>
      <c:barChart>
        <c:barDir val="bar"/>
        <c:grouping val="clustered"/>
        <c:varyColors val="0"/>
        <c:ser>
          <c:idx val="0"/>
          <c:order val="0"/>
          <c:invertIfNegative val="0"/>
          <c:cat>
            <c:strRef>
              <c:f>[data.xlsx]Particle!$D$20:$G$20</c:f>
              <c:strCache>
                <c:ptCount val="4"/>
                <c:pt idx="0">
                  <c:v>CPU重置顶点</c:v>
                </c:pt>
                <c:pt idx="1">
                  <c:v>CPU计算顶点</c:v>
                </c:pt>
                <c:pt idx="2">
                  <c:v>GPU渲染面片</c:v>
                </c:pt>
                <c:pt idx="3">
                  <c:v>异步等待或重叠</c:v>
                </c:pt>
              </c:strCache>
            </c:strRef>
          </c:cat>
          <c:val>
            <c:numRef>
              <c:f>[data.xlsx]Particle!$D$23:$G$23</c:f>
              <c:numCache>
                <c:formatCode>0%</c:formatCode>
                <c:ptCount val="4"/>
                <c:pt idx="0">
                  <c:v>0.21000000000000008</c:v>
                </c:pt>
                <c:pt idx="1">
                  <c:v>0.5</c:v>
                </c:pt>
                <c:pt idx="2">
                  <c:v>0.39000000000000018</c:v>
                </c:pt>
                <c:pt idx="3">
                  <c:v>0.11</c:v>
                </c:pt>
              </c:numCache>
            </c:numRef>
          </c:val>
        </c:ser>
        <c:dLbls>
          <c:showLegendKey val="0"/>
          <c:showVal val="1"/>
          <c:showCatName val="0"/>
          <c:showSerName val="0"/>
          <c:showPercent val="0"/>
          <c:showBubbleSize val="0"/>
        </c:dLbls>
        <c:gapWidth val="150"/>
        <c:axId val="133404544"/>
        <c:axId val="133406080"/>
      </c:barChart>
      <c:catAx>
        <c:axId val="133404544"/>
        <c:scaling>
          <c:orientation val="minMax"/>
        </c:scaling>
        <c:delete val="0"/>
        <c:axPos val="l"/>
        <c:majorTickMark val="out"/>
        <c:minorTickMark val="none"/>
        <c:tickLblPos val="nextTo"/>
        <c:crossAx val="133406080"/>
        <c:crosses val="autoZero"/>
        <c:auto val="1"/>
        <c:lblAlgn val="ctr"/>
        <c:lblOffset val="100"/>
        <c:noMultiLvlLbl val="0"/>
      </c:catAx>
      <c:valAx>
        <c:axId val="133406080"/>
        <c:scaling>
          <c:orientation val="minMax"/>
        </c:scaling>
        <c:delete val="0"/>
        <c:axPos val="b"/>
        <c:majorGridlines/>
        <c:title>
          <c:tx>
            <c:rich>
              <a:bodyPr/>
              <a:lstStyle/>
              <a:p>
                <a:pPr>
                  <a:defRPr b="0"/>
                </a:pPr>
                <a:r>
                  <a:rPr lang="zh-CN" altLang="en-US" b="0" dirty="0" smtClean="0"/>
                  <a:t>时间百分比</a:t>
                </a:r>
                <a:endParaRPr lang="zh-CN" altLang="en-US" b="0" dirty="0"/>
              </a:p>
            </c:rich>
          </c:tx>
          <c:layout/>
          <c:overlay val="0"/>
        </c:title>
        <c:numFmt formatCode="0%" sourceLinked="1"/>
        <c:majorTickMark val="out"/>
        <c:minorTickMark val="none"/>
        <c:tickLblPos val="nextTo"/>
        <c:crossAx val="133404544"/>
        <c:crosses val="autoZero"/>
        <c:crossBetween val="between"/>
      </c:valAx>
    </c:plotArea>
    <c:plotVisOnly val="1"/>
    <c:dispBlanksAs val="gap"/>
    <c:showDLblsOverMax val="0"/>
  </c:chart>
  <c:txPr>
    <a:bodyPr/>
    <a:lstStyle/>
    <a:p>
      <a:pPr>
        <a:defRPr sz="1200"/>
      </a:pPr>
      <a:endParaRPr lang="zh-CN"/>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zh-CN"/>
              <a:t>基于</a:t>
            </a:r>
            <a:r>
              <a:rPr lang="en-US"/>
              <a:t>OpenCL</a:t>
            </a:r>
            <a:r>
              <a:rPr lang="zh-CN"/>
              <a:t>的粒子系统</a:t>
            </a:r>
            <a:endParaRPr lang="en-US"/>
          </a:p>
          <a:p>
            <a:pPr>
              <a:defRPr/>
            </a:pPr>
            <a:r>
              <a:rPr lang="zh-CN"/>
              <a:t>加速比</a:t>
            </a:r>
          </a:p>
        </c:rich>
      </c:tx>
      <c:layout/>
      <c:overlay val="0"/>
    </c:title>
    <c:autoTitleDeleted val="0"/>
    <c:plotArea>
      <c:layout/>
      <c:lineChart>
        <c:grouping val="standard"/>
        <c:varyColors val="0"/>
        <c:ser>
          <c:idx val="0"/>
          <c:order val="0"/>
          <c:tx>
            <c:strRef>
              <c:f>[data.xlsx]Particle!$K$98</c:f>
              <c:strCache>
                <c:ptCount val="1"/>
                <c:pt idx="0">
                  <c:v>OpenCL
CPU</c:v>
                </c:pt>
              </c:strCache>
            </c:strRef>
          </c:tx>
          <c:dLbls>
            <c:dLbl>
              <c:idx val="0"/>
              <c:layout>
                <c:manualLayout>
                  <c:x val="-4.3115185030935836E-3"/>
                  <c:y val="-2.8031496062992125E-2"/>
                </c:manualLayout>
              </c:layout>
              <c:dLblPos val="r"/>
              <c:showLegendKey val="0"/>
              <c:showVal val="1"/>
              <c:showCatName val="0"/>
              <c:showSerName val="0"/>
              <c:showPercent val="0"/>
              <c:showBubbleSize val="0"/>
            </c:dLbl>
            <c:dLbl>
              <c:idx val="1"/>
              <c:layout>
                <c:manualLayout>
                  <c:x val="-5.137538221950267E-2"/>
                  <c:y val="-5.4079027792758784E-2"/>
                </c:manualLayout>
              </c:layout>
              <c:dLblPos val="r"/>
              <c:showLegendKey val="0"/>
              <c:showVal val="1"/>
              <c:showCatName val="0"/>
              <c:showSerName val="0"/>
              <c:showPercent val="0"/>
              <c:showBubbleSize val="0"/>
            </c:dLbl>
            <c:dLbl>
              <c:idx val="2"/>
              <c:layout>
                <c:manualLayout>
                  <c:x val="-5.4133051689148552E-2"/>
                  <c:y val="-4.0597801987080386E-2"/>
                </c:manualLayout>
              </c:layout>
              <c:dLblPos val="r"/>
              <c:showLegendKey val="0"/>
              <c:showVal val="1"/>
              <c:showCatName val="0"/>
              <c:showSerName val="0"/>
              <c:showPercent val="0"/>
              <c:showBubbleSize val="0"/>
            </c:dLbl>
            <c:dLblPos val="t"/>
            <c:showLegendKey val="0"/>
            <c:showVal val="1"/>
            <c:showCatName val="0"/>
            <c:showSerName val="0"/>
            <c:showPercent val="0"/>
            <c:showBubbleSize val="0"/>
            <c:showLeaderLines val="0"/>
          </c:dLbls>
          <c:cat>
            <c:strRef>
              <c:f>[data.xlsx]Particle!$L$97:$N$97</c:f>
              <c:strCache>
                <c:ptCount val="3"/>
                <c:pt idx="0">
                  <c:v>10K</c:v>
                </c:pt>
                <c:pt idx="1">
                  <c:v>100K</c:v>
                </c:pt>
                <c:pt idx="2">
                  <c:v>1000K</c:v>
                </c:pt>
              </c:strCache>
            </c:strRef>
          </c:cat>
          <c:val>
            <c:numRef>
              <c:f>[data.xlsx]Particle!$L$98:$N$98</c:f>
              <c:numCache>
                <c:formatCode>0.0_ </c:formatCode>
                <c:ptCount val="3"/>
                <c:pt idx="0">
                  <c:v>1.8856088560885611</c:v>
                </c:pt>
                <c:pt idx="1">
                  <c:v>3.4242424242424234</c:v>
                </c:pt>
                <c:pt idx="2">
                  <c:v>2.7586206896551726</c:v>
                </c:pt>
              </c:numCache>
            </c:numRef>
          </c:val>
          <c:smooth val="0"/>
        </c:ser>
        <c:ser>
          <c:idx val="1"/>
          <c:order val="1"/>
          <c:tx>
            <c:strRef>
              <c:f>[data.xlsx]Particle!$K$99</c:f>
              <c:strCache>
                <c:ptCount val="1"/>
                <c:pt idx="0">
                  <c:v>OpenCL
GPU</c:v>
                </c:pt>
              </c:strCache>
            </c:strRef>
          </c:tx>
          <c:dLbls>
            <c:dLblPos val="t"/>
            <c:showLegendKey val="0"/>
            <c:showVal val="1"/>
            <c:showCatName val="0"/>
            <c:showSerName val="0"/>
            <c:showPercent val="0"/>
            <c:showBubbleSize val="0"/>
            <c:showLeaderLines val="0"/>
          </c:dLbls>
          <c:cat>
            <c:strRef>
              <c:f>[data.xlsx]Particle!$L$97:$N$97</c:f>
              <c:strCache>
                <c:ptCount val="3"/>
                <c:pt idx="0">
                  <c:v>10K</c:v>
                </c:pt>
                <c:pt idx="1">
                  <c:v>100K</c:v>
                </c:pt>
                <c:pt idx="2">
                  <c:v>1000K</c:v>
                </c:pt>
              </c:strCache>
            </c:strRef>
          </c:cat>
          <c:val>
            <c:numRef>
              <c:f>[data.xlsx]Particle!$L$99:$N$99</c:f>
              <c:numCache>
                <c:formatCode>0_ </c:formatCode>
                <c:ptCount val="3"/>
                <c:pt idx="0">
                  <c:v>12.775</c:v>
                </c:pt>
                <c:pt idx="1">
                  <c:v>64.571428571428541</c:v>
                </c:pt>
                <c:pt idx="2">
                  <c:v>91.168091168091124</c:v>
                </c:pt>
              </c:numCache>
            </c:numRef>
          </c:val>
          <c:smooth val="0"/>
        </c:ser>
        <c:dLbls>
          <c:showLegendKey val="0"/>
          <c:showVal val="0"/>
          <c:showCatName val="0"/>
          <c:showSerName val="0"/>
          <c:showPercent val="0"/>
          <c:showBubbleSize val="0"/>
        </c:dLbls>
        <c:marker val="1"/>
        <c:smooth val="0"/>
        <c:axId val="133899008"/>
        <c:axId val="133900928"/>
      </c:lineChart>
      <c:catAx>
        <c:axId val="133899008"/>
        <c:scaling>
          <c:orientation val="minMax"/>
        </c:scaling>
        <c:delete val="0"/>
        <c:axPos val="b"/>
        <c:title>
          <c:tx>
            <c:rich>
              <a:bodyPr/>
              <a:lstStyle/>
              <a:p>
                <a:pPr>
                  <a:defRPr/>
                </a:pPr>
                <a:r>
                  <a:rPr lang="zh-CN"/>
                  <a:t>顶点数目</a:t>
                </a:r>
              </a:p>
            </c:rich>
          </c:tx>
          <c:layout/>
          <c:overlay val="0"/>
        </c:title>
        <c:majorTickMark val="out"/>
        <c:minorTickMark val="none"/>
        <c:tickLblPos val="nextTo"/>
        <c:crossAx val="133900928"/>
        <c:crosses val="autoZero"/>
        <c:auto val="1"/>
        <c:lblAlgn val="ctr"/>
        <c:lblOffset val="100"/>
        <c:noMultiLvlLbl val="0"/>
      </c:catAx>
      <c:valAx>
        <c:axId val="133900928"/>
        <c:scaling>
          <c:orientation val="minMax"/>
        </c:scaling>
        <c:delete val="0"/>
        <c:axPos val="l"/>
        <c:title>
          <c:tx>
            <c:rich>
              <a:bodyPr rot="0" vert="wordArtVertRtl"/>
              <a:lstStyle/>
              <a:p>
                <a:pPr>
                  <a:defRPr/>
                </a:pPr>
                <a:r>
                  <a:rPr lang="zh-CN"/>
                  <a:t>加速比</a:t>
                </a:r>
              </a:p>
            </c:rich>
          </c:tx>
          <c:layout/>
          <c:overlay val="0"/>
        </c:title>
        <c:numFmt formatCode="0.0_ " sourceLinked="1"/>
        <c:majorTickMark val="out"/>
        <c:minorTickMark val="none"/>
        <c:tickLblPos val="nextTo"/>
        <c:crossAx val="133899008"/>
        <c:crosses val="autoZero"/>
        <c:crossBetween val="between"/>
      </c:valAx>
    </c:plotArea>
    <c:legend>
      <c:legendPos val="r"/>
      <c:layout/>
      <c:overlay val="0"/>
    </c:legend>
    <c:plotVisOnly val="1"/>
    <c:dispBlanksAs val="gap"/>
    <c:showDLblsOverMax val="0"/>
  </c:chart>
  <c:txPr>
    <a:bodyPr/>
    <a:lstStyle/>
    <a:p>
      <a:pPr>
        <a:defRPr sz="1600"/>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zh-CN" altLang="en-US" sz="1200">
                <a:latin typeface="幼圆" pitchFamily="49" charset="-122"/>
                <a:ea typeface="幼圆" pitchFamily="49" charset="-122"/>
              </a:rPr>
              <a:t>未优化</a:t>
            </a:r>
          </a:p>
        </c:rich>
      </c:tx>
      <c:layout>
        <c:manualLayout>
          <c:xMode val="edge"/>
          <c:yMode val="edge"/>
          <c:x val="0.37483828829708926"/>
          <c:y val="0.84457504721697585"/>
        </c:manualLayout>
      </c:layout>
      <c:overlay val="1"/>
    </c:title>
    <c:autoTitleDeleted val="0"/>
    <c:plotArea>
      <c:layout/>
      <c:pieChart>
        <c:varyColors val="1"/>
        <c:ser>
          <c:idx val="0"/>
          <c:order val="0"/>
          <c:dLbls>
            <c:dLbl>
              <c:idx val="1"/>
              <c:spPr/>
              <c:txPr>
                <a:bodyPr/>
                <a:lstStyle/>
                <a:p>
                  <a:pPr>
                    <a:defRPr sz="1600" b="1"/>
                  </a:pPr>
                  <a:endParaRPr lang="zh-CN"/>
                </a:p>
              </c:txPr>
              <c:dLblPos val="bestFit"/>
              <c:showLegendKey val="0"/>
              <c:showVal val="1"/>
              <c:showCatName val="0"/>
              <c:showSerName val="0"/>
              <c:showPercent val="0"/>
              <c:showBubbleSize val="0"/>
            </c:dLbl>
            <c:dLblPos val="bestFit"/>
            <c:showLegendKey val="0"/>
            <c:showVal val="1"/>
            <c:showCatName val="0"/>
            <c:showSerName val="0"/>
            <c:showPercent val="0"/>
            <c:showBubbleSize val="0"/>
            <c:showLeaderLines val="1"/>
          </c:dLbls>
          <c:cat>
            <c:strRef>
              <c:f>('骨骼动画时间分布-503'!$E$11,'骨骼动画时间分布-503'!$G$11,'骨骼动画时间分布-503'!$I$11,'骨骼动画时间分布-503'!$K$11)</c:f>
              <c:strCache>
                <c:ptCount val="4"/>
                <c:pt idx="0">
                  <c:v>CPU计算骨骼</c:v>
                </c:pt>
                <c:pt idx="1">
                  <c:v>CPU计算顶点</c:v>
                </c:pt>
                <c:pt idx="2">
                  <c:v>GPU渲染面片</c:v>
                </c:pt>
                <c:pt idx="3">
                  <c:v>其它</c:v>
                </c:pt>
              </c:strCache>
            </c:strRef>
          </c:cat>
          <c:val>
            <c:numRef>
              <c:f>('骨骼动画时间分布-503'!$E$8,'骨骼动画时间分布-503'!$G$8,'骨骼动画时间分布-503'!$I$8,'骨骼动画时间分布-503'!$K$8)</c:f>
              <c:numCache>
                <c:formatCode>0%</c:formatCode>
                <c:ptCount val="4"/>
                <c:pt idx="0">
                  <c:v>3.1413612565445503E-2</c:v>
                </c:pt>
                <c:pt idx="1">
                  <c:v>0.81849912739965092</c:v>
                </c:pt>
                <c:pt idx="2">
                  <c:v>0.13089005235602094</c:v>
                </c:pt>
                <c:pt idx="3">
                  <c:v>1.9197207678883131E-2</c:v>
                </c:pt>
              </c:numCache>
            </c:numRef>
          </c:val>
        </c:ser>
        <c:dLbls>
          <c:showLegendKey val="0"/>
          <c:showVal val="1"/>
          <c:showCatName val="0"/>
          <c:showSerName val="0"/>
          <c:showPercent val="0"/>
          <c:showBubbleSize val="0"/>
          <c:showLeaderLines val="1"/>
        </c:dLbls>
        <c:firstSliceAng val="0"/>
      </c:pieChart>
    </c:plotArea>
    <c:plotVisOnly val="1"/>
    <c:dispBlanksAs val="zero"/>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zh-CN" altLang="en-US" sz="1200">
                <a:latin typeface="幼圆" pitchFamily="49" charset="-122"/>
                <a:ea typeface="幼圆" pitchFamily="49" charset="-122"/>
              </a:rPr>
              <a:t>串行优化</a:t>
            </a:r>
          </a:p>
        </c:rich>
      </c:tx>
      <c:layout>
        <c:manualLayout>
          <c:xMode val="edge"/>
          <c:yMode val="edge"/>
          <c:x val="0.19461084500744791"/>
          <c:y val="0.85239517934596543"/>
        </c:manualLayout>
      </c:layout>
      <c:overlay val="1"/>
    </c:title>
    <c:autoTitleDeleted val="0"/>
    <c:plotArea>
      <c:layout/>
      <c:pieChart>
        <c:varyColors val="1"/>
        <c:ser>
          <c:idx val="0"/>
          <c:order val="0"/>
          <c:dLbls>
            <c:dLbl>
              <c:idx val="1"/>
              <c:spPr/>
              <c:txPr>
                <a:bodyPr/>
                <a:lstStyle/>
                <a:p>
                  <a:pPr>
                    <a:defRPr sz="1600" b="1"/>
                  </a:pPr>
                  <a:endParaRPr lang="zh-CN"/>
                </a:p>
              </c:txPr>
              <c:dLblPos val="bestFit"/>
              <c:showLegendKey val="0"/>
              <c:showVal val="1"/>
              <c:showCatName val="0"/>
              <c:showSerName val="0"/>
              <c:showPercent val="0"/>
              <c:showBubbleSize val="0"/>
            </c:dLbl>
            <c:dLblPos val="bestFit"/>
            <c:showLegendKey val="0"/>
            <c:showVal val="1"/>
            <c:showCatName val="0"/>
            <c:showSerName val="0"/>
            <c:showPercent val="0"/>
            <c:showBubbleSize val="0"/>
            <c:showLeaderLines val="1"/>
          </c:dLbls>
          <c:cat>
            <c:strRef>
              <c:f>('骨骼动画时间分布-503'!$E$11,'骨骼动画时间分布-503'!$G$11,'骨骼动画时间分布-503'!$I$11,'骨骼动画时间分布-503'!$K$11)</c:f>
              <c:strCache>
                <c:ptCount val="4"/>
                <c:pt idx="0">
                  <c:v>CPU计算骨骼</c:v>
                </c:pt>
                <c:pt idx="1">
                  <c:v>CPU计算顶点</c:v>
                </c:pt>
                <c:pt idx="2">
                  <c:v>GPU渲染面片</c:v>
                </c:pt>
                <c:pt idx="3">
                  <c:v>其它</c:v>
                </c:pt>
              </c:strCache>
            </c:strRef>
          </c:cat>
          <c:val>
            <c:numRef>
              <c:f>('骨骼动画时间分布-503'!$E$20,'骨骼动画时间分布-503'!$G$20,'骨骼动画时间分布-503'!$I$20,'骨骼动画时间分布-503'!$K$20)</c:f>
              <c:numCache>
                <c:formatCode>0%</c:formatCode>
                <c:ptCount val="4"/>
                <c:pt idx="0">
                  <c:v>3.6217303822937655E-2</c:v>
                </c:pt>
                <c:pt idx="1">
                  <c:v>0.79074446680080979</c:v>
                </c:pt>
                <c:pt idx="2">
                  <c:v>0.15090543259557601</c:v>
                </c:pt>
                <c:pt idx="3">
                  <c:v>2.2132796780684211E-2</c:v>
                </c:pt>
              </c:numCache>
            </c:numRef>
          </c:val>
        </c:ser>
        <c:dLbls>
          <c:showLegendKey val="0"/>
          <c:showVal val="1"/>
          <c:showCatName val="0"/>
          <c:showSerName val="0"/>
          <c:showPercent val="0"/>
          <c:showBubbleSize val="0"/>
          <c:showLeaderLines val="1"/>
        </c:dLbls>
        <c:firstSliceAng val="0"/>
      </c:pieChart>
    </c:plotArea>
    <c:legend>
      <c:legendPos val="r"/>
      <c:legendEntry>
        <c:idx val="1"/>
        <c:txPr>
          <a:bodyPr/>
          <a:lstStyle/>
          <a:p>
            <a:pPr rtl="0">
              <a:defRPr b="1">
                <a:solidFill>
                  <a:srgbClr val="C00000"/>
                </a:solidFill>
              </a:defRPr>
            </a:pPr>
            <a:endParaRPr lang="zh-CN"/>
          </a:p>
        </c:txPr>
      </c:legendEntry>
      <c:overlay val="0"/>
      <c:txPr>
        <a:bodyPr/>
        <a:lstStyle/>
        <a:p>
          <a:pPr rtl="0">
            <a:defRPr/>
          </a:pPr>
          <a:endParaRPr lang="zh-CN"/>
        </a:p>
      </c:txPr>
    </c:legend>
    <c:plotVisOnly val="1"/>
    <c:dispBlanksAs val="zero"/>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zh-CN" altLang="en-US" sz="1200">
                <a:latin typeface="幼圆" pitchFamily="49" charset="-122"/>
                <a:ea typeface="幼圆" pitchFamily="49" charset="-122"/>
              </a:rPr>
              <a:t>指令并行</a:t>
            </a:r>
          </a:p>
        </c:rich>
      </c:tx>
      <c:layout>
        <c:manualLayout>
          <c:xMode val="edge"/>
          <c:yMode val="edge"/>
          <c:x val="0.35391199988173438"/>
          <c:y val="0.85572019913548902"/>
        </c:manualLayout>
      </c:layout>
      <c:overlay val="1"/>
    </c:title>
    <c:autoTitleDeleted val="0"/>
    <c:plotArea>
      <c:layout/>
      <c:pieChart>
        <c:varyColors val="1"/>
        <c:ser>
          <c:idx val="0"/>
          <c:order val="0"/>
          <c:dLbls>
            <c:dLbl>
              <c:idx val="1"/>
              <c:spPr/>
              <c:txPr>
                <a:bodyPr/>
                <a:lstStyle/>
                <a:p>
                  <a:pPr>
                    <a:defRPr sz="1600" b="1"/>
                  </a:pPr>
                  <a:endParaRPr lang="zh-CN"/>
                </a:p>
              </c:txPr>
              <c:dLblPos val="bestFit"/>
              <c:showLegendKey val="0"/>
              <c:showVal val="1"/>
              <c:showCatName val="0"/>
              <c:showSerName val="0"/>
              <c:showPercent val="0"/>
              <c:showBubbleSize val="0"/>
            </c:dLbl>
            <c:dLblPos val="bestFit"/>
            <c:showLegendKey val="0"/>
            <c:showVal val="1"/>
            <c:showCatName val="0"/>
            <c:showSerName val="0"/>
            <c:showPercent val="0"/>
            <c:showBubbleSize val="0"/>
            <c:showLeaderLines val="1"/>
          </c:dLbls>
          <c:cat>
            <c:strRef>
              <c:f>('骨骼动画时间分布-503'!$E$11,'骨骼动画时间分布-503'!$G$11,'骨骼动画时间分布-503'!$I$11,'骨骼动画时间分布-503'!$K$11)</c:f>
              <c:strCache>
                <c:ptCount val="4"/>
                <c:pt idx="0">
                  <c:v>CPU计算骨骼</c:v>
                </c:pt>
                <c:pt idx="1">
                  <c:v>CPU计算顶点</c:v>
                </c:pt>
                <c:pt idx="2">
                  <c:v>GPU渲染面片</c:v>
                </c:pt>
                <c:pt idx="3">
                  <c:v>其它</c:v>
                </c:pt>
              </c:strCache>
            </c:strRef>
          </c:cat>
          <c:val>
            <c:numRef>
              <c:f>('骨骼动画时间分布-503'!$E$51,'骨骼动画时间分布-503'!$G$51,'骨骼动画时间分布-503'!$I$51,'骨骼动画时间分布-503'!$K$51)</c:f>
              <c:numCache>
                <c:formatCode>0%</c:formatCode>
                <c:ptCount val="4"/>
                <c:pt idx="0">
                  <c:v>9.2307692307693215E-2</c:v>
                </c:pt>
                <c:pt idx="1">
                  <c:v>0.49230769230769639</c:v>
                </c:pt>
                <c:pt idx="2">
                  <c:v>0.3846153846153848</c:v>
                </c:pt>
                <c:pt idx="3">
                  <c:v>3.0769230769230802E-2</c:v>
                </c:pt>
              </c:numCache>
            </c:numRef>
          </c:val>
        </c:ser>
        <c:dLbls>
          <c:showLegendKey val="0"/>
          <c:showVal val="1"/>
          <c:showCatName val="0"/>
          <c:showSerName val="0"/>
          <c:showPercent val="0"/>
          <c:showBubbleSize val="0"/>
          <c:showLeaderLines val="1"/>
        </c:dLbls>
        <c:firstSliceAng val="0"/>
      </c:pieChart>
    </c:plotArea>
    <c:plotVisOnly val="1"/>
    <c:dispBlanksAs val="zero"/>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zh-CN" altLang="en-US" sz="1200">
                <a:latin typeface="幼圆" pitchFamily="49" charset="-122"/>
                <a:ea typeface="幼圆" pitchFamily="49" charset="-122"/>
              </a:rPr>
              <a:t>线程并行</a:t>
            </a:r>
          </a:p>
        </c:rich>
      </c:tx>
      <c:layout>
        <c:manualLayout>
          <c:xMode val="edge"/>
          <c:yMode val="edge"/>
          <c:x val="0.35391199988173438"/>
          <c:y val="0.85572011103525869"/>
        </c:manualLayout>
      </c:layout>
      <c:overlay val="1"/>
    </c:title>
    <c:autoTitleDeleted val="0"/>
    <c:plotArea>
      <c:layout/>
      <c:pieChart>
        <c:varyColors val="1"/>
        <c:ser>
          <c:idx val="0"/>
          <c:order val="0"/>
          <c:dLbls>
            <c:dLbl>
              <c:idx val="1"/>
              <c:spPr/>
              <c:txPr>
                <a:bodyPr/>
                <a:lstStyle/>
                <a:p>
                  <a:pPr>
                    <a:defRPr sz="1600" b="1"/>
                  </a:pPr>
                  <a:endParaRPr lang="zh-CN"/>
                </a:p>
              </c:txPr>
              <c:dLblPos val="bestFit"/>
              <c:showLegendKey val="0"/>
              <c:showVal val="1"/>
              <c:showCatName val="0"/>
              <c:showSerName val="0"/>
              <c:showPercent val="0"/>
              <c:showBubbleSize val="0"/>
            </c:dLbl>
            <c:dLblPos val="bestFit"/>
            <c:showLegendKey val="0"/>
            <c:showVal val="1"/>
            <c:showCatName val="0"/>
            <c:showSerName val="0"/>
            <c:showPercent val="0"/>
            <c:showBubbleSize val="0"/>
            <c:showLeaderLines val="1"/>
          </c:dLbls>
          <c:cat>
            <c:strRef>
              <c:f>('骨骼动画时间分布-503'!$E$11,'骨骼动画时间分布-503'!$G$11,'骨骼动画时间分布-503'!$I$11,'骨骼动画时间分布-503'!$K$11)</c:f>
              <c:strCache>
                <c:ptCount val="4"/>
                <c:pt idx="0">
                  <c:v>CPU计算骨骼</c:v>
                </c:pt>
                <c:pt idx="1">
                  <c:v>CPU计算顶点</c:v>
                </c:pt>
                <c:pt idx="2">
                  <c:v>GPU渲染面片</c:v>
                </c:pt>
                <c:pt idx="3">
                  <c:v>其它</c:v>
                </c:pt>
              </c:strCache>
            </c:strRef>
          </c:cat>
          <c:val>
            <c:numRef>
              <c:f>('骨骼动画时间分布-503'!$E$39,'骨骼动画时间分布-503'!$G$39,'骨骼动画时间分布-503'!$I$39,'骨骼动画时间分布-503'!$K$39)</c:f>
              <c:numCache>
                <c:formatCode>0%</c:formatCode>
                <c:ptCount val="4"/>
                <c:pt idx="0">
                  <c:v>5.4878048780487756E-2</c:v>
                </c:pt>
                <c:pt idx="1">
                  <c:v>0.29878048780488337</c:v>
                </c:pt>
                <c:pt idx="2">
                  <c:v>0.22865853658536694</c:v>
                </c:pt>
                <c:pt idx="3">
                  <c:v>0.41768292682927205</c:v>
                </c:pt>
              </c:numCache>
            </c:numRef>
          </c:val>
        </c:ser>
        <c:dLbls>
          <c:showLegendKey val="0"/>
          <c:showVal val="1"/>
          <c:showCatName val="0"/>
          <c:showSerName val="0"/>
          <c:showPercent val="0"/>
          <c:showBubbleSize val="0"/>
          <c:showLeaderLines val="1"/>
        </c:dLbls>
        <c:firstSliceAng val="0"/>
      </c:pieChart>
    </c:plotArea>
    <c:plotVisOnly val="1"/>
    <c:dispBlanksAs val="zero"/>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zh-CN" altLang="en-US" sz="1200">
                <a:latin typeface="幼圆" pitchFamily="49" charset="-122"/>
                <a:ea typeface="幼圆" pitchFamily="49" charset="-122"/>
              </a:rPr>
              <a:t>线程与指令并行</a:t>
            </a:r>
          </a:p>
        </c:rich>
      </c:tx>
      <c:layout>
        <c:manualLayout>
          <c:xMode val="edge"/>
          <c:yMode val="edge"/>
          <c:x val="0.10965536593274625"/>
          <c:y val="0.85239537174256952"/>
        </c:manualLayout>
      </c:layout>
      <c:overlay val="1"/>
    </c:title>
    <c:autoTitleDeleted val="0"/>
    <c:plotArea>
      <c:layout/>
      <c:pieChart>
        <c:varyColors val="1"/>
        <c:ser>
          <c:idx val="0"/>
          <c:order val="0"/>
          <c:dLbls>
            <c:dLbl>
              <c:idx val="1"/>
              <c:spPr/>
              <c:txPr>
                <a:bodyPr/>
                <a:lstStyle/>
                <a:p>
                  <a:pPr>
                    <a:defRPr sz="1600" b="1"/>
                  </a:pPr>
                  <a:endParaRPr lang="zh-CN"/>
                </a:p>
              </c:txPr>
              <c:dLblPos val="bestFit"/>
              <c:showLegendKey val="0"/>
              <c:showVal val="1"/>
              <c:showCatName val="0"/>
              <c:showSerName val="0"/>
              <c:showPercent val="0"/>
              <c:showBubbleSize val="0"/>
            </c:dLbl>
            <c:dLblPos val="bestFit"/>
            <c:showLegendKey val="0"/>
            <c:showVal val="1"/>
            <c:showCatName val="0"/>
            <c:showSerName val="0"/>
            <c:showPercent val="0"/>
            <c:showBubbleSize val="0"/>
            <c:showLeaderLines val="1"/>
          </c:dLbls>
          <c:cat>
            <c:strRef>
              <c:f>('骨骼动画时间分布-503'!$E$11,'骨骼动画时间分布-503'!$G$11,'骨骼动画时间分布-503'!$I$11,'骨骼动画时间分布-503'!$K$11)</c:f>
              <c:strCache>
                <c:ptCount val="4"/>
                <c:pt idx="0">
                  <c:v>CPU计算骨骼</c:v>
                </c:pt>
                <c:pt idx="1">
                  <c:v>CPU计算顶点</c:v>
                </c:pt>
                <c:pt idx="2">
                  <c:v>GPU渲染面片</c:v>
                </c:pt>
                <c:pt idx="3">
                  <c:v>其它</c:v>
                </c:pt>
              </c:strCache>
            </c:strRef>
          </c:cat>
          <c:val>
            <c:numRef>
              <c:f>('骨骼动画时间分布-503'!$E$74,'骨骼动画时间分布-503'!$G$74,'骨骼动画时间分布-503'!$I$74,'骨骼动画时间分布-503'!$K$74)</c:f>
              <c:numCache>
                <c:formatCode>0%</c:formatCode>
                <c:ptCount val="4"/>
                <c:pt idx="0">
                  <c:v>5.9210526315789484E-2</c:v>
                </c:pt>
                <c:pt idx="1">
                  <c:v>0.1710526315789474</c:v>
                </c:pt>
                <c:pt idx="2">
                  <c:v>0.24671052631578938</c:v>
                </c:pt>
                <c:pt idx="3">
                  <c:v>0.52302631578947367</c:v>
                </c:pt>
              </c:numCache>
            </c:numRef>
          </c:val>
        </c:ser>
        <c:dLbls>
          <c:showLegendKey val="0"/>
          <c:showVal val="1"/>
          <c:showCatName val="0"/>
          <c:showSerName val="0"/>
          <c:showPercent val="0"/>
          <c:showBubbleSize val="0"/>
          <c:showLeaderLines val="1"/>
        </c:dLbls>
        <c:firstSliceAng val="0"/>
      </c:pieChart>
    </c:plotArea>
    <c:legend>
      <c:legendPos val="r"/>
      <c:legendEntry>
        <c:idx val="1"/>
        <c:txPr>
          <a:bodyPr/>
          <a:lstStyle/>
          <a:p>
            <a:pPr rtl="0">
              <a:defRPr b="1">
                <a:solidFill>
                  <a:srgbClr val="C00000"/>
                </a:solidFill>
              </a:defRPr>
            </a:pPr>
            <a:endParaRPr lang="zh-CN"/>
          </a:p>
        </c:txPr>
      </c:legendEntry>
      <c:overlay val="0"/>
      <c:txPr>
        <a:bodyPr/>
        <a:lstStyle/>
        <a:p>
          <a:pPr rtl="0">
            <a:defRPr/>
          </a:pPr>
          <a:endParaRPr lang="zh-CN"/>
        </a:p>
      </c:txPr>
    </c:legend>
    <c:plotVisOnly val="1"/>
    <c:dispBlanksAs val="zero"/>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zh-CN" altLang="en-US" sz="1200">
                <a:latin typeface="幼圆" pitchFamily="49" charset="-122"/>
                <a:ea typeface="幼圆" pitchFamily="49" charset="-122"/>
              </a:rPr>
              <a:t>串行优化</a:t>
            </a:r>
          </a:p>
        </c:rich>
      </c:tx>
      <c:layout>
        <c:manualLayout>
          <c:xMode val="edge"/>
          <c:yMode val="edge"/>
          <c:x val="0.19461084500744791"/>
          <c:y val="0.85239517934596543"/>
        </c:manualLayout>
      </c:layout>
      <c:overlay val="1"/>
    </c:title>
    <c:autoTitleDeleted val="0"/>
    <c:plotArea>
      <c:layout/>
      <c:pieChart>
        <c:varyColors val="1"/>
        <c:ser>
          <c:idx val="0"/>
          <c:order val="0"/>
          <c:dLbls>
            <c:dLbl>
              <c:idx val="1"/>
              <c:spPr/>
              <c:txPr>
                <a:bodyPr/>
                <a:lstStyle/>
                <a:p>
                  <a:pPr>
                    <a:defRPr sz="1600" b="1"/>
                  </a:pPr>
                  <a:endParaRPr lang="zh-CN"/>
                </a:p>
              </c:txPr>
              <c:dLblPos val="bestFit"/>
              <c:showLegendKey val="0"/>
              <c:showVal val="1"/>
              <c:showCatName val="0"/>
              <c:showSerName val="0"/>
              <c:showPercent val="0"/>
              <c:showBubbleSize val="0"/>
            </c:dLbl>
            <c:dLblPos val="bestFit"/>
            <c:showLegendKey val="0"/>
            <c:showVal val="1"/>
            <c:showCatName val="0"/>
            <c:showSerName val="0"/>
            <c:showPercent val="0"/>
            <c:showBubbleSize val="0"/>
            <c:showLeaderLines val="1"/>
          </c:dLbls>
          <c:cat>
            <c:strRef>
              <c:f>('骨骼动画时间分布-503'!$E$11,'骨骼动画时间分布-503'!$G$11,'骨骼动画时间分布-503'!$I$11,'骨骼动画时间分布-503'!$K$11)</c:f>
              <c:strCache>
                <c:ptCount val="4"/>
                <c:pt idx="0">
                  <c:v>CPU计算骨骼</c:v>
                </c:pt>
                <c:pt idx="1">
                  <c:v>CPU计算顶点</c:v>
                </c:pt>
                <c:pt idx="2">
                  <c:v>GPU渲染面片</c:v>
                </c:pt>
                <c:pt idx="3">
                  <c:v>其它</c:v>
                </c:pt>
              </c:strCache>
            </c:strRef>
          </c:cat>
          <c:val>
            <c:numRef>
              <c:f>('骨骼动画时间分布-503'!$E$20,'骨骼动画时间分布-503'!$G$20,'骨骼动画时间分布-503'!$I$20,'骨骼动画时间分布-503'!$K$20)</c:f>
              <c:numCache>
                <c:formatCode>0%</c:formatCode>
                <c:ptCount val="4"/>
                <c:pt idx="0">
                  <c:v>3.6217303822937655E-2</c:v>
                </c:pt>
                <c:pt idx="1">
                  <c:v>0.79074446680080923</c:v>
                </c:pt>
                <c:pt idx="2">
                  <c:v>0.15090543259557579</c:v>
                </c:pt>
                <c:pt idx="3">
                  <c:v>2.2132796780684211E-2</c:v>
                </c:pt>
              </c:numCache>
            </c:numRef>
          </c:val>
        </c:ser>
        <c:dLbls>
          <c:showLegendKey val="0"/>
          <c:showVal val="1"/>
          <c:showCatName val="0"/>
          <c:showSerName val="0"/>
          <c:showPercent val="0"/>
          <c:showBubbleSize val="0"/>
          <c:showLeaderLines val="1"/>
        </c:dLbls>
        <c:firstSliceAng val="0"/>
      </c:pieChart>
    </c:plotArea>
    <c:legend>
      <c:legendPos val="r"/>
      <c:legendEntry>
        <c:idx val="1"/>
        <c:txPr>
          <a:bodyPr/>
          <a:lstStyle/>
          <a:p>
            <a:pPr rtl="0">
              <a:defRPr b="1">
                <a:solidFill>
                  <a:srgbClr val="C00000"/>
                </a:solidFill>
              </a:defRPr>
            </a:pPr>
            <a:endParaRPr lang="zh-CN"/>
          </a:p>
        </c:txPr>
      </c:legendEntry>
      <c:overlay val="0"/>
      <c:txPr>
        <a:bodyPr/>
        <a:lstStyle/>
        <a:p>
          <a:pPr rtl="0">
            <a:defRPr/>
          </a:pPr>
          <a:endParaRPr lang="zh-CN"/>
        </a:p>
      </c:txPr>
    </c:legend>
    <c:plotVisOnly val="1"/>
    <c:dispBlanksAs val="zero"/>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zh-CN" altLang="en-US" sz="1200">
                <a:latin typeface="幼圆" pitchFamily="49" charset="-122"/>
                <a:ea typeface="幼圆" pitchFamily="49" charset="-122"/>
              </a:rPr>
              <a:t>串行优化</a:t>
            </a:r>
          </a:p>
        </c:rich>
      </c:tx>
      <c:layout>
        <c:manualLayout>
          <c:xMode val="edge"/>
          <c:yMode val="edge"/>
          <c:x val="0.19461084500744791"/>
          <c:y val="0.85239517934596543"/>
        </c:manualLayout>
      </c:layout>
      <c:overlay val="1"/>
    </c:title>
    <c:autoTitleDeleted val="0"/>
    <c:plotArea>
      <c:layout/>
      <c:pieChart>
        <c:varyColors val="1"/>
        <c:ser>
          <c:idx val="0"/>
          <c:order val="0"/>
          <c:dLbls>
            <c:dLbl>
              <c:idx val="1"/>
              <c:spPr/>
              <c:txPr>
                <a:bodyPr/>
                <a:lstStyle/>
                <a:p>
                  <a:pPr>
                    <a:defRPr sz="1600" b="1"/>
                  </a:pPr>
                  <a:endParaRPr lang="zh-CN"/>
                </a:p>
              </c:txPr>
              <c:dLblPos val="bestFit"/>
              <c:showLegendKey val="0"/>
              <c:showVal val="1"/>
              <c:showCatName val="0"/>
              <c:showSerName val="0"/>
              <c:showPercent val="0"/>
              <c:showBubbleSize val="0"/>
            </c:dLbl>
            <c:dLblPos val="bestFit"/>
            <c:showLegendKey val="0"/>
            <c:showVal val="1"/>
            <c:showCatName val="0"/>
            <c:showSerName val="0"/>
            <c:showPercent val="0"/>
            <c:showBubbleSize val="0"/>
            <c:showLeaderLines val="1"/>
          </c:dLbls>
          <c:cat>
            <c:strRef>
              <c:f>('骨骼动画时间分布-503'!$E$11,'骨骼动画时间分布-503'!$G$11,'骨骼动画时间分布-503'!$I$11,'骨骼动画时间分布-503'!$K$11)</c:f>
              <c:strCache>
                <c:ptCount val="4"/>
                <c:pt idx="0">
                  <c:v>CPU计算骨骼</c:v>
                </c:pt>
                <c:pt idx="1">
                  <c:v>CPU计算顶点</c:v>
                </c:pt>
                <c:pt idx="2">
                  <c:v>GPU渲染面片</c:v>
                </c:pt>
                <c:pt idx="3">
                  <c:v>其它</c:v>
                </c:pt>
              </c:strCache>
            </c:strRef>
          </c:cat>
          <c:val>
            <c:numRef>
              <c:f>('骨骼动画时间分布-503'!$E$20,'骨骼动画时间分布-503'!$G$20,'骨骼动画时间分布-503'!$I$20,'骨骼动画时间分布-503'!$K$20)</c:f>
              <c:numCache>
                <c:formatCode>0%</c:formatCode>
                <c:ptCount val="4"/>
                <c:pt idx="0">
                  <c:v>3.6217303822937655E-2</c:v>
                </c:pt>
                <c:pt idx="1">
                  <c:v>0.79074446680080845</c:v>
                </c:pt>
                <c:pt idx="2">
                  <c:v>0.1509054325955754</c:v>
                </c:pt>
                <c:pt idx="3">
                  <c:v>2.2132796780684211E-2</c:v>
                </c:pt>
              </c:numCache>
            </c:numRef>
          </c:val>
        </c:ser>
        <c:dLbls>
          <c:showLegendKey val="0"/>
          <c:showVal val="1"/>
          <c:showCatName val="0"/>
          <c:showSerName val="0"/>
          <c:showPercent val="0"/>
          <c:showBubbleSize val="0"/>
          <c:showLeaderLines val="1"/>
        </c:dLbls>
        <c:firstSliceAng val="0"/>
      </c:pieChart>
    </c:plotArea>
    <c:legend>
      <c:legendPos val="r"/>
      <c:legendEntry>
        <c:idx val="1"/>
        <c:txPr>
          <a:bodyPr/>
          <a:lstStyle/>
          <a:p>
            <a:pPr rtl="0">
              <a:defRPr b="1">
                <a:solidFill>
                  <a:srgbClr val="C00000"/>
                </a:solidFill>
              </a:defRPr>
            </a:pPr>
            <a:endParaRPr lang="zh-CN"/>
          </a:p>
        </c:txPr>
      </c:legendEntry>
      <c:layout/>
      <c:overlay val="0"/>
      <c:txPr>
        <a:bodyPr/>
        <a:lstStyle/>
        <a:p>
          <a:pPr rtl="0">
            <a:defRPr/>
          </a:pPr>
          <a:endParaRPr lang="zh-CN"/>
        </a:p>
      </c:txPr>
    </c:legend>
    <c:plotVisOnly val="1"/>
    <c:dispBlanksAs val="zero"/>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64014E-15A2-4408-A490-478CEF3B7C68}" type="doc">
      <dgm:prSet loTypeId="urn:microsoft.com/office/officeart/2005/8/layout/orgChart1" loCatId="hierarchy" qsTypeId="urn:microsoft.com/office/officeart/2005/8/quickstyle/3d6" qsCatId="3D" csTypeId="urn:microsoft.com/office/officeart/2005/8/colors/accent1_2" csCatId="accent1" phldr="1"/>
      <dgm:spPr/>
      <dgm:t>
        <a:bodyPr/>
        <a:lstStyle/>
        <a:p>
          <a:endParaRPr lang="zh-CN" altLang="en-US"/>
        </a:p>
      </dgm:t>
    </dgm:pt>
    <dgm:pt modelId="{3B83FC9E-3E96-4FE6-BAE4-50AB26B9E32B}">
      <dgm:prSet phldrT="[文本]"/>
      <dgm:spPr/>
      <dgm:t>
        <a:bodyPr/>
        <a:lstStyle/>
        <a:p>
          <a:r>
            <a:rPr lang="en-US" altLang="zh-CN" dirty="0" err="1" smtClean="0"/>
            <a:t>OpenCL</a:t>
          </a:r>
          <a:endParaRPr lang="zh-CN" altLang="en-US" dirty="0"/>
        </a:p>
      </dgm:t>
    </dgm:pt>
    <dgm:pt modelId="{E4780DA7-15E9-4E07-9003-A5A14DB8375F}" type="parTrans" cxnId="{2DA55C58-CE87-4AF8-9A12-486B571D0584}">
      <dgm:prSet/>
      <dgm:spPr/>
      <dgm:t>
        <a:bodyPr/>
        <a:lstStyle/>
        <a:p>
          <a:endParaRPr lang="zh-CN" altLang="en-US"/>
        </a:p>
      </dgm:t>
    </dgm:pt>
    <dgm:pt modelId="{3B81DBA4-0C01-49BD-B51F-57C47548C758}" type="sibTrans" cxnId="{2DA55C58-CE87-4AF8-9A12-486B571D0584}">
      <dgm:prSet/>
      <dgm:spPr/>
      <dgm:t>
        <a:bodyPr/>
        <a:lstStyle/>
        <a:p>
          <a:endParaRPr lang="zh-CN" altLang="en-US"/>
        </a:p>
      </dgm:t>
    </dgm:pt>
    <dgm:pt modelId="{99DCDD22-CC03-4309-A5FB-CD8C851196A9}">
      <dgm:prSet phldrT="[文本]"/>
      <dgm:spPr>
        <a:solidFill>
          <a:schemeClr val="accent6"/>
        </a:solidFill>
      </dgm:spPr>
      <dgm:t>
        <a:bodyPr/>
        <a:lstStyle/>
        <a:p>
          <a:r>
            <a:rPr lang="en-US" altLang="zh-CN" dirty="0" smtClean="0"/>
            <a:t>CPU</a:t>
          </a:r>
          <a:endParaRPr lang="zh-CN" altLang="en-US" dirty="0"/>
        </a:p>
      </dgm:t>
    </dgm:pt>
    <dgm:pt modelId="{385774A0-0190-47D1-BDDB-53649F24FA8E}" type="parTrans" cxnId="{5C5AC321-02D8-43F4-B827-6EC1A57C82A6}">
      <dgm:prSet/>
      <dgm:spPr/>
      <dgm:t>
        <a:bodyPr/>
        <a:lstStyle/>
        <a:p>
          <a:endParaRPr lang="zh-CN" altLang="en-US"/>
        </a:p>
      </dgm:t>
    </dgm:pt>
    <dgm:pt modelId="{8D62A8F7-7160-49AE-8341-6186F287D8D2}" type="sibTrans" cxnId="{5C5AC321-02D8-43F4-B827-6EC1A57C82A6}">
      <dgm:prSet/>
      <dgm:spPr/>
      <dgm:t>
        <a:bodyPr/>
        <a:lstStyle/>
        <a:p>
          <a:endParaRPr lang="zh-CN" altLang="en-US"/>
        </a:p>
      </dgm:t>
    </dgm:pt>
    <dgm:pt modelId="{B93A23B7-91C1-4CA5-849F-CB03A3822982}">
      <dgm:prSet phldrT="[文本]"/>
      <dgm:spPr>
        <a:solidFill>
          <a:schemeClr val="accent6"/>
        </a:solidFill>
      </dgm:spPr>
      <dgm:t>
        <a:bodyPr/>
        <a:lstStyle/>
        <a:p>
          <a:r>
            <a:rPr lang="en-US" altLang="zh-CN" dirty="0" smtClean="0"/>
            <a:t>GPU</a:t>
          </a:r>
          <a:endParaRPr lang="zh-CN" altLang="en-US" dirty="0"/>
        </a:p>
      </dgm:t>
    </dgm:pt>
    <dgm:pt modelId="{1E11B812-D5AE-42A0-95A5-DC0D8970301D}" type="parTrans" cxnId="{3863E549-1EE5-4CCE-BE35-A63B09284588}">
      <dgm:prSet/>
      <dgm:spPr/>
      <dgm:t>
        <a:bodyPr/>
        <a:lstStyle/>
        <a:p>
          <a:endParaRPr lang="zh-CN" altLang="en-US"/>
        </a:p>
      </dgm:t>
    </dgm:pt>
    <dgm:pt modelId="{29968CB0-775A-4B76-B699-6017C648E937}" type="sibTrans" cxnId="{3863E549-1EE5-4CCE-BE35-A63B09284588}">
      <dgm:prSet/>
      <dgm:spPr/>
      <dgm:t>
        <a:bodyPr/>
        <a:lstStyle/>
        <a:p>
          <a:endParaRPr lang="zh-CN" altLang="en-US"/>
        </a:p>
      </dgm:t>
    </dgm:pt>
    <dgm:pt modelId="{8A10A34E-DC8A-4EF7-9A93-203A12A485AC}" type="pres">
      <dgm:prSet presAssocID="{DB64014E-15A2-4408-A490-478CEF3B7C68}" presName="hierChild1" presStyleCnt="0">
        <dgm:presLayoutVars>
          <dgm:orgChart val="1"/>
          <dgm:chPref val="1"/>
          <dgm:dir/>
          <dgm:animOne val="branch"/>
          <dgm:animLvl val="lvl"/>
          <dgm:resizeHandles/>
        </dgm:presLayoutVars>
      </dgm:prSet>
      <dgm:spPr/>
      <dgm:t>
        <a:bodyPr/>
        <a:lstStyle/>
        <a:p>
          <a:endParaRPr lang="zh-CN" altLang="en-US"/>
        </a:p>
      </dgm:t>
    </dgm:pt>
    <dgm:pt modelId="{87079D47-0926-44A2-A89D-6A93E428471D}" type="pres">
      <dgm:prSet presAssocID="{3B83FC9E-3E96-4FE6-BAE4-50AB26B9E32B}" presName="hierRoot1" presStyleCnt="0">
        <dgm:presLayoutVars>
          <dgm:hierBranch val="init"/>
        </dgm:presLayoutVars>
      </dgm:prSet>
      <dgm:spPr/>
    </dgm:pt>
    <dgm:pt modelId="{D5B7CAED-265A-4559-BF19-F88C7D9A0C05}" type="pres">
      <dgm:prSet presAssocID="{3B83FC9E-3E96-4FE6-BAE4-50AB26B9E32B}" presName="rootComposite1" presStyleCnt="0"/>
      <dgm:spPr/>
    </dgm:pt>
    <dgm:pt modelId="{F4566140-65C6-4EB7-8765-6FFDC18A823A}" type="pres">
      <dgm:prSet presAssocID="{3B83FC9E-3E96-4FE6-BAE4-50AB26B9E32B}" presName="rootText1" presStyleLbl="node0" presStyleIdx="0" presStyleCnt="1">
        <dgm:presLayoutVars>
          <dgm:chPref val="3"/>
        </dgm:presLayoutVars>
      </dgm:prSet>
      <dgm:spPr/>
      <dgm:t>
        <a:bodyPr/>
        <a:lstStyle/>
        <a:p>
          <a:endParaRPr lang="zh-CN" altLang="en-US"/>
        </a:p>
      </dgm:t>
    </dgm:pt>
    <dgm:pt modelId="{0B48D768-7778-4E80-B16C-D559CDC60331}" type="pres">
      <dgm:prSet presAssocID="{3B83FC9E-3E96-4FE6-BAE4-50AB26B9E32B}" presName="rootConnector1" presStyleLbl="node1" presStyleIdx="0" presStyleCnt="0"/>
      <dgm:spPr/>
      <dgm:t>
        <a:bodyPr/>
        <a:lstStyle/>
        <a:p>
          <a:endParaRPr lang="zh-CN" altLang="en-US"/>
        </a:p>
      </dgm:t>
    </dgm:pt>
    <dgm:pt modelId="{DD43DEE0-87C4-4C48-82CA-01B2F09A523E}" type="pres">
      <dgm:prSet presAssocID="{3B83FC9E-3E96-4FE6-BAE4-50AB26B9E32B}" presName="hierChild2" presStyleCnt="0"/>
      <dgm:spPr/>
    </dgm:pt>
    <dgm:pt modelId="{CBB68E28-384D-4809-9BFB-4CA1716D517A}" type="pres">
      <dgm:prSet presAssocID="{385774A0-0190-47D1-BDDB-53649F24FA8E}" presName="Name37" presStyleLbl="parChTrans1D2" presStyleIdx="0" presStyleCnt="2"/>
      <dgm:spPr/>
      <dgm:t>
        <a:bodyPr/>
        <a:lstStyle/>
        <a:p>
          <a:endParaRPr lang="zh-CN" altLang="en-US"/>
        </a:p>
      </dgm:t>
    </dgm:pt>
    <dgm:pt modelId="{354B2047-9014-4B9A-8483-6969A7218D4A}" type="pres">
      <dgm:prSet presAssocID="{99DCDD22-CC03-4309-A5FB-CD8C851196A9}" presName="hierRoot2" presStyleCnt="0">
        <dgm:presLayoutVars>
          <dgm:hierBranch val="init"/>
        </dgm:presLayoutVars>
      </dgm:prSet>
      <dgm:spPr/>
    </dgm:pt>
    <dgm:pt modelId="{3FBCC90E-6FEC-489D-9C52-3C232E890EEA}" type="pres">
      <dgm:prSet presAssocID="{99DCDD22-CC03-4309-A5FB-CD8C851196A9}" presName="rootComposite" presStyleCnt="0"/>
      <dgm:spPr/>
    </dgm:pt>
    <dgm:pt modelId="{A4966997-201C-496F-9B20-0CEB13CB63C2}" type="pres">
      <dgm:prSet presAssocID="{99DCDD22-CC03-4309-A5FB-CD8C851196A9}" presName="rootText" presStyleLbl="node2" presStyleIdx="0" presStyleCnt="2" custLinFactNeighborX="-42366">
        <dgm:presLayoutVars>
          <dgm:chPref val="3"/>
        </dgm:presLayoutVars>
      </dgm:prSet>
      <dgm:spPr/>
      <dgm:t>
        <a:bodyPr/>
        <a:lstStyle/>
        <a:p>
          <a:endParaRPr lang="zh-CN" altLang="en-US"/>
        </a:p>
      </dgm:t>
    </dgm:pt>
    <dgm:pt modelId="{7589F387-0C99-41C2-84C0-A3B419AF4356}" type="pres">
      <dgm:prSet presAssocID="{99DCDD22-CC03-4309-A5FB-CD8C851196A9}" presName="rootConnector" presStyleLbl="node2" presStyleIdx="0" presStyleCnt="2"/>
      <dgm:spPr/>
      <dgm:t>
        <a:bodyPr/>
        <a:lstStyle/>
        <a:p>
          <a:endParaRPr lang="zh-CN" altLang="en-US"/>
        </a:p>
      </dgm:t>
    </dgm:pt>
    <dgm:pt modelId="{7F7FC7FD-103E-4A4F-8B5C-6414A1DD441D}" type="pres">
      <dgm:prSet presAssocID="{99DCDD22-CC03-4309-A5FB-CD8C851196A9}" presName="hierChild4" presStyleCnt="0"/>
      <dgm:spPr/>
    </dgm:pt>
    <dgm:pt modelId="{3DA5A384-8F70-413E-A816-DF8AD420B14F}" type="pres">
      <dgm:prSet presAssocID="{99DCDD22-CC03-4309-A5FB-CD8C851196A9}" presName="hierChild5" presStyleCnt="0"/>
      <dgm:spPr/>
    </dgm:pt>
    <dgm:pt modelId="{2C6BE8BF-F7C8-4821-B037-187EB0E00572}" type="pres">
      <dgm:prSet presAssocID="{1E11B812-D5AE-42A0-95A5-DC0D8970301D}" presName="Name37" presStyleLbl="parChTrans1D2" presStyleIdx="1" presStyleCnt="2"/>
      <dgm:spPr/>
      <dgm:t>
        <a:bodyPr/>
        <a:lstStyle/>
        <a:p>
          <a:endParaRPr lang="zh-CN" altLang="en-US"/>
        </a:p>
      </dgm:t>
    </dgm:pt>
    <dgm:pt modelId="{FF684FE2-BB2A-4F01-86F3-BD0278A4EBB7}" type="pres">
      <dgm:prSet presAssocID="{B93A23B7-91C1-4CA5-849F-CB03A3822982}" presName="hierRoot2" presStyleCnt="0">
        <dgm:presLayoutVars>
          <dgm:hierBranch val="init"/>
        </dgm:presLayoutVars>
      </dgm:prSet>
      <dgm:spPr/>
    </dgm:pt>
    <dgm:pt modelId="{6EC434CB-96DA-4043-887C-D51D168DDAB6}" type="pres">
      <dgm:prSet presAssocID="{B93A23B7-91C1-4CA5-849F-CB03A3822982}" presName="rootComposite" presStyleCnt="0"/>
      <dgm:spPr/>
    </dgm:pt>
    <dgm:pt modelId="{DC9ECAD4-66DE-4AFE-839D-47F739FB5F75}" type="pres">
      <dgm:prSet presAssocID="{B93A23B7-91C1-4CA5-849F-CB03A3822982}" presName="rootText" presStyleLbl="node2" presStyleIdx="1" presStyleCnt="2" custLinFactNeighborX="49220">
        <dgm:presLayoutVars>
          <dgm:chPref val="3"/>
        </dgm:presLayoutVars>
      </dgm:prSet>
      <dgm:spPr/>
      <dgm:t>
        <a:bodyPr/>
        <a:lstStyle/>
        <a:p>
          <a:endParaRPr lang="zh-CN" altLang="en-US"/>
        </a:p>
      </dgm:t>
    </dgm:pt>
    <dgm:pt modelId="{B3838D78-4785-4191-9512-85F99A5F342B}" type="pres">
      <dgm:prSet presAssocID="{B93A23B7-91C1-4CA5-849F-CB03A3822982}" presName="rootConnector" presStyleLbl="node2" presStyleIdx="1" presStyleCnt="2"/>
      <dgm:spPr/>
      <dgm:t>
        <a:bodyPr/>
        <a:lstStyle/>
        <a:p>
          <a:endParaRPr lang="zh-CN" altLang="en-US"/>
        </a:p>
      </dgm:t>
    </dgm:pt>
    <dgm:pt modelId="{49C56A19-5EEB-408D-B7B0-87A09D2D9DE9}" type="pres">
      <dgm:prSet presAssocID="{B93A23B7-91C1-4CA5-849F-CB03A3822982}" presName="hierChild4" presStyleCnt="0"/>
      <dgm:spPr/>
    </dgm:pt>
    <dgm:pt modelId="{195EB976-6396-461F-BAD8-1ED453EDEAC9}" type="pres">
      <dgm:prSet presAssocID="{B93A23B7-91C1-4CA5-849F-CB03A3822982}" presName="hierChild5" presStyleCnt="0"/>
      <dgm:spPr/>
    </dgm:pt>
    <dgm:pt modelId="{B5E04E4A-77B0-48D5-AFE3-B3DD12CEFA88}" type="pres">
      <dgm:prSet presAssocID="{3B83FC9E-3E96-4FE6-BAE4-50AB26B9E32B}" presName="hierChild3" presStyleCnt="0"/>
      <dgm:spPr/>
    </dgm:pt>
  </dgm:ptLst>
  <dgm:cxnLst>
    <dgm:cxn modelId="{7BB8FB18-0684-43B3-8983-02E16E9B7318}" type="presOf" srcId="{99DCDD22-CC03-4309-A5FB-CD8C851196A9}" destId="{7589F387-0C99-41C2-84C0-A3B419AF4356}" srcOrd="1" destOrd="0" presId="urn:microsoft.com/office/officeart/2005/8/layout/orgChart1"/>
    <dgm:cxn modelId="{7323AAE6-86C9-4D2F-A80B-5C3F727D22EE}" type="presOf" srcId="{385774A0-0190-47D1-BDDB-53649F24FA8E}" destId="{CBB68E28-384D-4809-9BFB-4CA1716D517A}" srcOrd="0" destOrd="0" presId="urn:microsoft.com/office/officeart/2005/8/layout/orgChart1"/>
    <dgm:cxn modelId="{89ABF4BB-353E-45FB-9E65-A61B26F0E03E}" type="presOf" srcId="{1E11B812-D5AE-42A0-95A5-DC0D8970301D}" destId="{2C6BE8BF-F7C8-4821-B037-187EB0E00572}" srcOrd="0" destOrd="0" presId="urn:microsoft.com/office/officeart/2005/8/layout/orgChart1"/>
    <dgm:cxn modelId="{4BECD1B8-91EA-44EB-9936-39B77857DD30}" type="presOf" srcId="{3B83FC9E-3E96-4FE6-BAE4-50AB26B9E32B}" destId="{0B48D768-7778-4E80-B16C-D559CDC60331}" srcOrd="1" destOrd="0" presId="urn:microsoft.com/office/officeart/2005/8/layout/orgChart1"/>
    <dgm:cxn modelId="{FD07EF06-4EAE-4650-84A8-7F77B8560B3C}" type="presOf" srcId="{DB64014E-15A2-4408-A490-478CEF3B7C68}" destId="{8A10A34E-DC8A-4EF7-9A93-203A12A485AC}" srcOrd="0" destOrd="0" presId="urn:microsoft.com/office/officeart/2005/8/layout/orgChart1"/>
    <dgm:cxn modelId="{221EBE80-B218-4A91-BC36-579A5F8F1E6F}" type="presOf" srcId="{B93A23B7-91C1-4CA5-849F-CB03A3822982}" destId="{B3838D78-4785-4191-9512-85F99A5F342B}" srcOrd="1" destOrd="0" presId="urn:microsoft.com/office/officeart/2005/8/layout/orgChart1"/>
    <dgm:cxn modelId="{B2D835B0-5952-4B2B-B3F2-D3B3E48D3AAC}" type="presOf" srcId="{3B83FC9E-3E96-4FE6-BAE4-50AB26B9E32B}" destId="{F4566140-65C6-4EB7-8765-6FFDC18A823A}" srcOrd="0" destOrd="0" presId="urn:microsoft.com/office/officeart/2005/8/layout/orgChart1"/>
    <dgm:cxn modelId="{A4ED8D1D-0540-46E8-9FDB-F62F7BBAA0A7}" type="presOf" srcId="{B93A23B7-91C1-4CA5-849F-CB03A3822982}" destId="{DC9ECAD4-66DE-4AFE-839D-47F739FB5F75}" srcOrd="0" destOrd="0" presId="urn:microsoft.com/office/officeart/2005/8/layout/orgChart1"/>
    <dgm:cxn modelId="{2DA55C58-CE87-4AF8-9A12-486B571D0584}" srcId="{DB64014E-15A2-4408-A490-478CEF3B7C68}" destId="{3B83FC9E-3E96-4FE6-BAE4-50AB26B9E32B}" srcOrd="0" destOrd="0" parTransId="{E4780DA7-15E9-4E07-9003-A5A14DB8375F}" sibTransId="{3B81DBA4-0C01-49BD-B51F-57C47548C758}"/>
    <dgm:cxn modelId="{3863E549-1EE5-4CCE-BE35-A63B09284588}" srcId="{3B83FC9E-3E96-4FE6-BAE4-50AB26B9E32B}" destId="{B93A23B7-91C1-4CA5-849F-CB03A3822982}" srcOrd="1" destOrd="0" parTransId="{1E11B812-D5AE-42A0-95A5-DC0D8970301D}" sibTransId="{29968CB0-775A-4B76-B699-6017C648E937}"/>
    <dgm:cxn modelId="{5C5AC321-02D8-43F4-B827-6EC1A57C82A6}" srcId="{3B83FC9E-3E96-4FE6-BAE4-50AB26B9E32B}" destId="{99DCDD22-CC03-4309-A5FB-CD8C851196A9}" srcOrd="0" destOrd="0" parTransId="{385774A0-0190-47D1-BDDB-53649F24FA8E}" sibTransId="{8D62A8F7-7160-49AE-8341-6186F287D8D2}"/>
    <dgm:cxn modelId="{837B72B4-ECB4-49EF-B993-6C06EA5B3631}" type="presOf" srcId="{99DCDD22-CC03-4309-A5FB-CD8C851196A9}" destId="{A4966997-201C-496F-9B20-0CEB13CB63C2}" srcOrd="0" destOrd="0" presId="urn:microsoft.com/office/officeart/2005/8/layout/orgChart1"/>
    <dgm:cxn modelId="{51E56D70-B612-4D38-B54C-AC48A59C1C06}" type="presParOf" srcId="{8A10A34E-DC8A-4EF7-9A93-203A12A485AC}" destId="{87079D47-0926-44A2-A89D-6A93E428471D}" srcOrd="0" destOrd="0" presId="urn:microsoft.com/office/officeart/2005/8/layout/orgChart1"/>
    <dgm:cxn modelId="{4060D929-2E76-49F8-BC5C-56DAF98DEA69}" type="presParOf" srcId="{87079D47-0926-44A2-A89D-6A93E428471D}" destId="{D5B7CAED-265A-4559-BF19-F88C7D9A0C05}" srcOrd="0" destOrd="0" presId="urn:microsoft.com/office/officeart/2005/8/layout/orgChart1"/>
    <dgm:cxn modelId="{4141DC29-5121-4A89-910F-9D65E07CAE0B}" type="presParOf" srcId="{D5B7CAED-265A-4559-BF19-F88C7D9A0C05}" destId="{F4566140-65C6-4EB7-8765-6FFDC18A823A}" srcOrd="0" destOrd="0" presId="urn:microsoft.com/office/officeart/2005/8/layout/orgChart1"/>
    <dgm:cxn modelId="{A1E6D1AE-14A9-4C2C-95EA-0DF63A9661AE}" type="presParOf" srcId="{D5B7CAED-265A-4559-BF19-F88C7D9A0C05}" destId="{0B48D768-7778-4E80-B16C-D559CDC60331}" srcOrd="1" destOrd="0" presId="urn:microsoft.com/office/officeart/2005/8/layout/orgChart1"/>
    <dgm:cxn modelId="{4341122D-A358-4511-B40F-86A63D46775D}" type="presParOf" srcId="{87079D47-0926-44A2-A89D-6A93E428471D}" destId="{DD43DEE0-87C4-4C48-82CA-01B2F09A523E}" srcOrd="1" destOrd="0" presId="urn:microsoft.com/office/officeart/2005/8/layout/orgChart1"/>
    <dgm:cxn modelId="{7A85CB63-1E03-4741-BFC5-4B3474D2B1B3}" type="presParOf" srcId="{DD43DEE0-87C4-4C48-82CA-01B2F09A523E}" destId="{CBB68E28-384D-4809-9BFB-4CA1716D517A}" srcOrd="0" destOrd="0" presId="urn:microsoft.com/office/officeart/2005/8/layout/orgChart1"/>
    <dgm:cxn modelId="{7BF8CB8F-71DD-42E0-BF3C-A099CD0EFB60}" type="presParOf" srcId="{DD43DEE0-87C4-4C48-82CA-01B2F09A523E}" destId="{354B2047-9014-4B9A-8483-6969A7218D4A}" srcOrd="1" destOrd="0" presId="urn:microsoft.com/office/officeart/2005/8/layout/orgChart1"/>
    <dgm:cxn modelId="{E829A8A2-D5E4-407A-9AD0-FD4F48E661E3}" type="presParOf" srcId="{354B2047-9014-4B9A-8483-6969A7218D4A}" destId="{3FBCC90E-6FEC-489D-9C52-3C232E890EEA}" srcOrd="0" destOrd="0" presId="urn:microsoft.com/office/officeart/2005/8/layout/orgChart1"/>
    <dgm:cxn modelId="{68DF3246-1EB8-473E-A8A5-58A4FF656566}" type="presParOf" srcId="{3FBCC90E-6FEC-489D-9C52-3C232E890EEA}" destId="{A4966997-201C-496F-9B20-0CEB13CB63C2}" srcOrd="0" destOrd="0" presId="urn:microsoft.com/office/officeart/2005/8/layout/orgChart1"/>
    <dgm:cxn modelId="{7F5BCEC5-1C68-44BD-9BF7-BF3F5731D165}" type="presParOf" srcId="{3FBCC90E-6FEC-489D-9C52-3C232E890EEA}" destId="{7589F387-0C99-41C2-84C0-A3B419AF4356}" srcOrd="1" destOrd="0" presId="urn:microsoft.com/office/officeart/2005/8/layout/orgChart1"/>
    <dgm:cxn modelId="{73C0DE70-D652-4AE7-A6D2-9A9000387898}" type="presParOf" srcId="{354B2047-9014-4B9A-8483-6969A7218D4A}" destId="{7F7FC7FD-103E-4A4F-8B5C-6414A1DD441D}" srcOrd="1" destOrd="0" presId="urn:microsoft.com/office/officeart/2005/8/layout/orgChart1"/>
    <dgm:cxn modelId="{FF391B85-E5E2-4D9A-8007-4B769EB1A09A}" type="presParOf" srcId="{354B2047-9014-4B9A-8483-6969A7218D4A}" destId="{3DA5A384-8F70-413E-A816-DF8AD420B14F}" srcOrd="2" destOrd="0" presId="urn:microsoft.com/office/officeart/2005/8/layout/orgChart1"/>
    <dgm:cxn modelId="{8E2FF37B-F66E-44CA-9044-B39A932498F9}" type="presParOf" srcId="{DD43DEE0-87C4-4C48-82CA-01B2F09A523E}" destId="{2C6BE8BF-F7C8-4821-B037-187EB0E00572}" srcOrd="2" destOrd="0" presId="urn:microsoft.com/office/officeart/2005/8/layout/orgChart1"/>
    <dgm:cxn modelId="{0CD26904-C384-4D92-A091-05876510DE76}" type="presParOf" srcId="{DD43DEE0-87C4-4C48-82CA-01B2F09A523E}" destId="{FF684FE2-BB2A-4F01-86F3-BD0278A4EBB7}" srcOrd="3" destOrd="0" presId="urn:microsoft.com/office/officeart/2005/8/layout/orgChart1"/>
    <dgm:cxn modelId="{0C9D8318-16F6-430A-AC02-9BEC96D68350}" type="presParOf" srcId="{FF684FE2-BB2A-4F01-86F3-BD0278A4EBB7}" destId="{6EC434CB-96DA-4043-887C-D51D168DDAB6}" srcOrd="0" destOrd="0" presId="urn:microsoft.com/office/officeart/2005/8/layout/orgChart1"/>
    <dgm:cxn modelId="{76FB9011-6FDD-4952-B13E-E00BC5C0E5FA}" type="presParOf" srcId="{6EC434CB-96DA-4043-887C-D51D168DDAB6}" destId="{DC9ECAD4-66DE-4AFE-839D-47F739FB5F75}" srcOrd="0" destOrd="0" presId="urn:microsoft.com/office/officeart/2005/8/layout/orgChart1"/>
    <dgm:cxn modelId="{4CE8D540-00F9-48E0-8CA9-BBD22ACABC52}" type="presParOf" srcId="{6EC434CB-96DA-4043-887C-D51D168DDAB6}" destId="{B3838D78-4785-4191-9512-85F99A5F342B}" srcOrd="1" destOrd="0" presId="urn:microsoft.com/office/officeart/2005/8/layout/orgChart1"/>
    <dgm:cxn modelId="{04A21549-877D-4D06-9300-3A5724C02967}" type="presParOf" srcId="{FF684FE2-BB2A-4F01-86F3-BD0278A4EBB7}" destId="{49C56A19-5EEB-408D-B7B0-87A09D2D9DE9}" srcOrd="1" destOrd="0" presId="urn:microsoft.com/office/officeart/2005/8/layout/orgChart1"/>
    <dgm:cxn modelId="{A57A3DB6-DCC5-460E-91F7-C5EDE5862A69}" type="presParOf" srcId="{FF684FE2-BB2A-4F01-86F3-BD0278A4EBB7}" destId="{195EB976-6396-461F-BAD8-1ED453EDEAC9}" srcOrd="2" destOrd="0" presId="urn:microsoft.com/office/officeart/2005/8/layout/orgChart1"/>
    <dgm:cxn modelId="{54AA9550-9507-4261-B2B1-A76248F7424D}" type="presParOf" srcId="{87079D47-0926-44A2-A89D-6A93E428471D}" destId="{B5E04E4A-77B0-48D5-AFE3-B3DD12CEFA8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6C3EA0-F080-48F3-8E2D-A5DAEB86860A}" type="doc">
      <dgm:prSet loTypeId="urn:microsoft.com/office/officeart/2005/8/layout/hList2#1" loCatId="list" qsTypeId="urn:microsoft.com/office/officeart/2005/8/quickstyle/3d5" qsCatId="3D" csTypeId="urn:microsoft.com/office/officeart/2005/8/colors/accent1_2" csCatId="accent1" phldr="1"/>
      <dgm:spPr/>
      <dgm:t>
        <a:bodyPr/>
        <a:lstStyle/>
        <a:p>
          <a:endParaRPr lang="zh-CN" altLang="en-US"/>
        </a:p>
      </dgm:t>
    </dgm:pt>
    <dgm:pt modelId="{6C32AAFA-2D2F-4006-8E5E-8210F6EF3914}">
      <dgm:prSet phldrT="[文本]" phldr="1"/>
      <dgm:spPr/>
      <dgm:t>
        <a:bodyPr/>
        <a:lstStyle/>
        <a:p>
          <a:endParaRPr lang="zh-CN" altLang="en-US" dirty="0"/>
        </a:p>
      </dgm:t>
    </dgm:pt>
    <dgm:pt modelId="{28D9D51C-4615-4CAB-8835-93FA5A3AB14D}" type="parTrans" cxnId="{06B913E4-5D64-48A2-967B-545CC2E9AB15}">
      <dgm:prSet/>
      <dgm:spPr/>
      <dgm:t>
        <a:bodyPr/>
        <a:lstStyle/>
        <a:p>
          <a:endParaRPr lang="zh-CN" altLang="en-US"/>
        </a:p>
      </dgm:t>
    </dgm:pt>
    <dgm:pt modelId="{C5127C15-527B-4BDA-82F2-C2A40BFB37FC}" type="sibTrans" cxnId="{06B913E4-5D64-48A2-967B-545CC2E9AB15}">
      <dgm:prSet/>
      <dgm:spPr/>
      <dgm:t>
        <a:bodyPr/>
        <a:lstStyle/>
        <a:p>
          <a:endParaRPr lang="zh-CN" altLang="en-US"/>
        </a:p>
      </dgm:t>
    </dgm:pt>
    <dgm:pt modelId="{0A874C8F-9765-4E6E-B7EC-8302022032C8}">
      <dgm:prSet phldrT="[文本]"/>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path path="circle">
            <a:fillToRect l="50000" t="50000" r="50000" b="50000"/>
          </a:path>
          <a:tileRect/>
        </a:gradFill>
      </dgm:spPr>
      <dgm:t>
        <a:bodyPr/>
        <a:lstStyle/>
        <a:p>
          <a:r>
            <a:rPr lang="en-US" altLang="zh-CN" b="1" dirty="0" smtClean="0">
              <a:solidFill>
                <a:srgbClr val="FF9966"/>
              </a:solidFill>
              <a:effectLst>
                <a:outerShdw blurRad="38100" dist="38100" dir="2700000" algn="tl">
                  <a:srgbClr val="000000">
                    <a:alpha val="43137"/>
                  </a:srgbClr>
                </a:outerShdw>
              </a:effectLst>
              <a:latin typeface="+mj-lt"/>
            </a:rPr>
            <a:t>OMP</a:t>
          </a:r>
          <a:endParaRPr lang="zh-CN" altLang="en-US" b="1" dirty="0">
            <a:solidFill>
              <a:srgbClr val="FF9966"/>
            </a:solidFill>
            <a:effectLst>
              <a:outerShdw blurRad="38100" dist="38100" dir="2700000" algn="tl">
                <a:srgbClr val="000000">
                  <a:alpha val="43137"/>
                </a:srgbClr>
              </a:outerShdw>
            </a:effectLst>
            <a:latin typeface="+mj-lt"/>
          </a:endParaRPr>
        </a:p>
      </dgm:t>
    </dgm:pt>
    <dgm:pt modelId="{8DE1286D-D08A-416A-8856-FDC7870E1706}" type="parTrans" cxnId="{644B32B4-D5F5-4DF0-B137-9B200C98A73C}">
      <dgm:prSet/>
      <dgm:spPr/>
      <dgm:t>
        <a:bodyPr/>
        <a:lstStyle/>
        <a:p>
          <a:endParaRPr lang="zh-CN" altLang="en-US"/>
        </a:p>
      </dgm:t>
    </dgm:pt>
    <dgm:pt modelId="{713A1027-FBB7-4477-84EF-79101C917E95}" type="sibTrans" cxnId="{644B32B4-D5F5-4DF0-B137-9B200C98A73C}">
      <dgm:prSet/>
      <dgm:spPr/>
      <dgm:t>
        <a:bodyPr/>
        <a:lstStyle/>
        <a:p>
          <a:endParaRPr lang="zh-CN" altLang="en-US"/>
        </a:p>
      </dgm:t>
    </dgm:pt>
    <dgm:pt modelId="{280A51B8-9862-4333-9C79-8E3942D84E26}">
      <dgm:prSet phldrT="[文本]"/>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path path="circle">
            <a:fillToRect l="50000" t="50000" r="50000" b="50000"/>
          </a:path>
          <a:tileRect/>
        </a:gradFill>
      </dgm:spPr>
      <dgm:t>
        <a:bodyPr/>
        <a:lstStyle/>
        <a:p>
          <a:r>
            <a:rPr lang="en-US" altLang="zh-CN" b="1" dirty="0" smtClean="0">
              <a:solidFill>
                <a:srgbClr val="FF9966"/>
              </a:solidFill>
              <a:effectLst>
                <a:outerShdw blurRad="38100" dist="38100" dir="2700000" algn="tl">
                  <a:srgbClr val="000000">
                    <a:alpha val="43137"/>
                  </a:srgbClr>
                </a:outerShdw>
              </a:effectLst>
              <a:latin typeface="+mj-lt"/>
            </a:rPr>
            <a:t>SSE</a:t>
          </a:r>
          <a:endParaRPr lang="zh-CN" altLang="en-US" b="1" dirty="0">
            <a:solidFill>
              <a:srgbClr val="FF9966"/>
            </a:solidFill>
            <a:effectLst>
              <a:outerShdw blurRad="38100" dist="38100" dir="2700000" algn="tl">
                <a:srgbClr val="000000">
                  <a:alpha val="43137"/>
                </a:srgbClr>
              </a:outerShdw>
            </a:effectLst>
            <a:latin typeface="+mj-lt"/>
          </a:endParaRPr>
        </a:p>
      </dgm:t>
    </dgm:pt>
    <dgm:pt modelId="{1BEFDAF0-03B7-402F-8838-C1A76EF9056D}" type="parTrans" cxnId="{44B14C63-2AAC-48CA-975D-4E973B379308}">
      <dgm:prSet/>
      <dgm:spPr/>
      <dgm:t>
        <a:bodyPr/>
        <a:lstStyle/>
        <a:p>
          <a:endParaRPr lang="zh-CN" altLang="en-US"/>
        </a:p>
      </dgm:t>
    </dgm:pt>
    <dgm:pt modelId="{A59EC6D7-0E83-46FD-8BF3-04E69010FFB1}" type="sibTrans" cxnId="{44B14C63-2AAC-48CA-975D-4E973B379308}">
      <dgm:prSet/>
      <dgm:spPr/>
      <dgm:t>
        <a:bodyPr/>
        <a:lstStyle/>
        <a:p>
          <a:endParaRPr lang="zh-CN" altLang="en-US"/>
        </a:p>
      </dgm:t>
    </dgm:pt>
    <dgm:pt modelId="{5D18C717-A8F4-4DD0-8AC3-FDC4C0335BCA}">
      <dgm:prSet phldrT="[文本]" phldr="1"/>
      <dgm:spPr/>
      <dgm:t>
        <a:bodyPr/>
        <a:lstStyle/>
        <a:p>
          <a:endParaRPr lang="zh-CN" altLang="en-US" dirty="0"/>
        </a:p>
      </dgm:t>
    </dgm:pt>
    <dgm:pt modelId="{E63F439B-6F43-4A8E-A9AB-0E3A4BDF6079}" type="parTrans" cxnId="{04BF1E7F-61DD-4C72-8EC9-80948C6F2652}">
      <dgm:prSet/>
      <dgm:spPr/>
      <dgm:t>
        <a:bodyPr/>
        <a:lstStyle/>
        <a:p>
          <a:endParaRPr lang="zh-CN" altLang="en-US"/>
        </a:p>
      </dgm:t>
    </dgm:pt>
    <dgm:pt modelId="{7F97E5DF-A087-4A12-86D0-681CED25AA5A}" type="sibTrans" cxnId="{04BF1E7F-61DD-4C72-8EC9-80948C6F2652}">
      <dgm:prSet/>
      <dgm:spPr/>
      <dgm:t>
        <a:bodyPr/>
        <a:lstStyle/>
        <a:p>
          <a:endParaRPr lang="zh-CN" altLang="en-US"/>
        </a:p>
      </dgm:t>
    </dgm:pt>
    <dgm:pt modelId="{F19352AD-B956-4677-89B8-E6A5E8917F33}">
      <dgm:prSet phldrT="[文本]"/>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path path="circle">
            <a:fillToRect l="50000" t="50000" r="50000" b="50000"/>
          </a:path>
          <a:tileRect/>
        </a:gradFill>
      </dgm:spPr>
      <dgm:t>
        <a:bodyPr/>
        <a:lstStyle/>
        <a:p>
          <a:r>
            <a:rPr lang="en-US" altLang="zh-CN" b="1" dirty="0" smtClean="0">
              <a:solidFill>
                <a:srgbClr val="FF9966"/>
              </a:solidFill>
              <a:effectLst>
                <a:outerShdw blurRad="38100" dist="38100" dir="2700000" algn="tl">
                  <a:srgbClr val="000000">
                    <a:alpha val="43137"/>
                  </a:srgbClr>
                </a:outerShdw>
              </a:effectLst>
              <a:latin typeface="+mj-lt"/>
            </a:rPr>
            <a:t>TBB</a:t>
          </a:r>
          <a:endParaRPr lang="zh-CN" altLang="en-US" b="1" dirty="0">
            <a:solidFill>
              <a:srgbClr val="FF9966"/>
            </a:solidFill>
            <a:effectLst>
              <a:outerShdw blurRad="38100" dist="38100" dir="2700000" algn="tl">
                <a:srgbClr val="000000">
                  <a:alpha val="43137"/>
                </a:srgbClr>
              </a:outerShdw>
            </a:effectLst>
            <a:latin typeface="+mj-lt"/>
          </a:endParaRPr>
        </a:p>
      </dgm:t>
    </dgm:pt>
    <dgm:pt modelId="{7862B20B-5CD6-449B-8E3E-144B25889D1B}" type="parTrans" cxnId="{38652A92-C27D-4C20-BAD1-95180AF9989B}">
      <dgm:prSet/>
      <dgm:spPr/>
      <dgm:t>
        <a:bodyPr/>
        <a:lstStyle/>
        <a:p>
          <a:endParaRPr lang="zh-CN" altLang="en-US"/>
        </a:p>
      </dgm:t>
    </dgm:pt>
    <dgm:pt modelId="{F0BA0155-B1ED-48AD-982B-1CC259BF6FD6}" type="sibTrans" cxnId="{38652A92-C27D-4C20-BAD1-95180AF9989B}">
      <dgm:prSet/>
      <dgm:spPr/>
      <dgm:t>
        <a:bodyPr/>
        <a:lstStyle/>
        <a:p>
          <a:endParaRPr lang="zh-CN" altLang="en-US"/>
        </a:p>
      </dgm:t>
    </dgm:pt>
    <dgm:pt modelId="{94E49AE7-3FF9-4307-AA9E-4650E781E416}">
      <dgm:prSet phldrT="[文本]"/>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path path="circle">
            <a:fillToRect l="50000" t="50000" r="50000" b="50000"/>
          </a:path>
          <a:tileRect/>
        </a:gradFill>
      </dgm:spPr>
      <dgm:t>
        <a:bodyPr/>
        <a:lstStyle/>
        <a:p>
          <a:r>
            <a:rPr lang="en-US" altLang="zh-CN" b="1" dirty="0" smtClean="0">
              <a:solidFill>
                <a:srgbClr val="FF9966"/>
              </a:solidFill>
              <a:effectLst>
                <a:outerShdw blurRad="38100" dist="38100" dir="2700000" algn="tl">
                  <a:srgbClr val="000000">
                    <a:alpha val="43137"/>
                  </a:srgbClr>
                </a:outerShdw>
              </a:effectLst>
              <a:latin typeface="+mj-lt"/>
            </a:rPr>
            <a:t>AVX</a:t>
          </a:r>
          <a:endParaRPr lang="zh-CN" altLang="en-US" b="1" dirty="0">
            <a:solidFill>
              <a:srgbClr val="FF9966"/>
            </a:solidFill>
            <a:effectLst>
              <a:outerShdw blurRad="38100" dist="38100" dir="2700000" algn="tl">
                <a:srgbClr val="000000">
                  <a:alpha val="43137"/>
                </a:srgbClr>
              </a:outerShdw>
            </a:effectLst>
            <a:latin typeface="+mj-lt"/>
          </a:endParaRPr>
        </a:p>
      </dgm:t>
    </dgm:pt>
    <dgm:pt modelId="{513C3A2D-4F32-4DFA-AA06-D6CB71B97044}" type="parTrans" cxnId="{01012111-4891-4A1E-B301-54DEB220D22A}">
      <dgm:prSet/>
      <dgm:spPr/>
      <dgm:t>
        <a:bodyPr/>
        <a:lstStyle/>
        <a:p>
          <a:endParaRPr lang="zh-CN" altLang="en-US"/>
        </a:p>
      </dgm:t>
    </dgm:pt>
    <dgm:pt modelId="{58C3AB7F-44C1-43E0-AB04-5D50AEF0D5C9}" type="sibTrans" cxnId="{01012111-4891-4A1E-B301-54DEB220D22A}">
      <dgm:prSet/>
      <dgm:spPr/>
      <dgm:t>
        <a:bodyPr/>
        <a:lstStyle/>
        <a:p>
          <a:endParaRPr lang="zh-CN" altLang="en-US"/>
        </a:p>
      </dgm:t>
    </dgm:pt>
    <dgm:pt modelId="{F7E4EDE2-DEE3-4852-BE32-C9BCE14B0E90}" type="pres">
      <dgm:prSet presAssocID="{656C3EA0-F080-48F3-8E2D-A5DAEB86860A}" presName="linearFlow" presStyleCnt="0">
        <dgm:presLayoutVars>
          <dgm:dir/>
          <dgm:animLvl val="lvl"/>
          <dgm:resizeHandles/>
        </dgm:presLayoutVars>
      </dgm:prSet>
      <dgm:spPr/>
      <dgm:t>
        <a:bodyPr/>
        <a:lstStyle/>
        <a:p>
          <a:endParaRPr lang="zh-CN" altLang="en-US"/>
        </a:p>
      </dgm:t>
    </dgm:pt>
    <dgm:pt modelId="{10C62E88-4775-4447-8E2B-06B08DFB149E}" type="pres">
      <dgm:prSet presAssocID="{6C32AAFA-2D2F-4006-8E5E-8210F6EF3914}" presName="compositeNode" presStyleCnt="0">
        <dgm:presLayoutVars>
          <dgm:bulletEnabled val="1"/>
        </dgm:presLayoutVars>
      </dgm:prSet>
      <dgm:spPr/>
    </dgm:pt>
    <dgm:pt modelId="{0B591DB7-9F25-436D-8265-55C3EB367F6F}" type="pres">
      <dgm:prSet presAssocID="{6C32AAFA-2D2F-4006-8E5E-8210F6EF3914}" presName="image" presStyleLbl="fgImgPlace1" presStyleIdx="0" presStyleCnt="2" custFlipVert="1" custScaleX="19685" custScaleY="33858" custLinFactY="192281" custLinFactNeighborX="-44149" custLinFactNeighborY="200000"/>
      <dgm:spPr/>
    </dgm:pt>
    <dgm:pt modelId="{B2E27B60-78E6-4601-B9C8-948DE8338423}" type="pres">
      <dgm:prSet presAssocID="{6C32AAFA-2D2F-4006-8E5E-8210F6EF3914}" presName="childNode" presStyleLbl="node1" presStyleIdx="0" presStyleCnt="2" custLinFactNeighborX="-16304">
        <dgm:presLayoutVars>
          <dgm:bulletEnabled val="1"/>
        </dgm:presLayoutVars>
      </dgm:prSet>
      <dgm:spPr/>
      <dgm:t>
        <a:bodyPr/>
        <a:lstStyle/>
        <a:p>
          <a:endParaRPr lang="zh-CN" altLang="en-US"/>
        </a:p>
      </dgm:t>
    </dgm:pt>
    <dgm:pt modelId="{41BFEA00-1ECB-46B2-9CFC-570B4C3F57DB}" type="pres">
      <dgm:prSet presAssocID="{6C32AAFA-2D2F-4006-8E5E-8210F6EF3914}" presName="parentNode" presStyleLbl="revTx" presStyleIdx="0" presStyleCnt="2">
        <dgm:presLayoutVars>
          <dgm:chMax val="0"/>
          <dgm:bulletEnabled val="1"/>
        </dgm:presLayoutVars>
      </dgm:prSet>
      <dgm:spPr/>
      <dgm:t>
        <a:bodyPr/>
        <a:lstStyle/>
        <a:p>
          <a:endParaRPr lang="zh-CN" altLang="en-US"/>
        </a:p>
      </dgm:t>
    </dgm:pt>
    <dgm:pt modelId="{40680E5A-DBB8-4951-9C70-483F9B5B8A0C}" type="pres">
      <dgm:prSet presAssocID="{C5127C15-527B-4BDA-82F2-C2A40BFB37FC}" presName="sibTrans" presStyleCnt="0"/>
      <dgm:spPr/>
    </dgm:pt>
    <dgm:pt modelId="{B886CCF4-6355-4B8A-8783-C26BDE7CE4FF}" type="pres">
      <dgm:prSet presAssocID="{5D18C717-A8F4-4DD0-8AC3-FDC4C0335BCA}" presName="compositeNode" presStyleCnt="0">
        <dgm:presLayoutVars>
          <dgm:bulletEnabled val="1"/>
        </dgm:presLayoutVars>
      </dgm:prSet>
      <dgm:spPr/>
    </dgm:pt>
    <dgm:pt modelId="{1CE7A234-368F-4993-8670-0ED3915C93FC}" type="pres">
      <dgm:prSet presAssocID="{5D18C717-A8F4-4DD0-8AC3-FDC4C0335BCA}" presName="image" presStyleLbl="fgImgPlace1" presStyleIdx="1" presStyleCnt="2" custFlipVert="0" custFlipHor="1" custScaleX="8567" custScaleY="34269" custLinFactX="100000" custLinFactY="175438" custLinFactNeighborX="143943" custLinFactNeighborY="200000"/>
      <dgm:spPr/>
    </dgm:pt>
    <dgm:pt modelId="{E62182B9-6E04-4997-BCE6-65E40CCE476B}" type="pres">
      <dgm:prSet presAssocID="{5D18C717-A8F4-4DD0-8AC3-FDC4C0335BCA}" presName="childNode" presStyleLbl="node1" presStyleIdx="1" presStyleCnt="2" custLinFactNeighborX="-32765">
        <dgm:presLayoutVars>
          <dgm:bulletEnabled val="1"/>
        </dgm:presLayoutVars>
      </dgm:prSet>
      <dgm:spPr/>
      <dgm:t>
        <a:bodyPr/>
        <a:lstStyle/>
        <a:p>
          <a:endParaRPr lang="zh-CN" altLang="en-US"/>
        </a:p>
      </dgm:t>
    </dgm:pt>
    <dgm:pt modelId="{39F3EB54-C5B0-48CC-B0BB-2F2C9411F875}" type="pres">
      <dgm:prSet presAssocID="{5D18C717-A8F4-4DD0-8AC3-FDC4C0335BCA}" presName="parentNode" presStyleLbl="revTx" presStyleIdx="1" presStyleCnt="2">
        <dgm:presLayoutVars>
          <dgm:chMax val="0"/>
          <dgm:bulletEnabled val="1"/>
        </dgm:presLayoutVars>
      </dgm:prSet>
      <dgm:spPr/>
      <dgm:t>
        <a:bodyPr/>
        <a:lstStyle/>
        <a:p>
          <a:endParaRPr lang="zh-CN" altLang="en-US"/>
        </a:p>
      </dgm:t>
    </dgm:pt>
  </dgm:ptLst>
  <dgm:cxnLst>
    <dgm:cxn modelId="{644B32B4-D5F5-4DF0-B137-9B200C98A73C}" srcId="{6C32AAFA-2D2F-4006-8E5E-8210F6EF3914}" destId="{0A874C8F-9765-4E6E-B7EC-8302022032C8}" srcOrd="0" destOrd="0" parTransId="{8DE1286D-D08A-416A-8856-FDC7870E1706}" sibTransId="{713A1027-FBB7-4477-84EF-79101C917E95}"/>
    <dgm:cxn modelId="{44B14C63-2AAC-48CA-975D-4E973B379308}" srcId="{6C32AAFA-2D2F-4006-8E5E-8210F6EF3914}" destId="{280A51B8-9862-4333-9C79-8E3942D84E26}" srcOrd="1" destOrd="0" parTransId="{1BEFDAF0-03B7-402F-8838-C1A76EF9056D}" sibTransId="{A59EC6D7-0E83-46FD-8BF3-04E69010FFB1}"/>
    <dgm:cxn modelId="{04BF1E7F-61DD-4C72-8EC9-80948C6F2652}" srcId="{656C3EA0-F080-48F3-8E2D-A5DAEB86860A}" destId="{5D18C717-A8F4-4DD0-8AC3-FDC4C0335BCA}" srcOrd="1" destOrd="0" parTransId="{E63F439B-6F43-4A8E-A9AB-0E3A4BDF6079}" sibTransId="{7F97E5DF-A087-4A12-86D0-681CED25AA5A}"/>
    <dgm:cxn modelId="{E394746D-E825-41B0-A6C6-58C423E12ED6}" type="presOf" srcId="{0A874C8F-9765-4E6E-B7EC-8302022032C8}" destId="{B2E27B60-78E6-4601-B9C8-948DE8338423}" srcOrd="0" destOrd="0" presId="urn:microsoft.com/office/officeart/2005/8/layout/hList2#1"/>
    <dgm:cxn modelId="{06B913E4-5D64-48A2-967B-545CC2E9AB15}" srcId="{656C3EA0-F080-48F3-8E2D-A5DAEB86860A}" destId="{6C32AAFA-2D2F-4006-8E5E-8210F6EF3914}" srcOrd="0" destOrd="0" parTransId="{28D9D51C-4615-4CAB-8835-93FA5A3AB14D}" sibTransId="{C5127C15-527B-4BDA-82F2-C2A40BFB37FC}"/>
    <dgm:cxn modelId="{0788DACF-AB89-4445-B0AF-6CC0B86E281E}" type="presOf" srcId="{5D18C717-A8F4-4DD0-8AC3-FDC4C0335BCA}" destId="{39F3EB54-C5B0-48CC-B0BB-2F2C9411F875}" srcOrd="0" destOrd="0" presId="urn:microsoft.com/office/officeart/2005/8/layout/hList2#1"/>
    <dgm:cxn modelId="{319C759B-9D47-4944-811E-EF49164F362F}" type="presOf" srcId="{280A51B8-9862-4333-9C79-8E3942D84E26}" destId="{B2E27B60-78E6-4601-B9C8-948DE8338423}" srcOrd="0" destOrd="1" presId="urn:microsoft.com/office/officeart/2005/8/layout/hList2#1"/>
    <dgm:cxn modelId="{01012111-4891-4A1E-B301-54DEB220D22A}" srcId="{5D18C717-A8F4-4DD0-8AC3-FDC4C0335BCA}" destId="{94E49AE7-3FF9-4307-AA9E-4650E781E416}" srcOrd="1" destOrd="0" parTransId="{513C3A2D-4F32-4DFA-AA06-D6CB71B97044}" sibTransId="{58C3AB7F-44C1-43E0-AB04-5D50AEF0D5C9}"/>
    <dgm:cxn modelId="{54665094-8A68-49B7-85CB-350C1F24EC97}" type="presOf" srcId="{6C32AAFA-2D2F-4006-8E5E-8210F6EF3914}" destId="{41BFEA00-1ECB-46B2-9CFC-570B4C3F57DB}" srcOrd="0" destOrd="0" presId="urn:microsoft.com/office/officeart/2005/8/layout/hList2#1"/>
    <dgm:cxn modelId="{38652A92-C27D-4C20-BAD1-95180AF9989B}" srcId="{5D18C717-A8F4-4DD0-8AC3-FDC4C0335BCA}" destId="{F19352AD-B956-4677-89B8-E6A5E8917F33}" srcOrd="0" destOrd="0" parTransId="{7862B20B-5CD6-449B-8E3E-144B25889D1B}" sibTransId="{F0BA0155-B1ED-48AD-982B-1CC259BF6FD6}"/>
    <dgm:cxn modelId="{8BB1FF89-155B-4C58-9E35-5CA092FF7A97}" type="presOf" srcId="{F19352AD-B956-4677-89B8-E6A5E8917F33}" destId="{E62182B9-6E04-4997-BCE6-65E40CCE476B}" srcOrd="0" destOrd="0" presId="urn:microsoft.com/office/officeart/2005/8/layout/hList2#1"/>
    <dgm:cxn modelId="{E46B0472-AA0F-40C7-B614-C646CBCEF75A}" type="presOf" srcId="{656C3EA0-F080-48F3-8E2D-A5DAEB86860A}" destId="{F7E4EDE2-DEE3-4852-BE32-C9BCE14B0E90}" srcOrd="0" destOrd="0" presId="urn:microsoft.com/office/officeart/2005/8/layout/hList2#1"/>
    <dgm:cxn modelId="{F586D3D0-1D37-4C57-955A-A61687E6A35A}" type="presOf" srcId="{94E49AE7-3FF9-4307-AA9E-4650E781E416}" destId="{E62182B9-6E04-4997-BCE6-65E40CCE476B}" srcOrd="0" destOrd="1" presId="urn:microsoft.com/office/officeart/2005/8/layout/hList2#1"/>
    <dgm:cxn modelId="{0337529E-7AA5-43E4-B73F-A9BB6E1A6A8D}" type="presParOf" srcId="{F7E4EDE2-DEE3-4852-BE32-C9BCE14B0E90}" destId="{10C62E88-4775-4447-8E2B-06B08DFB149E}" srcOrd="0" destOrd="0" presId="urn:microsoft.com/office/officeart/2005/8/layout/hList2#1"/>
    <dgm:cxn modelId="{1EEA1805-9CEC-4B75-8046-C7A42E0D3838}" type="presParOf" srcId="{10C62E88-4775-4447-8E2B-06B08DFB149E}" destId="{0B591DB7-9F25-436D-8265-55C3EB367F6F}" srcOrd="0" destOrd="0" presId="urn:microsoft.com/office/officeart/2005/8/layout/hList2#1"/>
    <dgm:cxn modelId="{B5C740F6-609D-44CC-A3DC-4AC8381D9782}" type="presParOf" srcId="{10C62E88-4775-4447-8E2B-06B08DFB149E}" destId="{B2E27B60-78E6-4601-B9C8-948DE8338423}" srcOrd="1" destOrd="0" presId="urn:microsoft.com/office/officeart/2005/8/layout/hList2#1"/>
    <dgm:cxn modelId="{59B09402-D389-4BFB-9C63-06917F3B054F}" type="presParOf" srcId="{10C62E88-4775-4447-8E2B-06B08DFB149E}" destId="{41BFEA00-1ECB-46B2-9CFC-570B4C3F57DB}" srcOrd="2" destOrd="0" presId="urn:microsoft.com/office/officeart/2005/8/layout/hList2#1"/>
    <dgm:cxn modelId="{78A30397-E0C4-4076-AF53-913E168D21ED}" type="presParOf" srcId="{F7E4EDE2-DEE3-4852-BE32-C9BCE14B0E90}" destId="{40680E5A-DBB8-4951-9C70-483F9B5B8A0C}" srcOrd="1" destOrd="0" presId="urn:microsoft.com/office/officeart/2005/8/layout/hList2#1"/>
    <dgm:cxn modelId="{151670F6-FF43-49D5-9766-E6D2E1495D20}" type="presParOf" srcId="{F7E4EDE2-DEE3-4852-BE32-C9BCE14B0E90}" destId="{B886CCF4-6355-4B8A-8783-C26BDE7CE4FF}" srcOrd="2" destOrd="0" presId="urn:microsoft.com/office/officeart/2005/8/layout/hList2#1"/>
    <dgm:cxn modelId="{8BB7814D-39C1-4FA7-A772-4D77A54733A4}" type="presParOf" srcId="{B886CCF4-6355-4B8A-8783-C26BDE7CE4FF}" destId="{1CE7A234-368F-4993-8670-0ED3915C93FC}" srcOrd="0" destOrd="0" presId="urn:microsoft.com/office/officeart/2005/8/layout/hList2#1"/>
    <dgm:cxn modelId="{D92BD41D-EBB0-4AFE-96C7-236D378A71F7}" type="presParOf" srcId="{B886CCF4-6355-4B8A-8783-C26BDE7CE4FF}" destId="{E62182B9-6E04-4997-BCE6-65E40CCE476B}" srcOrd="1" destOrd="0" presId="urn:microsoft.com/office/officeart/2005/8/layout/hList2#1"/>
    <dgm:cxn modelId="{61C897AF-4012-4A58-A93E-78D486EBEACC}" type="presParOf" srcId="{B886CCF4-6355-4B8A-8783-C26BDE7CE4FF}" destId="{39F3EB54-C5B0-48CC-B0BB-2F2C9411F875}" srcOrd="2" destOrd="0" presId="urn:microsoft.com/office/officeart/2005/8/layout/hList2#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3D6856-9153-40F7-A28A-70AD57A193FD}" type="doc">
      <dgm:prSet loTypeId="urn:microsoft.com/office/officeart/2005/8/layout/chart3" loCatId="cycle" qsTypeId="urn:microsoft.com/office/officeart/2005/8/quickstyle/3d2" qsCatId="3D" csTypeId="urn:microsoft.com/office/officeart/2005/8/colors/accent1_2" csCatId="accent1" phldr="1"/>
      <dgm:spPr/>
    </dgm:pt>
    <dgm:pt modelId="{47AD581E-D7F2-4942-B516-E9B09EBFF220}">
      <dgm:prSet phldrT="[文本]"/>
      <dgm:spPr/>
      <dgm:t>
        <a:bodyPr/>
        <a:lstStyle/>
        <a:p>
          <a:r>
            <a:rPr lang="en-US" altLang="zh-CN" dirty="0" smtClean="0"/>
            <a:t>APP</a:t>
          </a:r>
          <a:endParaRPr lang="zh-CN" altLang="en-US" dirty="0"/>
        </a:p>
      </dgm:t>
    </dgm:pt>
    <dgm:pt modelId="{15BECD1A-1ACD-467F-A108-A084BCD6FEA9}" type="parTrans" cxnId="{9A601B6D-A2E7-43DC-B7CD-E5D426516E57}">
      <dgm:prSet/>
      <dgm:spPr/>
      <dgm:t>
        <a:bodyPr/>
        <a:lstStyle/>
        <a:p>
          <a:endParaRPr lang="zh-CN" altLang="en-US"/>
        </a:p>
      </dgm:t>
    </dgm:pt>
    <dgm:pt modelId="{C5184EF7-8360-4380-A14F-49E2842616CF}" type="sibTrans" cxnId="{9A601B6D-A2E7-43DC-B7CD-E5D426516E57}">
      <dgm:prSet/>
      <dgm:spPr/>
      <dgm:t>
        <a:bodyPr/>
        <a:lstStyle/>
        <a:p>
          <a:endParaRPr lang="zh-CN" altLang="en-US"/>
        </a:p>
      </dgm:t>
    </dgm:pt>
    <dgm:pt modelId="{807C8987-6F07-4556-83FD-75C6501FF1E2}">
      <dgm:prSet phldrT="[文本]"/>
      <dgm:spPr/>
      <dgm:t>
        <a:bodyPr/>
        <a:lstStyle/>
        <a:p>
          <a:r>
            <a:rPr lang="en-US" altLang="zh-CN" dirty="0" smtClean="0"/>
            <a:t>SL</a:t>
          </a:r>
          <a:endParaRPr lang="zh-CN" altLang="en-US" dirty="0"/>
        </a:p>
      </dgm:t>
    </dgm:pt>
    <dgm:pt modelId="{F478FD21-AA91-4BB5-91A8-78943AC77B3F}" type="parTrans" cxnId="{3683F060-E202-4521-9AE8-CCF843AAD387}">
      <dgm:prSet/>
      <dgm:spPr/>
      <dgm:t>
        <a:bodyPr/>
        <a:lstStyle/>
        <a:p>
          <a:endParaRPr lang="zh-CN" altLang="en-US"/>
        </a:p>
      </dgm:t>
    </dgm:pt>
    <dgm:pt modelId="{D1E2F7AD-E8B2-4A55-A079-7664CD6163E0}" type="sibTrans" cxnId="{3683F060-E202-4521-9AE8-CCF843AAD387}">
      <dgm:prSet/>
      <dgm:spPr/>
      <dgm:t>
        <a:bodyPr/>
        <a:lstStyle/>
        <a:p>
          <a:endParaRPr lang="zh-CN" altLang="en-US"/>
        </a:p>
      </dgm:t>
    </dgm:pt>
    <dgm:pt modelId="{09D7FE66-C56B-41BB-962B-C97A9BC5F87A}">
      <dgm:prSet phldrT="[文本]"/>
      <dgm:spPr/>
      <dgm:t>
        <a:bodyPr/>
        <a:lstStyle/>
        <a:p>
          <a:r>
            <a:rPr lang="en-US" altLang="zh-CN" dirty="0" smtClean="0"/>
            <a:t>CUDA</a:t>
          </a:r>
          <a:endParaRPr lang="zh-CN" altLang="en-US" dirty="0"/>
        </a:p>
      </dgm:t>
    </dgm:pt>
    <dgm:pt modelId="{C6574D7B-9DF9-435A-9BB4-79C28B996F6E}" type="parTrans" cxnId="{2892AB13-E477-4859-92CC-CAA30E639727}">
      <dgm:prSet/>
      <dgm:spPr/>
      <dgm:t>
        <a:bodyPr/>
        <a:lstStyle/>
        <a:p>
          <a:endParaRPr lang="zh-CN" altLang="en-US"/>
        </a:p>
      </dgm:t>
    </dgm:pt>
    <dgm:pt modelId="{6AB2D7A9-95D5-4A4F-82A3-5856F0A0B182}" type="sibTrans" cxnId="{2892AB13-E477-4859-92CC-CAA30E639727}">
      <dgm:prSet/>
      <dgm:spPr/>
      <dgm:t>
        <a:bodyPr/>
        <a:lstStyle/>
        <a:p>
          <a:endParaRPr lang="zh-CN" altLang="en-US"/>
        </a:p>
      </dgm:t>
    </dgm:pt>
    <dgm:pt modelId="{4EE148A3-5B28-4E2D-B08B-EB790DC335A3}" type="pres">
      <dgm:prSet presAssocID="{9D3D6856-9153-40F7-A28A-70AD57A193FD}" presName="compositeShape" presStyleCnt="0">
        <dgm:presLayoutVars>
          <dgm:chMax val="7"/>
          <dgm:dir/>
          <dgm:resizeHandles val="exact"/>
        </dgm:presLayoutVars>
      </dgm:prSet>
      <dgm:spPr/>
    </dgm:pt>
    <dgm:pt modelId="{57575CC3-27E9-44FE-AB64-0B4242B7EF7C}" type="pres">
      <dgm:prSet presAssocID="{9D3D6856-9153-40F7-A28A-70AD57A193FD}" presName="wedge1" presStyleLbl="node1" presStyleIdx="0" presStyleCnt="3" custScaleX="165129" custScaleY="62970"/>
      <dgm:spPr/>
      <dgm:t>
        <a:bodyPr/>
        <a:lstStyle/>
        <a:p>
          <a:endParaRPr lang="zh-CN" altLang="en-US"/>
        </a:p>
      </dgm:t>
    </dgm:pt>
    <dgm:pt modelId="{85B2C930-69EF-451E-B4D7-4825A66A9092}" type="pres">
      <dgm:prSet presAssocID="{9D3D6856-9153-40F7-A28A-70AD57A193FD}" presName="wedge1Tx" presStyleLbl="node1" presStyleIdx="0" presStyleCnt="3">
        <dgm:presLayoutVars>
          <dgm:chMax val="0"/>
          <dgm:chPref val="0"/>
          <dgm:bulletEnabled val="1"/>
        </dgm:presLayoutVars>
      </dgm:prSet>
      <dgm:spPr/>
      <dgm:t>
        <a:bodyPr/>
        <a:lstStyle/>
        <a:p>
          <a:endParaRPr lang="zh-CN" altLang="en-US"/>
        </a:p>
      </dgm:t>
    </dgm:pt>
    <dgm:pt modelId="{8EF044AB-A33D-4E2D-8EC5-C71B3DAC2127}" type="pres">
      <dgm:prSet presAssocID="{9D3D6856-9153-40F7-A28A-70AD57A193FD}" presName="wedge2" presStyleLbl="node1" presStyleIdx="1" presStyleCnt="3" custScaleY="116071"/>
      <dgm:spPr/>
      <dgm:t>
        <a:bodyPr/>
        <a:lstStyle/>
        <a:p>
          <a:endParaRPr lang="zh-CN" altLang="en-US"/>
        </a:p>
      </dgm:t>
    </dgm:pt>
    <dgm:pt modelId="{9B6F2E59-E20D-4F89-A1EB-D3691734696B}" type="pres">
      <dgm:prSet presAssocID="{9D3D6856-9153-40F7-A28A-70AD57A193FD}" presName="wedge2Tx" presStyleLbl="node1" presStyleIdx="1" presStyleCnt="3">
        <dgm:presLayoutVars>
          <dgm:chMax val="0"/>
          <dgm:chPref val="0"/>
          <dgm:bulletEnabled val="1"/>
        </dgm:presLayoutVars>
      </dgm:prSet>
      <dgm:spPr/>
      <dgm:t>
        <a:bodyPr/>
        <a:lstStyle/>
        <a:p>
          <a:endParaRPr lang="zh-CN" altLang="en-US"/>
        </a:p>
      </dgm:t>
    </dgm:pt>
    <dgm:pt modelId="{2C488D24-FFB1-4C42-91C4-09B1500602DC}" type="pres">
      <dgm:prSet presAssocID="{9D3D6856-9153-40F7-A28A-70AD57A193FD}" presName="wedge3" presStyleLbl="node1" presStyleIdx="2" presStyleCnt="3" custScaleX="175438" custScaleY="68922"/>
      <dgm:spPr/>
      <dgm:t>
        <a:bodyPr/>
        <a:lstStyle/>
        <a:p>
          <a:endParaRPr lang="zh-CN" altLang="en-US"/>
        </a:p>
      </dgm:t>
    </dgm:pt>
    <dgm:pt modelId="{CCC285A7-9B4D-4B23-A640-C2D7A75B93A7}" type="pres">
      <dgm:prSet presAssocID="{9D3D6856-9153-40F7-A28A-70AD57A193FD}" presName="wedge3Tx" presStyleLbl="node1" presStyleIdx="2" presStyleCnt="3">
        <dgm:presLayoutVars>
          <dgm:chMax val="0"/>
          <dgm:chPref val="0"/>
          <dgm:bulletEnabled val="1"/>
        </dgm:presLayoutVars>
      </dgm:prSet>
      <dgm:spPr/>
      <dgm:t>
        <a:bodyPr/>
        <a:lstStyle/>
        <a:p>
          <a:endParaRPr lang="zh-CN" altLang="en-US"/>
        </a:p>
      </dgm:t>
    </dgm:pt>
  </dgm:ptLst>
  <dgm:cxnLst>
    <dgm:cxn modelId="{9A601B6D-A2E7-43DC-B7CD-E5D426516E57}" srcId="{9D3D6856-9153-40F7-A28A-70AD57A193FD}" destId="{47AD581E-D7F2-4942-B516-E9B09EBFF220}" srcOrd="0" destOrd="0" parTransId="{15BECD1A-1ACD-467F-A108-A084BCD6FEA9}" sibTransId="{C5184EF7-8360-4380-A14F-49E2842616CF}"/>
    <dgm:cxn modelId="{3683F060-E202-4521-9AE8-CCF843AAD387}" srcId="{9D3D6856-9153-40F7-A28A-70AD57A193FD}" destId="{807C8987-6F07-4556-83FD-75C6501FF1E2}" srcOrd="1" destOrd="0" parTransId="{F478FD21-AA91-4BB5-91A8-78943AC77B3F}" sibTransId="{D1E2F7AD-E8B2-4A55-A079-7664CD6163E0}"/>
    <dgm:cxn modelId="{5684863E-5B97-4353-99EF-1D02592AB8D1}" type="presOf" srcId="{09D7FE66-C56B-41BB-962B-C97A9BC5F87A}" destId="{2C488D24-FFB1-4C42-91C4-09B1500602DC}" srcOrd="0" destOrd="0" presId="urn:microsoft.com/office/officeart/2005/8/layout/chart3"/>
    <dgm:cxn modelId="{D482D3F2-332F-434C-AF96-5C8E4DB8F991}" type="presOf" srcId="{09D7FE66-C56B-41BB-962B-C97A9BC5F87A}" destId="{CCC285A7-9B4D-4B23-A640-C2D7A75B93A7}" srcOrd="1" destOrd="0" presId="urn:microsoft.com/office/officeart/2005/8/layout/chart3"/>
    <dgm:cxn modelId="{EF080ABB-AF0C-4DCB-B2DD-8E73A652D46D}" type="presOf" srcId="{47AD581E-D7F2-4942-B516-E9B09EBFF220}" destId="{85B2C930-69EF-451E-B4D7-4825A66A9092}" srcOrd="1" destOrd="0" presId="urn:microsoft.com/office/officeart/2005/8/layout/chart3"/>
    <dgm:cxn modelId="{21BBECB7-DFE4-4A1E-8CE3-5BF4B360AF7E}" type="presOf" srcId="{9D3D6856-9153-40F7-A28A-70AD57A193FD}" destId="{4EE148A3-5B28-4E2D-B08B-EB790DC335A3}" srcOrd="0" destOrd="0" presId="urn:microsoft.com/office/officeart/2005/8/layout/chart3"/>
    <dgm:cxn modelId="{2892AB13-E477-4859-92CC-CAA30E639727}" srcId="{9D3D6856-9153-40F7-A28A-70AD57A193FD}" destId="{09D7FE66-C56B-41BB-962B-C97A9BC5F87A}" srcOrd="2" destOrd="0" parTransId="{C6574D7B-9DF9-435A-9BB4-79C28B996F6E}" sibTransId="{6AB2D7A9-95D5-4A4F-82A3-5856F0A0B182}"/>
    <dgm:cxn modelId="{AEBF4F6F-8DBA-4D58-BD60-1E37D5BB1797}" type="presOf" srcId="{807C8987-6F07-4556-83FD-75C6501FF1E2}" destId="{8EF044AB-A33D-4E2D-8EC5-C71B3DAC2127}" srcOrd="0" destOrd="0" presId="urn:microsoft.com/office/officeart/2005/8/layout/chart3"/>
    <dgm:cxn modelId="{CF761D0B-3839-44B1-AC9B-3D61A474F13E}" type="presOf" srcId="{807C8987-6F07-4556-83FD-75C6501FF1E2}" destId="{9B6F2E59-E20D-4F89-A1EB-D3691734696B}" srcOrd="1" destOrd="0" presId="urn:microsoft.com/office/officeart/2005/8/layout/chart3"/>
    <dgm:cxn modelId="{0E84ED27-3CCB-47AC-AEC6-A95C2770BA36}" type="presOf" srcId="{47AD581E-D7F2-4942-B516-E9B09EBFF220}" destId="{57575CC3-27E9-44FE-AB64-0B4242B7EF7C}" srcOrd="0" destOrd="0" presId="urn:microsoft.com/office/officeart/2005/8/layout/chart3"/>
    <dgm:cxn modelId="{24CA6A94-5AFE-473F-AC03-7D9F525834CD}" type="presParOf" srcId="{4EE148A3-5B28-4E2D-B08B-EB790DC335A3}" destId="{57575CC3-27E9-44FE-AB64-0B4242B7EF7C}" srcOrd="0" destOrd="0" presId="urn:microsoft.com/office/officeart/2005/8/layout/chart3"/>
    <dgm:cxn modelId="{96F58B82-EA5B-4C7A-B5C3-B05F73983156}" type="presParOf" srcId="{4EE148A3-5B28-4E2D-B08B-EB790DC335A3}" destId="{85B2C930-69EF-451E-B4D7-4825A66A9092}" srcOrd="1" destOrd="0" presId="urn:microsoft.com/office/officeart/2005/8/layout/chart3"/>
    <dgm:cxn modelId="{757C9BEF-D36D-4060-97DD-54EE269956A6}" type="presParOf" srcId="{4EE148A3-5B28-4E2D-B08B-EB790DC335A3}" destId="{8EF044AB-A33D-4E2D-8EC5-C71B3DAC2127}" srcOrd="2" destOrd="0" presId="urn:microsoft.com/office/officeart/2005/8/layout/chart3"/>
    <dgm:cxn modelId="{5BD0EA33-EF81-48B3-8FE7-2D18FC3F422D}" type="presParOf" srcId="{4EE148A3-5B28-4E2D-B08B-EB790DC335A3}" destId="{9B6F2E59-E20D-4F89-A1EB-D3691734696B}" srcOrd="3" destOrd="0" presId="urn:microsoft.com/office/officeart/2005/8/layout/chart3"/>
    <dgm:cxn modelId="{F5B095D3-7EBA-4C7B-B5FE-1562A2C32FC8}" type="presParOf" srcId="{4EE148A3-5B28-4E2D-B08B-EB790DC335A3}" destId="{2C488D24-FFB1-4C42-91C4-09B1500602DC}" srcOrd="4" destOrd="0" presId="urn:microsoft.com/office/officeart/2005/8/layout/chart3"/>
    <dgm:cxn modelId="{17337B13-E2B1-472C-85C6-C8706FDC6C0B}" type="presParOf" srcId="{4EE148A3-5B28-4E2D-B08B-EB790DC335A3}" destId="{CCC285A7-9B4D-4B23-A640-C2D7A75B93A7}" srcOrd="5" destOrd="0" presId="urn:microsoft.com/office/officeart/2005/8/layout/chart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55130E-CAD3-47E2-9549-6EED0FC64B01}" type="doc">
      <dgm:prSet loTypeId="urn:microsoft.com/office/officeart/2005/8/layout/matrix1" loCatId="matrix" qsTypeId="urn:microsoft.com/office/officeart/2005/8/quickstyle/simple3" qsCatId="simple" csTypeId="urn:microsoft.com/office/officeart/2005/8/colors/accent1_2" csCatId="accent1" phldr="1"/>
      <dgm:spPr/>
      <dgm:t>
        <a:bodyPr/>
        <a:lstStyle/>
        <a:p>
          <a:endParaRPr lang="zh-CN" altLang="en-US"/>
        </a:p>
      </dgm:t>
    </dgm:pt>
    <dgm:pt modelId="{627F4D64-51D1-4D70-9A0C-4FBE99E60AC6}">
      <dgm:prSet phldrT="[文本]" custT="1"/>
      <dgm:spPr/>
      <dgm:t>
        <a:bodyPr/>
        <a:lstStyle/>
        <a:p>
          <a:r>
            <a:rPr lang="en-US" altLang="zh-CN" sz="2800" dirty="0" err="1" smtClean="0">
              <a:latin typeface="Times New Roman" pitchFamily="18" charset="0"/>
              <a:cs typeface="Times New Roman" pitchFamily="18" charset="0"/>
            </a:rPr>
            <a:t>vs</a:t>
          </a:r>
          <a:endParaRPr lang="zh-CN" altLang="en-US" sz="2800" dirty="0">
            <a:latin typeface="Times New Roman" pitchFamily="18" charset="0"/>
            <a:cs typeface="Times New Roman" pitchFamily="18" charset="0"/>
          </a:endParaRPr>
        </a:p>
      </dgm:t>
    </dgm:pt>
    <dgm:pt modelId="{1CA96E51-D1F8-4ABF-BDF4-A66503AB75D7}" type="parTrans" cxnId="{CCC60787-4E8D-4A30-8908-4008B023027A}">
      <dgm:prSet/>
      <dgm:spPr/>
      <dgm:t>
        <a:bodyPr/>
        <a:lstStyle/>
        <a:p>
          <a:endParaRPr lang="zh-CN" altLang="en-US">
            <a:latin typeface="Times New Roman" pitchFamily="18" charset="0"/>
            <a:cs typeface="Times New Roman" pitchFamily="18" charset="0"/>
          </a:endParaRPr>
        </a:p>
      </dgm:t>
    </dgm:pt>
    <dgm:pt modelId="{226F26A0-154F-4808-9776-A8F07D130B10}" type="sibTrans" cxnId="{CCC60787-4E8D-4A30-8908-4008B023027A}">
      <dgm:prSet/>
      <dgm:spPr/>
      <dgm:t>
        <a:bodyPr/>
        <a:lstStyle/>
        <a:p>
          <a:endParaRPr lang="zh-CN" altLang="en-US">
            <a:latin typeface="Times New Roman" pitchFamily="18" charset="0"/>
            <a:cs typeface="Times New Roman" pitchFamily="18" charset="0"/>
          </a:endParaRPr>
        </a:p>
      </dgm:t>
    </dgm:pt>
    <dgm:pt modelId="{A37EC76D-E3E8-49D1-8792-CA13E3615F60}">
      <dgm:prSet phldrT="[文本]" custT="1"/>
      <dgm:spPr/>
      <dgm:t>
        <a:bodyPr/>
        <a:lstStyle/>
        <a:p>
          <a:pPr>
            <a:lnSpc>
              <a:spcPct val="100000"/>
            </a:lnSpc>
            <a:spcAft>
              <a:spcPts val="0"/>
            </a:spcAft>
          </a:pPr>
          <a:endParaRPr lang="en-US" altLang="zh-CN" sz="2400" dirty="0" smtClean="0">
            <a:latin typeface="Times New Roman" pitchFamily="18" charset="0"/>
            <a:cs typeface="Times New Roman" pitchFamily="18" charset="0"/>
          </a:endParaRPr>
        </a:p>
        <a:p>
          <a:pPr>
            <a:lnSpc>
              <a:spcPct val="100000"/>
            </a:lnSpc>
            <a:spcAft>
              <a:spcPts val="0"/>
            </a:spcAft>
          </a:pPr>
          <a:r>
            <a:rPr lang="zh-CN" altLang="en-US" sz="2400" dirty="0" smtClean="0">
              <a:latin typeface="Times New Roman" pitchFamily="18" charset="0"/>
              <a:cs typeface="Times New Roman" pitchFamily="18" charset="0"/>
            </a:rPr>
            <a:t>原始</a:t>
          </a:r>
          <a:endParaRPr lang="en-US" altLang="zh-CN" sz="2400" dirty="0" smtClean="0">
            <a:latin typeface="Times New Roman" pitchFamily="18" charset="0"/>
            <a:cs typeface="Times New Roman" pitchFamily="18" charset="0"/>
          </a:endParaRPr>
        </a:p>
        <a:p>
          <a:pPr>
            <a:lnSpc>
              <a:spcPct val="100000"/>
            </a:lnSpc>
            <a:spcAft>
              <a:spcPts val="0"/>
            </a:spcAft>
          </a:pPr>
          <a:r>
            <a:rPr lang="en-US" altLang="zh-CN" sz="2400" dirty="0" smtClean="0">
              <a:latin typeface="Times New Roman" pitchFamily="18" charset="0"/>
              <a:cs typeface="Times New Roman" pitchFamily="18" charset="0"/>
            </a:rPr>
            <a:t>1  fps</a:t>
          </a:r>
          <a:endParaRPr lang="zh-CN" altLang="en-US" sz="2400" dirty="0">
            <a:latin typeface="Times New Roman" pitchFamily="18" charset="0"/>
            <a:cs typeface="Times New Roman" pitchFamily="18" charset="0"/>
          </a:endParaRPr>
        </a:p>
      </dgm:t>
    </dgm:pt>
    <dgm:pt modelId="{4B9F5976-F4A7-441C-B20A-CEF84818B15B}" type="parTrans" cxnId="{3F8DE8A6-6697-44CE-B1C1-195F449AEBFF}">
      <dgm:prSet/>
      <dgm:spPr/>
      <dgm:t>
        <a:bodyPr/>
        <a:lstStyle/>
        <a:p>
          <a:endParaRPr lang="zh-CN" altLang="en-US">
            <a:latin typeface="Times New Roman" pitchFamily="18" charset="0"/>
            <a:cs typeface="Times New Roman" pitchFamily="18" charset="0"/>
          </a:endParaRPr>
        </a:p>
      </dgm:t>
    </dgm:pt>
    <dgm:pt modelId="{5D1C3FFD-94FB-49F3-8399-252492C46D89}" type="sibTrans" cxnId="{3F8DE8A6-6697-44CE-B1C1-195F449AEBFF}">
      <dgm:prSet/>
      <dgm:spPr/>
      <dgm:t>
        <a:bodyPr/>
        <a:lstStyle/>
        <a:p>
          <a:endParaRPr lang="zh-CN" altLang="en-US">
            <a:latin typeface="Times New Roman" pitchFamily="18" charset="0"/>
            <a:cs typeface="Times New Roman" pitchFamily="18" charset="0"/>
          </a:endParaRPr>
        </a:p>
      </dgm:t>
    </dgm:pt>
    <dgm:pt modelId="{44FB9134-B527-49F1-AB22-ACE0AFA98CCD}">
      <dgm:prSet phldrT="[文本]" custT="1"/>
      <dgm:spPr/>
      <dgm:t>
        <a:bodyPr/>
        <a:lstStyle/>
        <a:p>
          <a:pPr>
            <a:lnSpc>
              <a:spcPct val="100000"/>
            </a:lnSpc>
            <a:spcAft>
              <a:spcPts val="0"/>
            </a:spcAft>
          </a:pPr>
          <a:endParaRPr lang="en-US" altLang="zh-CN" sz="2400" dirty="0" smtClean="0">
            <a:latin typeface="Times New Roman" pitchFamily="18" charset="0"/>
            <a:cs typeface="Times New Roman" pitchFamily="18" charset="0"/>
          </a:endParaRPr>
        </a:p>
        <a:p>
          <a:pPr>
            <a:lnSpc>
              <a:spcPct val="100000"/>
            </a:lnSpc>
            <a:spcAft>
              <a:spcPts val="0"/>
            </a:spcAft>
          </a:pPr>
          <a:r>
            <a:rPr lang="en-US" altLang="zh-CN" sz="2400" dirty="0" smtClean="0">
              <a:latin typeface="Times New Roman" pitchFamily="18" charset="0"/>
              <a:cs typeface="Times New Roman" pitchFamily="18" charset="0"/>
            </a:rPr>
            <a:t>SSE</a:t>
          </a:r>
        </a:p>
        <a:p>
          <a:pPr>
            <a:lnSpc>
              <a:spcPct val="100000"/>
            </a:lnSpc>
            <a:spcAft>
              <a:spcPts val="0"/>
            </a:spcAft>
          </a:pPr>
          <a:r>
            <a:rPr lang="en-US" altLang="zh-CN" sz="2400" dirty="0" smtClean="0">
              <a:latin typeface="Times New Roman" pitchFamily="18" charset="0"/>
              <a:cs typeface="Times New Roman" pitchFamily="18" charset="0"/>
            </a:rPr>
            <a:t>2  fps</a:t>
          </a:r>
          <a:endParaRPr lang="zh-CN" altLang="en-US" sz="2400" dirty="0">
            <a:latin typeface="Times New Roman" pitchFamily="18" charset="0"/>
            <a:cs typeface="Times New Roman" pitchFamily="18" charset="0"/>
          </a:endParaRPr>
        </a:p>
      </dgm:t>
    </dgm:pt>
    <dgm:pt modelId="{1FB459E8-D06F-4361-AE3B-E258E92CC124}" type="parTrans" cxnId="{6EFDB9DC-BA94-4501-9E83-447818B85EAB}">
      <dgm:prSet/>
      <dgm:spPr/>
      <dgm:t>
        <a:bodyPr/>
        <a:lstStyle/>
        <a:p>
          <a:endParaRPr lang="zh-CN" altLang="en-US">
            <a:latin typeface="Times New Roman" pitchFamily="18" charset="0"/>
            <a:cs typeface="Times New Roman" pitchFamily="18" charset="0"/>
          </a:endParaRPr>
        </a:p>
      </dgm:t>
    </dgm:pt>
    <dgm:pt modelId="{C8B4439A-751C-4783-A96E-1D187AC39632}" type="sibTrans" cxnId="{6EFDB9DC-BA94-4501-9E83-447818B85EAB}">
      <dgm:prSet/>
      <dgm:spPr/>
      <dgm:t>
        <a:bodyPr/>
        <a:lstStyle/>
        <a:p>
          <a:endParaRPr lang="zh-CN" altLang="en-US">
            <a:latin typeface="Times New Roman" pitchFamily="18" charset="0"/>
            <a:cs typeface="Times New Roman" pitchFamily="18" charset="0"/>
          </a:endParaRPr>
        </a:p>
      </dgm:t>
    </dgm:pt>
    <dgm:pt modelId="{24675D15-05F0-4BF5-A398-A6A66D143022}">
      <dgm:prSet phldrT="[文本]" custT="1"/>
      <dgm:spPr/>
      <dgm:t>
        <a:bodyPr/>
        <a:lstStyle/>
        <a:p>
          <a:pPr>
            <a:lnSpc>
              <a:spcPct val="100000"/>
            </a:lnSpc>
            <a:spcAft>
              <a:spcPts val="0"/>
            </a:spcAft>
          </a:pPr>
          <a:r>
            <a:rPr lang="en-US" altLang="zh-CN" sz="2400" dirty="0" err="1" smtClean="0">
              <a:latin typeface="Times New Roman" pitchFamily="18" charset="0"/>
              <a:cs typeface="Times New Roman" pitchFamily="18" charset="0"/>
            </a:rPr>
            <a:t>OpenMP</a:t>
          </a:r>
          <a:endParaRPr lang="en-US" altLang="zh-CN" sz="2400" dirty="0" smtClean="0">
            <a:latin typeface="Times New Roman" pitchFamily="18" charset="0"/>
            <a:cs typeface="Times New Roman" pitchFamily="18" charset="0"/>
          </a:endParaRPr>
        </a:p>
        <a:p>
          <a:pPr>
            <a:lnSpc>
              <a:spcPct val="100000"/>
            </a:lnSpc>
            <a:spcAft>
              <a:spcPts val="0"/>
            </a:spcAft>
          </a:pPr>
          <a:r>
            <a:rPr lang="en-US" altLang="zh-CN" sz="2400" dirty="0" smtClean="0">
              <a:latin typeface="Times New Roman" pitchFamily="18" charset="0"/>
              <a:cs typeface="Times New Roman" pitchFamily="18" charset="0"/>
            </a:rPr>
            <a:t>5  fps</a:t>
          </a:r>
          <a:endParaRPr lang="zh-CN" altLang="en-US" sz="2400" dirty="0">
            <a:latin typeface="Times New Roman" pitchFamily="18" charset="0"/>
            <a:cs typeface="Times New Roman" pitchFamily="18" charset="0"/>
          </a:endParaRPr>
        </a:p>
      </dgm:t>
    </dgm:pt>
    <dgm:pt modelId="{E4FD7AF1-B834-4026-AC97-E0E6CA331487}" type="parTrans" cxnId="{ADAA459F-5050-456A-933A-FA9505A30F96}">
      <dgm:prSet/>
      <dgm:spPr/>
      <dgm:t>
        <a:bodyPr/>
        <a:lstStyle/>
        <a:p>
          <a:endParaRPr lang="zh-CN" altLang="en-US">
            <a:latin typeface="Times New Roman" pitchFamily="18" charset="0"/>
            <a:cs typeface="Times New Roman" pitchFamily="18" charset="0"/>
          </a:endParaRPr>
        </a:p>
      </dgm:t>
    </dgm:pt>
    <dgm:pt modelId="{70753E69-5A30-4C18-ACA9-8285612AB49B}" type="sibTrans" cxnId="{ADAA459F-5050-456A-933A-FA9505A30F96}">
      <dgm:prSet/>
      <dgm:spPr/>
      <dgm:t>
        <a:bodyPr/>
        <a:lstStyle/>
        <a:p>
          <a:endParaRPr lang="zh-CN" altLang="en-US">
            <a:latin typeface="Times New Roman" pitchFamily="18" charset="0"/>
            <a:cs typeface="Times New Roman" pitchFamily="18" charset="0"/>
          </a:endParaRPr>
        </a:p>
      </dgm:t>
    </dgm:pt>
    <dgm:pt modelId="{D047DF1E-7CFD-4485-BAA7-3CF6C9E92E08}">
      <dgm:prSet phldrT="[文本]" custT="1"/>
      <dgm:spPr/>
      <dgm:t>
        <a:bodyPr/>
        <a:lstStyle/>
        <a:p>
          <a:pPr>
            <a:lnSpc>
              <a:spcPct val="100000"/>
            </a:lnSpc>
            <a:spcAft>
              <a:spcPts val="0"/>
            </a:spcAft>
          </a:pPr>
          <a:r>
            <a:rPr lang="zh-CN" altLang="en-US" sz="2400" dirty="0" smtClean="0">
              <a:latin typeface="Times New Roman" pitchFamily="18" charset="0"/>
              <a:cs typeface="Times New Roman" pitchFamily="18" charset="0"/>
            </a:rPr>
            <a:t>叠加</a:t>
          </a:r>
          <a:endParaRPr lang="en-US" altLang="zh-CN" sz="2400" dirty="0" smtClean="0">
            <a:latin typeface="Times New Roman" pitchFamily="18" charset="0"/>
            <a:cs typeface="Times New Roman" pitchFamily="18" charset="0"/>
          </a:endParaRPr>
        </a:p>
        <a:p>
          <a:pPr>
            <a:lnSpc>
              <a:spcPct val="100000"/>
            </a:lnSpc>
            <a:spcAft>
              <a:spcPts val="0"/>
            </a:spcAft>
          </a:pPr>
          <a:r>
            <a:rPr lang="en-US" altLang="zh-CN" sz="2400" dirty="0" smtClean="0">
              <a:latin typeface="Times New Roman" pitchFamily="18" charset="0"/>
              <a:cs typeface="Times New Roman" pitchFamily="18" charset="0"/>
            </a:rPr>
            <a:t>8  fps</a:t>
          </a:r>
          <a:endParaRPr lang="zh-CN" altLang="en-US" sz="2400" dirty="0">
            <a:latin typeface="Times New Roman" pitchFamily="18" charset="0"/>
            <a:cs typeface="Times New Roman" pitchFamily="18" charset="0"/>
          </a:endParaRPr>
        </a:p>
      </dgm:t>
    </dgm:pt>
    <dgm:pt modelId="{1E65D14D-044B-40ED-ABBC-6D5C52D5C232}" type="parTrans" cxnId="{F5284ACF-ABD6-446A-B418-99D1F88BAF57}">
      <dgm:prSet/>
      <dgm:spPr/>
      <dgm:t>
        <a:bodyPr/>
        <a:lstStyle/>
        <a:p>
          <a:endParaRPr lang="zh-CN" altLang="en-US">
            <a:latin typeface="Times New Roman" pitchFamily="18" charset="0"/>
            <a:cs typeface="Times New Roman" pitchFamily="18" charset="0"/>
          </a:endParaRPr>
        </a:p>
      </dgm:t>
    </dgm:pt>
    <dgm:pt modelId="{8057FCC9-303D-42DD-8CA5-29D8AC0D444A}" type="sibTrans" cxnId="{F5284ACF-ABD6-446A-B418-99D1F88BAF57}">
      <dgm:prSet/>
      <dgm:spPr/>
      <dgm:t>
        <a:bodyPr/>
        <a:lstStyle/>
        <a:p>
          <a:endParaRPr lang="zh-CN" altLang="en-US">
            <a:latin typeface="Times New Roman" pitchFamily="18" charset="0"/>
            <a:cs typeface="Times New Roman" pitchFamily="18" charset="0"/>
          </a:endParaRPr>
        </a:p>
      </dgm:t>
    </dgm:pt>
    <dgm:pt modelId="{B27A5327-6EF1-4D6B-89D5-07A244624595}" type="pres">
      <dgm:prSet presAssocID="{C455130E-CAD3-47E2-9549-6EED0FC64B01}" presName="diagram" presStyleCnt="0">
        <dgm:presLayoutVars>
          <dgm:chMax val="1"/>
          <dgm:dir/>
          <dgm:animLvl val="ctr"/>
          <dgm:resizeHandles val="exact"/>
        </dgm:presLayoutVars>
      </dgm:prSet>
      <dgm:spPr/>
      <dgm:t>
        <a:bodyPr/>
        <a:lstStyle/>
        <a:p>
          <a:endParaRPr lang="zh-CN" altLang="en-US"/>
        </a:p>
      </dgm:t>
    </dgm:pt>
    <dgm:pt modelId="{B32E22B5-8FC0-48C3-B853-B9A9D6D077F8}" type="pres">
      <dgm:prSet presAssocID="{C455130E-CAD3-47E2-9549-6EED0FC64B01}" presName="matrix" presStyleCnt="0"/>
      <dgm:spPr/>
      <dgm:t>
        <a:bodyPr/>
        <a:lstStyle/>
        <a:p>
          <a:endParaRPr lang="zh-CN" altLang="en-US"/>
        </a:p>
      </dgm:t>
    </dgm:pt>
    <dgm:pt modelId="{FE79BE95-47C7-43EE-948E-CC4E866A667F}" type="pres">
      <dgm:prSet presAssocID="{C455130E-CAD3-47E2-9549-6EED0FC64B01}" presName="tile1" presStyleLbl="node1" presStyleIdx="0" presStyleCnt="4" custScaleY="120690" custLinFactNeighborY="10345"/>
      <dgm:spPr/>
      <dgm:t>
        <a:bodyPr/>
        <a:lstStyle/>
        <a:p>
          <a:endParaRPr lang="zh-CN" altLang="en-US"/>
        </a:p>
      </dgm:t>
    </dgm:pt>
    <dgm:pt modelId="{1B277C8A-3BA3-46E3-A795-0665ACEFE2BD}" type="pres">
      <dgm:prSet presAssocID="{C455130E-CAD3-47E2-9549-6EED0FC64B01}" presName="tile1text" presStyleLbl="node1" presStyleIdx="0" presStyleCnt="4">
        <dgm:presLayoutVars>
          <dgm:chMax val="0"/>
          <dgm:chPref val="0"/>
          <dgm:bulletEnabled val="1"/>
        </dgm:presLayoutVars>
      </dgm:prSet>
      <dgm:spPr/>
      <dgm:t>
        <a:bodyPr/>
        <a:lstStyle/>
        <a:p>
          <a:endParaRPr lang="zh-CN" altLang="en-US"/>
        </a:p>
      </dgm:t>
    </dgm:pt>
    <dgm:pt modelId="{7CC25EDD-F4CE-4B7C-AEE1-CC691AE60DFD}" type="pres">
      <dgm:prSet presAssocID="{C455130E-CAD3-47E2-9549-6EED0FC64B01}" presName="tile2" presStyleLbl="node1" presStyleIdx="1" presStyleCnt="4" custScaleY="122414" custLinFactNeighborY="10345"/>
      <dgm:spPr/>
      <dgm:t>
        <a:bodyPr/>
        <a:lstStyle/>
        <a:p>
          <a:endParaRPr lang="zh-CN" altLang="en-US"/>
        </a:p>
      </dgm:t>
    </dgm:pt>
    <dgm:pt modelId="{47159FB3-39B4-49E9-84E3-6FC6C91CEC2E}" type="pres">
      <dgm:prSet presAssocID="{C455130E-CAD3-47E2-9549-6EED0FC64B01}" presName="tile2text" presStyleLbl="node1" presStyleIdx="1" presStyleCnt="4">
        <dgm:presLayoutVars>
          <dgm:chMax val="0"/>
          <dgm:chPref val="0"/>
          <dgm:bulletEnabled val="1"/>
        </dgm:presLayoutVars>
      </dgm:prSet>
      <dgm:spPr/>
      <dgm:t>
        <a:bodyPr/>
        <a:lstStyle/>
        <a:p>
          <a:endParaRPr lang="zh-CN" altLang="en-US"/>
        </a:p>
      </dgm:t>
    </dgm:pt>
    <dgm:pt modelId="{725D1ED1-6374-4FE7-A41B-1866337371B0}" type="pres">
      <dgm:prSet presAssocID="{C455130E-CAD3-47E2-9549-6EED0FC64B01}" presName="tile3" presStyleLbl="node1" presStyleIdx="2" presStyleCnt="4"/>
      <dgm:spPr/>
      <dgm:t>
        <a:bodyPr/>
        <a:lstStyle/>
        <a:p>
          <a:endParaRPr lang="zh-CN" altLang="en-US"/>
        </a:p>
      </dgm:t>
    </dgm:pt>
    <dgm:pt modelId="{656F52AE-7B57-40A6-9FDA-80228AF4210A}" type="pres">
      <dgm:prSet presAssocID="{C455130E-CAD3-47E2-9549-6EED0FC64B01}" presName="tile3text" presStyleLbl="node1" presStyleIdx="2" presStyleCnt="4">
        <dgm:presLayoutVars>
          <dgm:chMax val="0"/>
          <dgm:chPref val="0"/>
          <dgm:bulletEnabled val="1"/>
        </dgm:presLayoutVars>
      </dgm:prSet>
      <dgm:spPr/>
      <dgm:t>
        <a:bodyPr/>
        <a:lstStyle/>
        <a:p>
          <a:endParaRPr lang="zh-CN" altLang="en-US"/>
        </a:p>
      </dgm:t>
    </dgm:pt>
    <dgm:pt modelId="{3CD38B8E-05F4-4446-B199-84C8785FA613}" type="pres">
      <dgm:prSet presAssocID="{C455130E-CAD3-47E2-9549-6EED0FC64B01}" presName="tile4" presStyleLbl="node1" presStyleIdx="3" presStyleCnt="4"/>
      <dgm:spPr/>
      <dgm:t>
        <a:bodyPr/>
        <a:lstStyle/>
        <a:p>
          <a:endParaRPr lang="zh-CN" altLang="en-US"/>
        </a:p>
      </dgm:t>
    </dgm:pt>
    <dgm:pt modelId="{F1E085D0-9C03-4A89-AAEB-900A8794B665}" type="pres">
      <dgm:prSet presAssocID="{C455130E-CAD3-47E2-9549-6EED0FC64B01}" presName="tile4text" presStyleLbl="node1" presStyleIdx="3" presStyleCnt="4">
        <dgm:presLayoutVars>
          <dgm:chMax val="0"/>
          <dgm:chPref val="0"/>
          <dgm:bulletEnabled val="1"/>
        </dgm:presLayoutVars>
      </dgm:prSet>
      <dgm:spPr/>
      <dgm:t>
        <a:bodyPr/>
        <a:lstStyle/>
        <a:p>
          <a:endParaRPr lang="zh-CN" altLang="en-US"/>
        </a:p>
      </dgm:t>
    </dgm:pt>
    <dgm:pt modelId="{A6B19552-5E4B-4634-BC07-37452B365C8E}" type="pres">
      <dgm:prSet presAssocID="{C455130E-CAD3-47E2-9549-6EED0FC64B01}" presName="centerTile" presStyleLbl="fgShp" presStyleIdx="0" presStyleCnt="1" custScaleX="66667" custScaleY="92874">
        <dgm:presLayoutVars>
          <dgm:chMax val="0"/>
          <dgm:chPref val="0"/>
        </dgm:presLayoutVars>
      </dgm:prSet>
      <dgm:spPr/>
      <dgm:t>
        <a:bodyPr/>
        <a:lstStyle/>
        <a:p>
          <a:endParaRPr lang="zh-CN" altLang="en-US"/>
        </a:p>
      </dgm:t>
    </dgm:pt>
  </dgm:ptLst>
  <dgm:cxnLst>
    <dgm:cxn modelId="{ADAA459F-5050-456A-933A-FA9505A30F96}" srcId="{627F4D64-51D1-4D70-9A0C-4FBE99E60AC6}" destId="{24675D15-05F0-4BF5-A398-A6A66D143022}" srcOrd="2" destOrd="0" parTransId="{E4FD7AF1-B834-4026-AC97-E0E6CA331487}" sibTransId="{70753E69-5A30-4C18-ACA9-8285612AB49B}"/>
    <dgm:cxn modelId="{9CC6D6A1-E9AD-426B-BA08-6EAD0F8056B0}" type="presOf" srcId="{44FB9134-B527-49F1-AB22-ACE0AFA98CCD}" destId="{7CC25EDD-F4CE-4B7C-AEE1-CC691AE60DFD}" srcOrd="0" destOrd="0" presId="urn:microsoft.com/office/officeart/2005/8/layout/matrix1"/>
    <dgm:cxn modelId="{CCC60787-4E8D-4A30-8908-4008B023027A}" srcId="{C455130E-CAD3-47E2-9549-6EED0FC64B01}" destId="{627F4D64-51D1-4D70-9A0C-4FBE99E60AC6}" srcOrd="0" destOrd="0" parTransId="{1CA96E51-D1F8-4ABF-BDF4-A66503AB75D7}" sibTransId="{226F26A0-154F-4808-9776-A8F07D130B10}"/>
    <dgm:cxn modelId="{DE371ACA-21CD-4DE7-B089-111FE5DDD05E}" type="presOf" srcId="{24675D15-05F0-4BF5-A398-A6A66D143022}" destId="{656F52AE-7B57-40A6-9FDA-80228AF4210A}" srcOrd="1" destOrd="0" presId="urn:microsoft.com/office/officeart/2005/8/layout/matrix1"/>
    <dgm:cxn modelId="{C78980F1-22A3-4110-A79C-FBCC01937C64}" type="presOf" srcId="{44FB9134-B527-49F1-AB22-ACE0AFA98CCD}" destId="{47159FB3-39B4-49E9-84E3-6FC6C91CEC2E}" srcOrd="1" destOrd="0" presId="urn:microsoft.com/office/officeart/2005/8/layout/matrix1"/>
    <dgm:cxn modelId="{3F8DE8A6-6697-44CE-B1C1-195F449AEBFF}" srcId="{627F4D64-51D1-4D70-9A0C-4FBE99E60AC6}" destId="{A37EC76D-E3E8-49D1-8792-CA13E3615F60}" srcOrd="0" destOrd="0" parTransId="{4B9F5976-F4A7-441C-B20A-CEF84818B15B}" sibTransId="{5D1C3FFD-94FB-49F3-8399-252492C46D89}"/>
    <dgm:cxn modelId="{F5284ACF-ABD6-446A-B418-99D1F88BAF57}" srcId="{627F4D64-51D1-4D70-9A0C-4FBE99E60AC6}" destId="{D047DF1E-7CFD-4485-BAA7-3CF6C9E92E08}" srcOrd="3" destOrd="0" parTransId="{1E65D14D-044B-40ED-ABBC-6D5C52D5C232}" sibTransId="{8057FCC9-303D-42DD-8CA5-29D8AC0D444A}"/>
    <dgm:cxn modelId="{28AF5EDA-C8A4-42B1-BDC8-49BC3E6A3786}" type="presOf" srcId="{A37EC76D-E3E8-49D1-8792-CA13E3615F60}" destId="{FE79BE95-47C7-43EE-948E-CC4E866A667F}" srcOrd="0" destOrd="0" presId="urn:microsoft.com/office/officeart/2005/8/layout/matrix1"/>
    <dgm:cxn modelId="{AB41227E-F52F-4954-BEC7-C2DC5F2B2DCE}" type="presOf" srcId="{D047DF1E-7CFD-4485-BAA7-3CF6C9E92E08}" destId="{F1E085D0-9C03-4A89-AAEB-900A8794B665}" srcOrd="1" destOrd="0" presId="urn:microsoft.com/office/officeart/2005/8/layout/matrix1"/>
    <dgm:cxn modelId="{6EFDB9DC-BA94-4501-9E83-447818B85EAB}" srcId="{627F4D64-51D1-4D70-9A0C-4FBE99E60AC6}" destId="{44FB9134-B527-49F1-AB22-ACE0AFA98CCD}" srcOrd="1" destOrd="0" parTransId="{1FB459E8-D06F-4361-AE3B-E258E92CC124}" sibTransId="{C8B4439A-751C-4783-A96E-1D187AC39632}"/>
    <dgm:cxn modelId="{C0CDD9EA-3025-4942-9B50-232A564EDDE9}" type="presOf" srcId="{A37EC76D-E3E8-49D1-8792-CA13E3615F60}" destId="{1B277C8A-3BA3-46E3-A795-0665ACEFE2BD}" srcOrd="1" destOrd="0" presId="urn:microsoft.com/office/officeart/2005/8/layout/matrix1"/>
    <dgm:cxn modelId="{77A18A63-48E8-47B9-82E7-74E94EDB1EBB}" type="presOf" srcId="{24675D15-05F0-4BF5-A398-A6A66D143022}" destId="{725D1ED1-6374-4FE7-A41B-1866337371B0}" srcOrd="0" destOrd="0" presId="urn:microsoft.com/office/officeart/2005/8/layout/matrix1"/>
    <dgm:cxn modelId="{D716CD10-3E85-4977-998A-39F5AA4E5F8B}" type="presOf" srcId="{627F4D64-51D1-4D70-9A0C-4FBE99E60AC6}" destId="{A6B19552-5E4B-4634-BC07-37452B365C8E}" srcOrd="0" destOrd="0" presId="urn:microsoft.com/office/officeart/2005/8/layout/matrix1"/>
    <dgm:cxn modelId="{DEF4579A-259B-4468-AB10-00647665D266}" type="presOf" srcId="{C455130E-CAD3-47E2-9549-6EED0FC64B01}" destId="{B27A5327-6EF1-4D6B-89D5-07A244624595}" srcOrd="0" destOrd="0" presId="urn:microsoft.com/office/officeart/2005/8/layout/matrix1"/>
    <dgm:cxn modelId="{03E4AF3F-5281-450E-A50E-8272895D4B2B}" type="presOf" srcId="{D047DF1E-7CFD-4485-BAA7-3CF6C9E92E08}" destId="{3CD38B8E-05F4-4446-B199-84C8785FA613}" srcOrd="0" destOrd="0" presId="urn:microsoft.com/office/officeart/2005/8/layout/matrix1"/>
    <dgm:cxn modelId="{F4551C2C-B08E-4490-AE5B-3BEE8FF97C85}" type="presParOf" srcId="{B27A5327-6EF1-4D6B-89D5-07A244624595}" destId="{B32E22B5-8FC0-48C3-B853-B9A9D6D077F8}" srcOrd="0" destOrd="0" presId="urn:microsoft.com/office/officeart/2005/8/layout/matrix1"/>
    <dgm:cxn modelId="{7275296A-CD7B-4EDC-BAE3-53AE6DA94C41}" type="presParOf" srcId="{B32E22B5-8FC0-48C3-B853-B9A9D6D077F8}" destId="{FE79BE95-47C7-43EE-948E-CC4E866A667F}" srcOrd="0" destOrd="0" presId="urn:microsoft.com/office/officeart/2005/8/layout/matrix1"/>
    <dgm:cxn modelId="{BE4B927C-8A49-4B8C-BBA0-0D8EF4322954}" type="presParOf" srcId="{B32E22B5-8FC0-48C3-B853-B9A9D6D077F8}" destId="{1B277C8A-3BA3-46E3-A795-0665ACEFE2BD}" srcOrd="1" destOrd="0" presId="urn:microsoft.com/office/officeart/2005/8/layout/matrix1"/>
    <dgm:cxn modelId="{CD3E99DA-54FF-442F-9CD4-697431BEFA2E}" type="presParOf" srcId="{B32E22B5-8FC0-48C3-B853-B9A9D6D077F8}" destId="{7CC25EDD-F4CE-4B7C-AEE1-CC691AE60DFD}" srcOrd="2" destOrd="0" presId="urn:microsoft.com/office/officeart/2005/8/layout/matrix1"/>
    <dgm:cxn modelId="{7CCAC636-EE2D-4596-A8C3-7393A0B6CA62}" type="presParOf" srcId="{B32E22B5-8FC0-48C3-B853-B9A9D6D077F8}" destId="{47159FB3-39B4-49E9-84E3-6FC6C91CEC2E}" srcOrd="3" destOrd="0" presId="urn:microsoft.com/office/officeart/2005/8/layout/matrix1"/>
    <dgm:cxn modelId="{5466B8A8-7A56-4800-B5FD-D844D29A7811}" type="presParOf" srcId="{B32E22B5-8FC0-48C3-B853-B9A9D6D077F8}" destId="{725D1ED1-6374-4FE7-A41B-1866337371B0}" srcOrd="4" destOrd="0" presId="urn:microsoft.com/office/officeart/2005/8/layout/matrix1"/>
    <dgm:cxn modelId="{8D8E348B-B581-42D9-A150-2E83D76FA2D0}" type="presParOf" srcId="{B32E22B5-8FC0-48C3-B853-B9A9D6D077F8}" destId="{656F52AE-7B57-40A6-9FDA-80228AF4210A}" srcOrd="5" destOrd="0" presId="urn:microsoft.com/office/officeart/2005/8/layout/matrix1"/>
    <dgm:cxn modelId="{2AB8ACAB-0C5B-4129-88F8-564E5FACE362}" type="presParOf" srcId="{B32E22B5-8FC0-48C3-B853-B9A9D6D077F8}" destId="{3CD38B8E-05F4-4446-B199-84C8785FA613}" srcOrd="6" destOrd="0" presId="urn:microsoft.com/office/officeart/2005/8/layout/matrix1"/>
    <dgm:cxn modelId="{1B9999F5-9E23-4523-8688-EE8F64A0AF5B}" type="presParOf" srcId="{B32E22B5-8FC0-48C3-B853-B9A9D6D077F8}" destId="{F1E085D0-9C03-4A89-AAEB-900A8794B665}" srcOrd="7" destOrd="0" presId="urn:microsoft.com/office/officeart/2005/8/layout/matrix1"/>
    <dgm:cxn modelId="{EA25EAD9-018D-4684-BE45-3C9B69BFDE7B}" type="presParOf" srcId="{B27A5327-6EF1-4D6B-89D5-07A244624595}" destId="{A6B19552-5E4B-4634-BC07-37452B365C8E}" srcOrd="1" destOrd="0" presId="urn:microsoft.com/office/officeart/2005/8/layout/matrix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F7FD6C-83D7-4B24-BF46-AA30E2D23954}" type="doc">
      <dgm:prSet loTypeId="urn:microsoft.com/office/officeart/2005/8/layout/arrow4" loCatId="process" qsTypeId="urn:microsoft.com/office/officeart/2005/8/quickstyle/simple3" qsCatId="simple" csTypeId="urn:microsoft.com/office/officeart/2005/8/colors/accent1_2" csCatId="accent1" phldr="1"/>
      <dgm:spPr/>
      <dgm:t>
        <a:bodyPr/>
        <a:lstStyle/>
        <a:p>
          <a:endParaRPr lang="zh-CN" altLang="en-US"/>
        </a:p>
      </dgm:t>
    </dgm:pt>
    <dgm:pt modelId="{7E4B4475-6B43-4351-BE89-43B542E2A365}">
      <dgm:prSet phldrT="[文本]"/>
      <dgm:spPr/>
      <dgm:t>
        <a:bodyPr/>
        <a:lstStyle/>
        <a:p>
          <a:r>
            <a:rPr lang="zh-CN" altLang="en-US" b="1" dirty="0" smtClean="0"/>
            <a:t>串行</a:t>
          </a:r>
          <a:endParaRPr lang="zh-CN" altLang="en-US" b="1" dirty="0"/>
        </a:p>
      </dgm:t>
    </dgm:pt>
    <dgm:pt modelId="{F1D47864-E0DC-4344-B780-0274A7C44BBE}" type="parTrans" cxnId="{DBB0BBD4-69FA-45B2-B43C-7D69F6E9F7FC}">
      <dgm:prSet/>
      <dgm:spPr/>
      <dgm:t>
        <a:bodyPr/>
        <a:lstStyle/>
        <a:p>
          <a:endParaRPr lang="zh-CN" altLang="en-US" b="1"/>
        </a:p>
      </dgm:t>
    </dgm:pt>
    <dgm:pt modelId="{9C1E82A9-9AE3-46EE-AEF8-A3D2BA595C98}" type="sibTrans" cxnId="{DBB0BBD4-69FA-45B2-B43C-7D69F6E9F7FC}">
      <dgm:prSet/>
      <dgm:spPr/>
      <dgm:t>
        <a:bodyPr/>
        <a:lstStyle/>
        <a:p>
          <a:endParaRPr lang="zh-CN" altLang="en-US" b="1"/>
        </a:p>
      </dgm:t>
    </dgm:pt>
    <dgm:pt modelId="{242262F3-7228-4F49-A8AF-431B2EA62266}">
      <dgm:prSet phldrT="[文本]"/>
      <dgm:spPr/>
      <dgm:t>
        <a:bodyPr/>
        <a:lstStyle/>
        <a:p>
          <a:r>
            <a:rPr lang="zh-CN" altLang="en-US" b="1" dirty="0" smtClean="0"/>
            <a:t>并行</a:t>
          </a:r>
          <a:endParaRPr lang="zh-CN" altLang="en-US" b="1" dirty="0"/>
        </a:p>
      </dgm:t>
    </dgm:pt>
    <dgm:pt modelId="{0A99ED16-86F1-4B8F-88B3-2688EAD00628}" type="parTrans" cxnId="{CAAF43E6-3BF7-4A1C-8232-0A58E2E590A4}">
      <dgm:prSet/>
      <dgm:spPr/>
      <dgm:t>
        <a:bodyPr/>
        <a:lstStyle/>
        <a:p>
          <a:endParaRPr lang="zh-CN" altLang="en-US" b="1"/>
        </a:p>
      </dgm:t>
    </dgm:pt>
    <dgm:pt modelId="{099493CD-2DFB-4569-B9BF-1DEE5B0C5A24}" type="sibTrans" cxnId="{CAAF43E6-3BF7-4A1C-8232-0A58E2E590A4}">
      <dgm:prSet/>
      <dgm:spPr/>
      <dgm:t>
        <a:bodyPr/>
        <a:lstStyle/>
        <a:p>
          <a:endParaRPr lang="zh-CN" altLang="en-US" b="1"/>
        </a:p>
      </dgm:t>
    </dgm:pt>
    <dgm:pt modelId="{30B8DF61-6FC0-46F7-95EC-D0A94D5A1CB2}" type="pres">
      <dgm:prSet presAssocID="{E0F7FD6C-83D7-4B24-BF46-AA30E2D23954}" presName="compositeShape" presStyleCnt="0">
        <dgm:presLayoutVars>
          <dgm:chMax val="2"/>
          <dgm:dir/>
          <dgm:resizeHandles val="exact"/>
        </dgm:presLayoutVars>
      </dgm:prSet>
      <dgm:spPr/>
      <dgm:t>
        <a:bodyPr/>
        <a:lstStyle/>
        <a:p>
          <a:endParaRPr lang="zh-CN" altLang="en-US"/>
        </a:p>
      </dgm:t>
    </dgm:pt>
    <dgm:pt modelId="{88B2DEE2-28CC-4799-B805-99EC72E3666A}" type="pres">
      <dgm:prSet presAssocID="{7E4B4475-6B43-4351-BE89-43B542E2A365}" presName="upArrow" presStyleLbl="node1" presStyleIdx="0" presStyleCnt="2"/>
      <dgm:spPr/>
    </dgm:pt>
    <dgm:pt modelId="{974723A2-5480-43AB-A6CA-13209F51A7B0}" type="pres">
      <dgm:prSet presAssocID="{7E4B4475-6B43-4351-BE89-43B542E2A365}" presName="upArrowText" presStyleLbl="revTx" presStyleIdx="0" presStyleCnt="2">
        <dgm:presLayoutVars>
          <dgm:chMax val="0"/>
          <dgm:bulletEnabled val="1"/>
        </dgm:presLayoutVars>
      </dgm:prSet>
      <dgm:spPr/>
      <dgm:t>
        <a:bodyPr/>
        <a:lstStyle/>
        <a:p>
          <a:endParaRPr lang="zh-CN" altLang="en-US"/>
        </a:p>
      </dgm:t>
    </dgm:pt>
    <dgm:pt modelId="{8F2D67BD-AC63-483F-BAEF-CFC1B3D70D78}" type="pres">
      <dgm:prSet presAssocID="{242262F3-7228-4F49-A8AF-431B2EA62266}" presName="downArrow" presStyleLbl="node1" presStyleIdx="1" presStyleCnt="2"/>
      <dgm:spPr/>
    </dgm:pt>
    <dgm:pt modelId="{8B412122-AF46-4AF2-AA73-89F7B4842BB3}" type="pres">
      <dgm:prSet presAssocID="{242262F3-7228-4F49-A8AF-431B2EA62266}" presName="downArrowText" presStyleLbl="revTx" presStyleIdx="1" presStyleCnt="2">
        <dgm:presLayoutVars>
          <dgm:chMax val="0"/>
          <dgm:bulletEnabled val="1"/>
        </dgm:presLayoutVars>
      </dgm:prSet>
      <dgm:spPr/>
      <dgm:t>
        <a:bodyPr/>
        <a:lstStyle/>
        <a:p>
          <a:endParaRPr lang="zh-CN" altLang="en-US"/>
        </a:p>
      </dgm:t>
    </dgm:pt>
  </dgm:ptLst>
  <dgm:cxnLst>
    <dgm:cxn modelId="{CAAF43E6-3BF7-4A1C-8232-0A58E2E590A4}" srcId="{E0F7FD6C-83D7-4B24-BF46-AA30E2D23954}" destId="{242262F3-7228-4F49-A8AF-431B2EA62266}" srcOrd="1" destOrd="0" parTransId="{0A99ED16-86F1-4B8F-88B3-2688EAD00628}" sibTransId="{099493CD-2DFB-4569-B9BF-1DEE5B0C5A24}"/>
    <dgm:cxn modelId="{3732077E-1336-46AC-B726-79EF96F64040}" type="presOf" srcId="{242262F3-7228-4F49-A8AF-431B2EA62266}" destId="{8B412122-AF46-4AF2-AA73-89F7B4842BB3}" srcOrd="0" destOrd="0" presId="urn:microsoft.com/office/officeart/2005/8/layout/arrow4"/>
    <dgm:cxn modelId="{37458AE6-29B3-4CCF-AF51-A143915E31FE}" type="presOf" srcId="{7E4B4475-6B43-4351-BE89-43B542E2A365}" destId="{974723A2-5480-43AB-A6CA-13209F51A7B0}" srcOrd="0" destOrd="0" presId="urn:microsoft.com/office/officeart/2005/8/layout/arrow4"/>
    <dgm:cxn modelId="{FFF54AA6-0A41-472D-8B86-A0F0405DB1F4}" type="presOf" srcId="{E0F7FD6C-83D7-4B24-BF46-AA30E2D23954}" destId="{30B8DF61-6FC0-46F7-95EC-D0A94D5A1CB2}" srcOrd="0" destOrd="0" presId="urn:microsoft.com/office/officeart/2005/8/layout/arrow4"/>
    <dgm:cxn modelId="{DBB0BBD4-69FA-45B2-B43C-7D69F6E9F7FC}" srcId="{E0F7FD6C-83D7-4B24-BF46-AA30E2D23954}" destId="{7E4B4475-6B43-4351-BE89-43B542E2A365}" srcOrd="0" destOrd="0" parTransId="{F1D47864-E0DC-4344-B780-0274A7C44BBE}" sibTransId="{9C1E82A9-9AE3-46EE-AEF8-A3D2BA595C98}"/>
    <dgm:cxn modelId="{B2760E13-1C92-4EE2-B794-95F620B2B0A2}" type="presParOf" srcId="{30B8DF61-6FC0-46F7-95EC-D0A94D5A1CB2}" destId="{88B2DEE2-28CC-4799-B805-99EC72E3666A}" srcOrd="0" destOrd="0" presId="urn:microsoft.com/office/officeart/2005/8/layout/arrow4"/>
    <dgm:cxn modelId="{86DA2A7C-63C7-48A0-AB5A-9AEB53659D90}" type="presParOf" srcId="{30B8DF61-6FC0-46F7-95EC-D0A94D5A1CB2}" destId="{974723A2-5480-43AB-A6CA-13209F51A7B0}" srcOrd="1" destOrd="0" presId="urn:microsoft.com/office/officeart/2005/8/layout/arrow4"/>
    <dgm:cxn modelId="{096F0EC9-B06A-4EBF-9353-958DA3E60551}" type="presParOf" srcId="{30B8DF61-6FC0-46F7-95EC-D0A94D5A1CB2}" destId="{8F2D67BD-AC63-483F-BAEF-CFC1B3D70D78}" srcOrd="2" destOrd="0" presId="urn:microsoft.com/office/officeart/2005/8/layout/arrow4"/>
    <dgm:cxn modelId="{EBA1C6C5-DE89-48B0-BDD5-7CDE4D83D702}" type="presParOf" srcId="{30B8DF61-6FC0-46F7-95EC-D0A94D5A1CB2}" destId="{8B412122-AF46-4AF2-AA73-89F7B4842BB3}" srcOrd="3" destOrd="0" presId="urn:microsoft.com/office/officeart/2005/8/layout/arrow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BE8BF-F7C8-4821-B037-187EB0E00572}">
      <dsp:nvSpPr>
        <dsp:cNvPr id="0" name=""/>
        <dsp:cNvSpPr/>
      </dsp:nvSpPr>
      <dsp:spPr>
        <a:xfrm>
          <a:off x="2988469" y="780806"/>
          <a:ext cx="1711121" cy="327502"/>
        </a:xfrm>
        <a:custGeom>
          <a:avLst/>
          <a:gdLst/>
          <a:ahLst/>
          <a:cxnLst/>
          <a:rect l="0" t="0" r="0" b="0"/>
          <a:pathLst>
            <a:path>
              <a:moveTo>
                <a:pt x="0" y="0"/>
              </a:moveTo>
              <a:lnTo>
                <a:pt x="0" y="163751"/>
              </a:lnTo>
              <a:lnTo>
                <a:pt x="1711121" y="163751"/>
              </a:lnTo>
              <a:lnTo>
                <a:pt x="1711121" y="327502"/>
              </a:lnTo>
            </a:path>
          </a:pathLst>
        </a:custGeom>
        <a:noFill/>
        <a:ln w="25400" cap="flat" cmpd="sng" algn="ctr">
          <a:solidFill>
            <a:schemeClr val="accent1">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BB68E28-384D-4809-9BFB-4CA1716D517A}">
      <dsp:nvSpPr>
        <dsp:cNvPr id="0" name=""/>
        <dsp:cNvSpPr/>
      </dsp:nvSpPr>
      <dsp:spPr>
        <a:xfrm>
          <a:off x="1384238" y="780806"/>
          <a:ext cx="1604231" cy="327502"/>
        </a:xfrm>
        <a:custGeom>
          <a:avLst/>
          <a:gdLst/>
          <a:ahLst/>
          <a:cxnLst/>
          <a:rect l="0" t="0" r="0" b="0"/>
          <a:pathLst>
            <a:path>
              <a:moveTo>
                <a:pt x="1604231" y="0"/>
              </a:moveTo>
              <a:lnTo>
                <a:pt x="1604231" y="163751"/>
              </a:lnTo>
              <a:lnTo>
                <a:pt x="0" y="163751"/>
              </a:lnTo>
              <a:lnTo>
                <a:pt x="0" y="327502"/>
              </a:lnTo>
            </a:path>
          </a:pathLst>
        </a:custGeom>
        <a:noFill/>
        <a:ln w="25400" cap="flat" cmpd="sng" algn="ctr">
          <a:solidFill>
            <a:schemeClr val="accent1">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F4566140-65C6-4EB7-8765-6FFDC18A823A}">
      <dsp:nvSpPr>
        <dsp:cNvPr id="0" name=""/>
        <dsp:cNvSpPr/>
      </dsp:nvSpPr>
      <dsp:spPr>
        <a:xfrm>
          <a:off x="2208702" y="1039"/>
          <a:ext cx="1559534" cy="779767"/>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err="1" smtClean="0"/>
            <a:t>OpenCL</a:t>
          </a:r>
          <a:endParaRPr lang="zh-CN" altLang="en-US" sz="3200" kern="1200" dirty="0"/>
        </a:p>
      </dsp:txBody>
      <dsp:txXfrm>
        <a:off x="2208702" y="1039"/>
        <a:ext cx="1559534" cy="779767"/>
      </dsp:txXfrm>
    </dsp:sp>
    <dsp:sp modelId="{A4966997-201C-496F-9B20-0CEB13CB63C2}">
      <dsp:nvSpPr>
        <dsp:cNvPr id="0" name=""/>
        <dsp:cNvSpPr/>
      </dsp:nvSpPr>
      <dsp:spPr>
        <a:xfrm>
          <a:off x="604471" y="1108309"/>
          <a:ext cx="1559534" cy="779767"/>
        </a:xfrm>
        <a:prstGeom prst="rect">
          <a:avLst/>
        </a:prstGeom>
        <a:solidFill>
          <a:schemeClr val="accent6"/>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CPU</a:t>
          </a:r>
          <a:endParaRPr lang="zh-CN" altLang="en-US" sz="3200" kern="1200" dirty="0"/>
        </a:p>
      </dsp:txBody>
      <dsp:txXfrm>
        <a:off x="604471" y="1108309"/>
        <a:ext cx="1559534" cy="779767"/>
      </dsp:txXfrm>
    </dsp:sp>
    <dsp:sp modelId="{DC9ECAD4-66DE-4AFE-839D-47F739FB5F75}">
      <dsp:nvSpPr>
        <dsp:cNvPr id="0" name=""/>
        <dsp:cNvSpPr/>
      </dsp:nvSpPr>
      <dsp:spPr>
        <a:xfrm>
          <a:off x="3919824" y="1108309"/>
          <a:ext cx="1559534" cy="779767"/>
        </a:xfrm>
        <a:prstGeom prst="rect">
          <a:avLst/>
        </a:prstGeom>
        <a:solidFill>
          <a:schemeClr val="accent6"/>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GPU</a:t>
          </a:r>
          <a:endParaRPr lang="zh-CN" altLang="en-US" sz="3200" kern="1200" dirty="0"/>
        </a:p>
      </dsp:txBody>
      <dsp:txXfrm>
        <a:off x="3919824" y="1108309"/>
        <a:ext cx="1559534" cy="7797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FEA00-1ECB-46B2-9CFC-570B4C3F57DB}">
      <dsp:nvSpPr>
        <dsp:cNvPr id="0" name=""/>
        <dsp:cNvSpPr/>
      </dsp:nvSpPr>
      <dsp:spPr>
        <a:xfrm rot="16200000">
          <a:off x="-764669" y="1132609"/>
          <a:ext cx="1838787" cy="26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35338" bIns="0" numCol="1" spcCol="1270" anchor="t" anchorCtr="0">
          <a:noAutofit/>
        </a:bodyPr>
        <a:lstStyle/>
        <a:p>
          <a:pPr lvl="0" algn="r" defTabSz="755650">
            <a:lnSpc>
              <a:spcPct val="90000"/>
            </a:lnSpc>
            <a:spcBef>
              <a:spcPct val="0"/>
            </a:spcBef>
            <a:spcAft>
              <a:spcPct val="35000"/>
            </a:spcAft>
          </a:pPr>
          <a:endParaRPr lang="zh-CN" altLang="en-US" sz="1700" kern="1200" dirty="0"/>
        </a:p>
      </dsp:txBody>
      <dsp:txXfrm>
        <a:off x="-764669" y="1132609"/>
        <a:ext cx="1838787" cy="266840"/>
      </dsp:txXfrm>
    </dsp:sp>
    <dsp:sp modelId="{B2E27B60-78E6-4601-B9C8-948DE8338423}">
      <dsp:nvSpPr>
        <dsp:cNvPr id="0" name=""/>
        <dsp:cNvSpPr/>
      </dsp:nvSpPr>
      <dsp:spPr>
        <a:xfrm>
          <a:off x="71440" y="346635"/>
          <a:ext cx="1329146" cy="1838787"/>
        </a:xfrm>
        <a:prstGeom prst="rect">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path path="circle">
            <a:fillToRect l="50000" t="50000" r="50000" b="50000"/>
          </a:path>
          <a:tileRect/>
        </a:gra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3360" tIns="235338" rIns="213360" bIns="213360" numCol="1" spcCol="1270" anchor="t" anchorCtr="0">
          <a:noAutofit/>
        </a:bodyPr>
        <a:lstStyle/>
        <a:p>
          <a:pPr marL="228600" lvl="1" indent="-228600" algn="l" defTabSz="1022350">
            <a:lnSpc>
              <a:spcPct val="90000"/>
            </a:lnSpc>
            <a:spcBef>
              <a:spcPct val="0"/>
            </a:spcBef>
            <a:spcAft>
              <a:spcPct val="15000"/>
            </a:spcAft>
            <a:buChar char="••"/>
          </a:pPr>
          <a:r>
            <a:rPr lang="en-US" altLang="zh-CN" sz="2300" b="1" kern="1200" dirty="0" smtClean="0">
              <a:solidFill>
                <a:srgbClr val="FF9966"/>
              </a:solidFill>
              <a:effectLst>
                <a:outerShdw blurRad="38100" dist="38100" dir="2700000" algn="tl">
                  <a:srgbClr val="000000">
                    <a:alpha val="43137"/>
                  </a:srgbClr>
                </a:outerShdw>
              </a:effectLst>
              <a:latin typeface="+mj-lt"/>
            </a:rPr>
            <a:t>OMP</a:t>
          </a:r>
          <a:endParaRPr lang="zh-CN" altLang="en-US" sz="2300" b="1" kern="1200" dirty="0">
            <a:solidFill>
              <a:srgbClr val="FF9966"/>
            </a:solidFill>
            <a:effectLst>
              <a:outerShdw blurRad="38100" dist="38100" dir="2700000" algn="tl">
                <a:srgbClr val="000000">
                  <a:alpha val="43137"/>
                </a:srgbClr>
              </a:outerShdw>
            </a:effectLst>
            <a:latin typeface="+mj-lt"/>
          </a:endParaRPr>
        </a:p>
        <a:p>
          <a:pPr marL="228600" lvl="1" indent="-228600" algn="l" defTabSz="1022350">
            <a:lnSpc>
              <a:spcPct val="90000"/>
            </a:lnSpc>
            <a:spcBef>
              <a:spcPct val="0"/>
            </a:spcBef>
            <a:spcAft>
              <a:spcPct val="15000"/>
            </a:spcAft>
            <a:buChar char="••"/>
          </a:pPr>
          <a:r>
            <a:rPr lang="en-US" altLang="zh-CN" sz="2300" b="1" kern="1200" dirty="0" smtClean="0">
              <a:solidFill>
                <a:srgbClr val="FF9966"/>
              </a:solidFill>
              <a:effectLst>
                <a:outerShdw blurRad="38100" dist="38100" dir="2700000" algn="tl">
                  <a:srgbClr val="000000">
                    <a:alpha val="43137"/>
                  </a:srgbClr>
                </a:outerShdw>
              </a:effectLst>
              <a:latin typeface="+mj-lt"/>
            </a:rPr>
            <a:t>SSE</a:t>
          </a:r>
          <a:endParaRPr lang="zh-CN" altLang="en-US" sz="2300" b="1" kern="1200" dirty="0">
            <a:solidFill>
              <a:srgbClr val="FF9966"/>
            </a:solidFill>
            <a:effectLst>
              <a:outerShdw blurRad="38100" dist="38100" dir="2700000" algn="tl">
                <a:srgbClr val="000000">
                  <a:alpha val="43137"/>
                </a:srgbClr>
              </a:outerShdw>
            </a:effectLst>
            <a:latin typeface="+mj-lt"/>
          </a:endParaRPr>
        </a:p>
      </dsp:txBody>
      <dsp:txXfrm>
        <a:off x="71440" y="346635"/>
        <a:ext cx="1329146" cy="1838787"/>
      </dsp:txXfrm>
    </dsp:sp>
    <dsp:sp modelId="{0B591DB7-9F25-436D-8265-55C3EB367F6F}">
      <dsp:nvSpPr>
        <dsp:cNvPr id="0" name=""/>
        <dsp:cNvSpPr/>
      </dsp:nvSpPr>
      <dsp:spPr>
        <a:xfrm flipV="1">
          <a:off x="2" y="2176726"/>
          <a:ext cx="105054" cy="180693"/>
        </a:xfrm>
        <a:prstGeom prst="rect">
          <a:avLst/>
        </a:prstGeom>
        <a:solidFill>
          <a:schemeClr val="accent1">
            <a:tint val="50000"/>
            <a:hueOff val="0"/>
            <a:satOff val="0"/>
            <a:lumOff val="0"/>
            <a:alphaOff val="0"/>
          </a:schemeClr>
        </a:solid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39F3EB54-C5B0-48CC-B0BB-2F2C9411F875}">
      <dsp:nvSpPr>
        <dsp:cNvPr id="0" name=""/>
        <dsp:cNvSpPr/>
      </dsp:nvSpPr>
      <dsp:spPr>
        <a:xfrm rot="16200000">
          <a:off x="1168623" y="1133706"/>
          <a:ext cx="1838787" cy="26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35338" bIns="0" numCol="1" spcCol="1270" anchor="t" anchorCtr="0">
          <a:noAutofit/>
        </a:bodyPr>
        <a:lstStyle/>
        <a:p>
          <a:pPr lvl="0" algn="r" defTabSz="755650">
            <a:lnSpc>
              <a:spcPct val="90000"/>
            </a:lnSpc>
            <a:spcBef>
              <a:spcPct val="0"/>
            </a:spcBef>
            <a:spcAft>
              <a:spcPct val="35000"/>
            </a:spcAft>
          </a:pPr>
          <a:endParaRPr lang="zh-CN" altLang="en-US" sz="1700" kern="1200" dirty="0"/>
        </a:p>
      </dsp:txBody>
      <dsp:txXfrm>
        <a:off x="1168623" y="1133706"/>
        <a:ext cx="1838787" cy="266840"/>
      </dsp:txXfrm>
    </dsp:sp>
    <dsp:sp modelId="{E62182B9-6E04-4997-BCE6-65E40CCE476B}">
      <dsp:nvSpPr>
        <dsp:cNvPr id="0" name=""/>
        <dsp:cNvSpPr/>
      </dsp:nvSpPr>
      <dsp:spPr>
        <a:xfrm>
          <a:off x="1785942" y="347732"/>
          <a:ext cx="1329146" cy="1838787"/>
        </a:xfrm>
        <a:prstGeom prst="rect">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path path="circle">
            <a:fillToRect l="50000" t="50000" r="50000" b="50000"/>
          </a:path>
          <a:tileRect/>
        </a:gra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3360" tIns="235338" rIns="213360" bIns="213360" numCol="1" spcCol="1270" anchor="t" anchorCtr="0">
          <a:noAutofit/>
        </a:bodyPr>
        <a:lstStyle/>
        <a:p>
          <a:pPr marL="228600" lvl="1" indent="-228600" algn="l" defTabSz="1022350">
            <a:lnSpc>
              <a:spcPct val="90000"/>
            </a:lnSpc>
            <a:spcBef>
              <a:spcPct val="0"/>
            </a:spcBef>
            <a:spcAft>
              <a:spcPct val="15000"/>
            </a:spcAft>
            <a:buChar char="••"/>
          </a:pPr>
          <a:r>
            <a:rPr lang="en-US" altLang="zh-CN" sz="2300" b="1" kern="1200" dirty="0" smtClean="0">
              <a:solidFill>
                <a:srgbClr val="FF9966"/>
              </a:solidFill>
              <a:effectLst>
                <a:outerShdw blurRad="38100" dist="38100" dir="2700000" algn="tl">
                  <a:srgbClr val="000000">
                    <a:alpha val="43137"/>
                  </a:srgbClr>
                </a:outerShdw>
              </a:effectLst>
              <a:latin typeface="+mj-lt"/>
            </a:rPr>
            <a:t>TBB</a:t>
          </a:r>
          <a:endParaRPr lang="zh-CN" altLang="en-US" sz="2300" b="1" kern="1200" dirty="0">
            <a:solidFill>
              <a:srgbClr val="FF9966"/>
            </a:solidFill>
            <a:effectLst>
              <a:outerShdw blurRad="38100" dist="38100" dir="2700000" algn="tl">
                <a:srgbClr val="000000">
                  <a:alpha val="43137"/>
                </a:srgbClr>
              </a:outerShdw>
            </a:effectLst>
            <a:latin typeface="+mj-lt"/>
          </a:endParaRPr>
        </a:p>
        <a:p>
          <a:pPr marL="228600" lvl="1" indent="-228600" algn="l" defTabSz="1022350">
            <a:lnSpc>
              <a:spcPct val="90000"/>
            </a:lnSpc>
            <a:spcBef>
              <a:spcPct val="0"/>
            </a:spcBef>
            <a:spcAft>
              <a:spcPct val="15000"/>
            </a:spcAft>
            <a:buChar char="••"/>
          </a:pPr>
          <a:r>
            <a:rPr lang="en-US" altLang="zh-CN" sz="2300" b="1" kern="1200" dirty="0" smtClean="0">
              <a:solidFill>
                <a:srgbClr val="FF9966"/>
              </a:solidFill>
              <a:effectLst>
                <a:outerShdw blurRad="38100" dist="38100" dir="2700000" algn="tl">
                  <a:srgbClr val="000000">
                    <a:alpha val="43137"/>
                  </a:srgbClr>
                </a:outerShdw>
              </a:effectLst>
              <a:latin typeface="+mj-lt"/>
            </a:rPr>
            <a:t>AVX</a:t>
          </a:r>
          <a:endParaRPr lang="zh-CN" altLang="en-US" sz="2300" b="1" kern="1200" dirty="0">
            <a:solidFill>
              <a:srgbClr val="FF9966"/>
            </a:solidFill>
            <a:effectLst>
              <a:outerShdw blurRad="38100" dist="38100" dir="2700000" algn="tl">
                <a:srgbClr val="000000">
                  <a:alpha val="43137"/>
                </a:srgbClr>
              </a:outerShdw>
            </a:effectLst>
            <a:latin typeface="+mj-lt"/>
          </a:endParaRPr>
        </a:p>
      </dsp:txBody>
      <dsp:txXfrm>
        <a:off x="1785942" y="347732"/>
        <a:ext cx="1329146" cy="1838787"/>
      </dsp:txXfrm>
    </dsp:sp>
    <dsp:sp modelId="{1CE7A234-368F-4993-8670-0ED3915C93FC}">
      <dsp:nvSpPr>
        <dsp:cNvPr id="0" name=""/>
        <dsp:cNvSpPr/>
      </dsp:nvSpPr>
      <dsp:spPr>
        <a:xfrm flipH="1">
          <a:off x="3500453" y="2174533"/>
          <a:ext cx="45720" cy="182886"/>
        </a:xfrm>
        <a:prstGeom prst="rect">
          <a:avLst/>
        </a:prstGeom>
        <a:solidFill>
          <a:schemeClr val="accent1">
            <a:tint val="50000"/>
            <a:hueOff val="0"/>
            <a:satOff val="0"/>
            <a:lumOff val="0"/>
            <a:alphaOff val="0"/>
          </a:schemeClr>
        </a:solid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575CC3-27E9-44FE-AB64-0B4242B7EF7C}">
      <dsp:nvSpPr>
        <dsp:cNvPr id="0" name=""/>
        <dsp:cNvSpPr/>
      </dsp:nvSpPr>
      <dsp:spPr>
        <a:xfrm>
          <a:off x="546170" y="285750"/>
          <a:ext cx="1882710" cy="717949"/>
        </a:xfrm>
        <a:prstGeom prst="pie">
          <a:avLst>
            <a:gd name="adj1" fmla="val 16200000"/>
            <a:gd name="adj2" fmla="val 18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kern="1200" dirty="0" smtClean="0"/>
            <a:t>APP</a:t>
          </a:r>
          <a:endParaRPr lang="zh-CN" altLang="en-US" sz="1400" kern="1200" dirty="0"/>
        </a:p>
      </dsp:txBody>
      <dsp:txXfrm>
        <a:off x="1569782" y="418229"/>
        <a:ext cx="638776" cy="239316"/>
      </dsp:txXfrm>
    </dsp:sp>
    <dsp:sp modelId="{8EF044AB-A33D-4E2D-8EC5-C71B3DAC2127}">
      <dsp:nvSpPr>
        <dsp:cNvPr id="0" name=""/>
        <dsp:cNvSpPr/>
      </dsp:nvSpPr>
      <dsp:spPr>
        <a:xfrm>
          <a:off x="858681" y="16968"/>
          <a:ext cx="1140145" cy="1323378"/>
        </a:xfrm>
        <a:prstGeom prst="pie">
          <a:avLst>
            <a:gd name="adj1" fmla="val 1800000"/>
            <a:gd name="adj2" fmla="val 90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kern="1200" dirty="0" smtClean="0"/>
            <a:t>SL</a:t>
          </a:r>
          <a:endParaRPr lang="zh-CN" altLang="en-US" sz="1400" kern="1200" dirty="0"/>
        </a:p>
      </dsp:txBody>
      <dsp:txXfrm>
        <a:off x="1170863" y="851957"/>
        <a:ext cx="515780" cy="409617"/>
      </dsp:txXfrm>
    </dsp:sp>
    <dsp:sp modelId="{2C488D24-FFB1-4C42-91C4-09B1500602DC}">
      <dsp:nvSpPr>
        <dsp:cNvPr id="0" name=""/>
        <dsp:cNvSpPr/>
      </dsp:nvSpPr>
      <dsp:spPr>
        <a:xfrm>
          <a:off x="428629" y="285752"/>
          <a:ext cx="2000248" cy="785811"/>
        </a:xfrm>
        <a:prstGeom prst="pie">
          <a:avLst>
            <a:gd name="adj1" fmla="val 9000000"/>
            <a:gd name="adj2" fmla="val 162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altLang="zh-CN" sz="1300" kern="1200" dirty="0" smtClean="0"/>
            <a:t>CUDA</a:t>
          </a:r>
          <a:endParaRPr lang="zh-CN" altLang="en-US" sz="1300" kern="1200" dirty="0"/>
        </a:p>
      </dsp:txBody>
      <dsp:txXfrm>
        <a:off x="642942" y="440108"/>
        <a:ext cx="678655" cy="2619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9BE95-47C7-43EE-948E-CC4E866A667F}">
      <dsp:nvSpPr>
        <dsp:cNvPr id="0" name=""/>
        <dsp:cNvSpPr/>
      </dsp:nvSpPr>
      <dsp:spPr>
        <a:xfrm rot="16200000">
          <a:off x="142874" y="-84830"/>
          <a:ext cx="1250168" cy="1535917"/>
        </a:xfrm>
        <a:prstGeom prst="round1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a:lnSpc>
              <a:spcPct val="100000"/>
            </a:lnSpc>
            <a:spcBef>
              <a:spcPct val="0"/>
            </a:spcBef>
            <a:spcAft>
              <a:spcPts val="0"/>
            </a:spcAft>
          </a:pPr>
          <a:endParaRPr lang="en-US" altLang="zh-CN" sz="2400" kern="1200" dirty="0" smtClean="0">
            <a:latin typeface="Times New Roman" pitchFamily="18" charset="0"/>
            <a:cs typeface="Times New Roman" pitchFamily="18" charset="0"/>
          </a:endParaRPr>
        </a:p>
        <a:p>
          <a:pPr lvl="0" algn="ctr" defTabSz="1066800">
            <a:lnSpc>
              <a:spcPct val="100000"/>
            </a:lnSpc>
            <a:spcBef>
              <a:spcPct val="0"/>
            </a:spcBef>
            <a:spcAft>
              <a:spcPts val="0"/>
            </a:spcAft>
          </a:pPr>
          <a:r>
            <a:rPr lang="zh-CN" altLang="en-US" sz="2400" kern="1200" dirty="0" smtClean="0">
              <a:latin typeface="Times New Roman" pitchFamily="18" charset="0"/>
              <a:cs typeface="Times New Roman" pitchFamily="18" charset="0"/>
            </a:rPr>
            <a:t>原始</a:t>
          </a:r>
          <a:endParaRPr lang="en-US" altLang="zh-CN" sz="2400" kern="1200" dirty="0" smtClean="0">
            <a:latin typeface="Times New Roman" pitchFamily="18" charset="0"/>
            <a:cs typeface="Times New Roman" pitchFamily="18" charset="0"/>
          </a:endParaRPr>
        </a:p>
        <a:p>
          <a:pPr lvl="0" algn="ctr" defTabSz="1066800">
            <a:lnSpc>
              <a:spcPct val="100000"/>
            </a:lnSpc>
            <a:spcBef>
              <a:spcPct val="0"/>
            </a:spcBef>
            <a:spcAft>
              <a:spcPts val="0"/>
            </a:spcAft>
          </a:pPr>
          <a:r>
            <a:rPr lang="en-US" altLang="zh-CN" sz="2400" kern="1200" dirty="0" smtClean="0">
              <a:latin typeface="Times New Roman" pitchFamily="18" charset="0"/>
              <a:cs typeface="Times New Roman" pitchFamily="18" charset="0"/>
            </a:rPr>
            <a:t>1  fps</a:t>
          </a:r>
          <a:endParaRPr lang="zh-CN" altLang="en-US" sz="2400" kern="1200" dirty="0">
            <a:latin typeface="Times New Roman" pitchFamily="18" charset="0"/>
            <a:cs typeface="Times New Roman" pitchFamily="18" charset="0"/>
          </a:endParaRPr>
        </a:p>
      </dsp:txBody>
      <dsp:txXfrm rot="5400000">
        <a:off x="0" y="58044"/>
        <a:ext cx="1535917" cy="937626"/>
      </dsp:txXfrm>
    </dsp:sp>
    <dsp:sp modelId="{7CC25EDD-F4CE-4B7C-AEE1-CC691AE60DFD}">
      <dsp:nvSpPr>
        <dsp:cNvPr id="0" name=""/>
        <dsp:cNvSpPr/>
      </dsp:nvSpPr>
      <dsp:spPr>
        <a:xfrm>
          <a:off x="1535917" y="49114"/>
          <a:ext cx="1535917" cy="1268026"/>
        </a:xfrm>
        <a:prstGeom prst="round1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a:lnSpc>
              <a:spcPct val="100000"/>
            </a:lnSpc>
            <a:spcBef>
              <a:spcPct val="0"/>
            </a:spcBef>
            <a:spcAft>
              <a:spcPts val="0"/>
            </a:spcAft>
          </a:pPr>
          <a:endParaRPr lang="en-US" altLang="zh-CN" sz="2400" kern="1200" dirty="0" smtClean="0">
            <a:latin typeface="Times New Roman" pitchFamily="18" charset="0"/>
            <a:cs typeface="Times New Roman" pitchFamily="18" charset="0"/>
          </a:endParaRPr>
        </a:p>
        <a:p>
          <a:pPr lvl="0" algn="ctr" defTabSz="1066800">
            <a:lnSpc>
              <a:spcPct val="100000"/>
            </a:lnSpc>
            <a:spcBef>
              <a:spcPct val="0"/>
            </a:spcBef>
            <a:spcAft>
              <a:spcPts val="0"/>
            </a:spcAft>
          </a:pPr>
          <a:r>
            <a:rPr lang="en-US" altLang="zh-CN" sz="2400" kern="1200" dirty="0" smtClean="0">
              <a:latin typeface="Times New Roman" pitchFamily="18" charset="0"/>
              <a:cs typeface="Times New Roman" pitchFamily="18" charset="0"/>
            </a:rPr>
            <a:t>SSE</a:t>
          </a:r>
        </a:p>
        <a:p>
          <a:pPr lvl="0" algn="ctr" defTabSz="1066800">
            <a:lnSpc>
              <a:spcPct val="100000"/>
            </a:lnSpc>
            <a:spcBef>
              <a:spcPct val="0"/>
            </a:spcBef>
            <a:spcAft>
              <a:spcPts val="0"/>
            </a:spcAft>
          </a:pPr>
          <a:r>
            <a:rPr lang="en-US" altLang="zh-CN" sz="2400" kern="1200" dirty="0" smtClean="0">
              <a:latin typeface="Times New Roman" pitchFamily="18" charset="0"/>
              <a:cs typeface="Times New Roman" pitchFamily="18" charset="0"/>
            </a:rPr>
            <a:t>2  fps</a:t>
          </a:r>
          <a:endParaRPr lang="zh-CN" altLang="en-US" sz="2400" kern="1200" dirty="0">
            <a:latin typeface="Times New Roman" pitchFamily="18" charset="0"/>
            <a:cs typeface="Times New Roman" pitchFamily="18" charset="0"/>
          </a:endParaRPr>
        </a:p>
      </dsp:txBody>
      <dsp:txXfrm>
        <a:off x="1535917" y="49114"/>
        <a:ext cx="1535917" cy="951019"/>
      </dsp:txXfrm>
    </dsp:sp>
    <dsp:sp modelId="{725D1ED1-6374-4FE7-A41B-1866337371B0}">
      <dsp:nvSpPr>
        <dsp:cNvPr id="0" name=""/>
        <dsp:cNvSpPr/>
      </dsp:nvSpPr>
      <dsp:spPr>
        <a:xfrm rot="10800000">
          <a:off x="0" y="1093894"/>
          <a:ext cx="1535917" cy="1035851"/>
        </a:xfrm>
        <a:prstGeom prst="round1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a:lnSpc>
              <a:spcPct val="100000"/>
            </a:lnSpc>
            <a:spcBef>
              <a:spcPct val="0"/>
            </a:spcBef>
            <a:spcAft>
              <a:spcPts val="0"/>
            </a:spcAft>
          </a:pPr>
          <a:r>
            <a:rPr lang="en-US" altLang="zh-CN" sz="2400" kern="1200" dirty="0" err="1" smtClean="0">
              <a:latin typeface="Times New Roman" pitchFamily="18" charset="0"/>
              <a:cs typeface="Times New Roman" pitchFamily="18" charset="0"/>
            </a:rPr>
            <a:t>OpenMP</a:t>
          </a:r>
          <a:endParaRPr lang="en-US" altLang="zh-CN" sz="2400" kern="1200" dirty="0" smtClean="0">
            <a:latin typeface="Times New Roman" pitchFamily="18" charset="0"/>
            <a:cs typeface="Times New Roman" pitchFamily="18" charset="0"/>
          </a:endParaRPr>
        </a:p>
        <a:p>
          <a:pPr lvl="0" algn="ctr" defTabSz="1066800">
            <a:lnSpc>
              <a:spcPct val="100000"/>
            </a:lnSpc>
            <a:spcBef>
              <a:spcPct val="0"/>
            </a:spcBef>
            <a:spcAft>
              <a:spcPts val="0"/>
            </a:spcAft>
          </a:pPr>
          <a:r>
            <a:rPr lang="en-US" altLang="zh-CN" sz="2400" kern="1200" dirty="0" smtClean="0">
              <a:latin typeface="Times New Roman" pitchFamily="18" charset="0"/>
              <a:cs typeface="Times New Roman" pitchFamily="18" charset="0"/>
            </a:rPr>
            <a:t>5  fps</a:t>
          </a:r>
          <a:endParaRPr lang="zh-CN" altLang="en-US" sz="2400" kern="1200" dirty="0">
            <a:latin typeface="Times New Roman" pitchFamily="18" charset="0"/>
            <a:cs typeface="Times New Roman" pitchFamily="18" charset="0"/>
          </a:endParaRPr>
        </a:p>
      </dsp:txBody>
      <dsp:txXfrm rot="10800000">
        <a:off x="0" y="1352857"/>
        <a:ext cx="1535917" cy="776888"/>
      </dsp:txXfrm>
    </dsp:sp>
    <dsp:sp modelId="{3CD38B8E-05F4-4446-B199-84C8785FA613}">
      <dsp:nvSpPr>
        <dsp:cNvPr id="0" name=""/>
        <dsp:cNvSpPr/>
      </dsp:nvSpPr>
      <dsp:spPr>
        <a:xfrm rot="5400000">
          <a:off x="1785950" y="843861"/>
          <a:ext cx="1035851" cy="1535917"/>
        </a:xfrm>
        <a:prstGeom prst="round1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a:lnSpc>
              <a:spcPct val="100000"/>
            </a:lnSpc>
            <a:spcBef>
              <a:spcPct val="0"/>
            </a:spcBef>
            <a:spcAft>
              <a:spcPts val="0"/>
            </a:spcAft>
          </a:pPr>
          <a:r>
            <a:rPr lang="zh-CN" altLang="en-US" sz="2400" kern="1200" dirty="0" smtClean="0">
              <a:latin typeface="Times New Roman" pitchFamily="18" charset="0"/>
              <a:cs typeface="Times New Roman" pitchFamily="18" charset="0"/>
            </a:rPr>
            <a:t>叠加</a:t>
          </a:r>
          <a:endParaRPr lang="en-US" altLang="zh-CN" sz="2400" kern="1200" dirty="0" smtClean="0">
            <a:latin typeface="Times New Roman" pitchFamily="18" charset="0"/>
            <a:cs typeface="Times New Roman" pitchFamily="18" charset="0"/>
          </a:endParaRPr>
        </a:p>
        <a:p>
          <a:pPr lvl="0" algn="ctr" defTabSz="1066800">
            <a:lnSpc>
              <a:spcPct val="100000"/>
            </a:lnSpc>
            <a:spcBef>
              <a:spcPct val="0"/>
            </a:spcBef>
            <a:spcAft>
              <a:spcPts val="0"/>
            </a:spcAft>
          </a:pPr>
          <a:r>
            <a:rPr lang="en-US" altLang="zh-CN" sz="2400" kern="1200" dirty="0" smtClean="0">
              <a:latin typeface="Times New Roman" pitchFamily="18" charset="0"/>
              <a:cs typeface="Times New Roman" pitchFamily="18" charset="0"/>
            </a:rPr>
            <a:t>8  fps</a:t>
          </a:r>
          <a:endParaRPr lang="zh-CN" altLang="en-US" sz="2400" kern="1200" dirty="0">
            <a:latin typeface="Times New Roman" pitchFamily="18" charset="0"/>
            <a:cs typeface="Times New Roman" pitchFamily="18" charset="0"/>
          </a:endParaRPr>
        </a:p>
      </dsp:txBody>
      <dsp:txXfrm rot="-5400000">
        <a:off x="1535917" y="1352857"/>
        <a:ext cx="1535917" cy="776888"/>
      </dsp:txXfrm>
    </dsp:sp>
    <dsp:sp modelId="{A6B19552-5E4B-4634-BC07-37452B365C8E}">
      <dsp:nvSpPr>
        <dsp:cNvPr id="0" name=""/>
        <dsp:cNvSpPr/>
      </dsp:nvSpPr>
      <dsp:spPr>
        <a:xfrm>
          <a:off x="1228732" y="795341"/>
          <a:ext cx="614369" cy="481018"/>
        </a:xfrm>
        <a:prstGeom prst="roundRect">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CN" sz="2800" kern="1200" dirty="0" err="1" smtClean="0">
              <a:latin typeface="Times New Roman" pitchFamily="18" charset="0"/>
              <a:cs typeface="Times New Roman" pitchFamily="18" charset="0"/>
            </a:rPr>
            <a:t>vs</a:t>
          </a:r>
          <a:endParaRPr lang="zh-CN" altLang="en-US" sz="2800" kern="1200" dirty="0">
            <a:latin typeface="Times New Roman" pitchFamily="18" charset="0"/>
            <a:cs typeface="Times New Roman" pitchFamily="18" charset="0"/>
          </a:endParaRPr>
        </a:p>
      </dsp:txBody>
      <dsp:txXfrm>
        <a:off x="1252213" y="818822"/>
        <a:ext cx="567407" cy="4340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B2DEE2-28CC-4799-B805-99EC72E3666A}">
      <dsp:nvSpPr>
        <dsp:cNvPr id="0" name=""/>
        <dsp:cNvSpPr/>
      </dsp:nvSpPr>
      <dsp:spPr>
        <a:xfrm>
          <a:off x="844" y="0"/>
          <a:ext cx="506824" cy="526030"/>
        </a:xfrm>
        <a:prstGeom prst="upArrow">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74723A2-5480-43AB-A6CA-13209F51A7B0}">
      <dsp:nvSpPr>
        <dsp:cNvPr id="0" name=""/>
        <dsp:cNvSpPr/>
      </dsp:nvSpPr>
      <dsp:spPr>
        <a:xfrm>
          <a:off x="522874" y="0"/>
          <a:ext cx="860065" cy="526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0" rIns="149352" bIns="149352" numCol="1" spcCol="1270" anchor="ctr" anchorCtr="0">
          <a:noAutofit/>
        </a:bodyPr>
        <a:lstStyle/>
        <a:p>
          <a:pPr lvl="0" algn="l" defTabSz="933450">
            <a:lnSpc>
              <a:spcPct val="90000"/>
            </a:lnSpc>
            <a:spcBef>
              <a:spcPct val="0"/>
            </a:spcBef>
            <a:spcAft>
              <a:spcPct val="35000"/>
            </a:spcAft>
          </a:pPr>
          <a:r>
            <a:rPr lang="zh-CN" altLang="en-US" sz="2100" b="1" kern="1200" dirty="0" smtClean="0"/>
            <a:t>串行</a:t>
          </a:r>
          <a:endParaRPr lang="zh-CN" altLang="en-US" sz="2100" b="1" kern="1200" dirty="0"/>
        </a:p>
      </dsp:txBody>
      <dsp:txXfrm>
        <a:off x="522874" y="0"/>
        <a:ext cx="860065" cy="526030"/>
      </dsp:txXfrm>
    </dsp:sp>
    <dsp:sp modelId="{8F2D67BD-AC63-483F-BAEF-CFC1B3D70D78}">
      <dsp:nvSpPr>
        <dsp:cNvPr id="0" name=""/>
        <dsp:cNvSpPr/>
      </dsp:nvSpPr>
      <dsp:spPr>
        <a:xfrm>
          <a:off x="152892" y="569865"/>
          <a:ext cx="506824" cy="526030"/>
        </a:xfrm>
        <a:prstGeom prst="downArrow">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B412122-AF46-4AF2-AA73-89F7B4842BB3}">
      <dsp:nvSpPr>
        <dsp:cNvPr id="0" name=""/>
        <dsp:cNvSpPr/>
      </dsp:nvSpPr>
      <dsp:spPr>
        <a:xfrm>
          <a:off x="674921" y="569865"/>
          <a:ext cx="860065" cy="526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0" rIns="149352" bIns="149352" numCol="1" spcCol="1270" anchor="ctr" anchorCtr="0">
          <a:noAutofit/>
        </a:bodyPr>
        <a:lstStyle/>
        <a:p>
          <a:pPr lvl="0" algn="l" defTabSz="933450">
            <a:lnSpc>
              <a:spcPct val="90000"/>
            </a:lnSpc>
            <a:spcBef>
              <a:spcPct val="0"/>
            </a:spcBef>
            <a:spcAft>
              <a:spcPct val="35000"/>
            </a:spcAft>
          </a:pPr>
          <a:r>
            <a:rPr lang="zh-CN" altLang="en-US" sz="2100" b="1" kern="1200" dirty="0" smtClean="0"/>
            <a:t>并行</a:t>
          </a:r>
          <a:endParaRPr lang="zh-CN" altLang="en-US" sz="2100" b="1" kern="1200" dirty="0"/>
        </a:p>
      </dsp:txBody>
      <dsp:txXfrm>
        <a:off x="674921" y="569865"/>
        <a:ext cx="860065" cy="52603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1">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5.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drawing1.xml><?xml version="1.0" encoding="utf-8"?>
<c:userShapes xmlns:c="http://schemas.openxmlformats.org/drawingml/2006/chart">
  <cdr:relSizeAnchor xmlns:cdr="http://schemas.openxmlformats.org/drawingml/2006/chartDrawing">
    <cdr:from>
      <cdr:x>0.82143</cdr:x>
      <cdr:y>0.16327</cdr:y>
    </cdr:from>
    <cdr:to>
      <cdr:x>0.98714</cdr:x>
      <cdr:y>0.23332</cdr:y>
    </cdr:to>
    <cdr:sp macro="" textlink="">
      <cdr:nvSpPr>
        <cdr:cNvPr id="5" name="TextBox 1"/>
        <cdr:cNvSpPr txBox="1"/>
      </cdr:nvSpPr>
      <cdr:spPr>
        <a:xfrm xmlns:a="http://schemas.openxmlformats.org/drawingml/2006/main">
          <a:off x="5257800" y="609600"/>
          <a:ext cx="1060686" cy="26157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rtl="0" fontAlgn="base"/>
          <a:r>
            <a:rPr lang="zh-CN" altLang="en-US" sz="2000" dirty="0"/>
            <a:t>顶点数</a:t>
          </a:r>
        </a:p>
      </cdr:txBody>
    </cdr:sp>
  </cdr:relSizeAnchor>
  <cdr:relSizeAnchor xmlns:cdr="http://schemas.openxmlformats.org/drawingml/2006/chartDrawing">
    <cdr:from>
      <cdr:x>0.78571</cdr:x>
      <cdr:y>0.86538</cdr:y>
    </cdr:from>
    <cdr:to>
      <cdr:x>0.9793</cdr:x>
      <cdr:y>0.94106</cdr:y>
    </cdr:to>
    <cdr:sp macro="" textlink="">
      <cdr:nvSpPr>
        <cdr:cNvPr id="6" name="TextBox 1"/>
        <cdr:cNvSpPr txBox="1"/>
      </cdr:nvSpPr>
      <cdr:spPr>
        <a:xfrm xmlns:a="http://schemas.openxmlformats.org/drawingml/2006/main">
          <a:off x="5029200" y="3429000"/>
          <a:ext cx="1239131" cy="29987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rtl="0" fontAlgn="base"/>
          <a:r>
            <a:rPr lang="zh-CN" altLang="en-US" sz="1600" dirty="0"/>
            <a:t>骨骼数</a:t>
          </a:r>
          <a:r>
            <a:rPr lang="en-US" altLang="zh-CN" sz="1600" dirty="0" smtClean="0"/>
            <a:t>/</a:t>
          </a:r>
        </a:p>
        <a:p xmlns:a="http://schemas.openxmlformats.org/drawingml/2006/main">
          <a:pPr rtl="0" fontAlgn="base"/>
          <a:r>
            <a:rPr lang="zh-CN" altLang="en-US" sz="1600" dirty="0" smtClean="0"/>
            <a:t>顶点</a:t>
          </a:r>
          <a:endParaRPr lang="zh-CN" altLang="en-US" sz="16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2EC027E6-0410-469B-BC7A-593D9DE05D20}" type="datetimeFigureOut">
              <a:rPr lang="zh-CN" altLang="en-US"/>
              <a:pPr>
                <a:defRPr/>
              </a:pPr>
              <a:t>2014/5/29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5FDE5055-FC87-4101-8937-574DD5EADD87}" type="slidenum">
              <a:rPr lang="zh-CN" altLang="en-US"/>
              <a:pPr>
                <a:defRPr/>
              </a:pPr>
              <a:t>‹#›</a:t>
            </a:fld>
            <a:endParaRPr lang="zh-CN" altLang="en-US"/>
          </a:p>
        </p:txBody>
      </p:sp>
    </p:spTree>
    <p:extLst>
      <p:ext uri="{BB962C8B-B14F-4D97-AF65-F5344CB8AC3E}">
        <p14:creationId xmlns:p14="http://schemas.microsoft.com/office/powerpoint/2010/main" val="17640118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a:t>
            </a:r>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1</a:t>
            </a:fld>
            <a:endParaRPr lang="zh-CN" altLang="en-US"/>
          </a:p>
        </p:txBody>
      </p:sp>
    </p:spTree>
    <p:extLst>
      <p:ext uri="{BB962C8B-B14F-4D97-AF65-F5344CB8AC3E}">
        <p14:creationId xmlns:p14="http://schemas.microsoft.com/office/powerpoint/2010/main" val="821111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表明多方案的关系。</a:t>
            </a:r>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10</a:t>
            </a:fld>
            <a:endParaRPr lang="zh-CN" altLang="en-US"/>
          </a:p>
        </p:txBody>
      </p:sp>
    </p:spTree>
    <p:extLst>
      <p:ext uri="{BB962C8B-B14F-4D97-AF65-F5344CB8AC3E}">
        <p14:creationId xmlns:p14="http://schemas.microsoft.com/office/powerpoint/2010/main" val="2705445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无</a:t>
            </a:r>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11</a:t>
            </a:fld>
            <a:endParaRPr lang="zh-CN" altLang="en-US"/>
          </a:p>
        </p:txBody>
      </p:sp>
    </p:spTree>
    <p:extLst>
      <p:ext uri="{BB962C8B-B14F-4D97-AF65-F5344CB8AC3E}">
        <p14:creationId xmlns:p14="http://schemas.microsoft.com/office/powerpoint/2010/main" val="1750100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技术术语 解释补充</a:t>
            </a:r>
            <a:endParaRPr lang="en-US" altLang="zh-CN" dirty="0" smtClean="0"/>
          </a:p>
          <a:p>
            <a:r>
              <a:rPr lang="en-US" altLang="zh-CN" dirty="0" err="1" smtClean="0"/>
              <a:t>OpenCL</a:t>
            </a:r>
            <a:endParaRPr lang="en-US" altLang="zh-CN" dirty="0" smtClean="0"/>
          </a:p>
          <a:p>
            <a:r>
              <a:rPr lang="en-US" altLang="zh-CN" dirty="0" smtClean="0"/>
              <a:t>CUDA SSE </a:t>
            </a:r>
          </a:p>
          <a:p>
            <a:endParaRPr lang="en-US" altLang="zh-CN" dirty="0" smtClean="0"/>
          </a:p>
          <a:p>
            <a:r>
              <a:rPr lang="en-US" altLang="zh-CN" dirty="0" smtClean="0"/>
              <a:t>SL-GLSL/HLSL/CG</a:t>
            </a:r>
            <a:r>
              <a:rPr lang="zh-CN" altLang="en-US" dirty="0" smtClean="0"/>
              <a:t>：全称</a:t>
            </a:r>
            <a:r>
              <a:rPr lang="en-US" altLang="zh-CN" dirty="0" smtClean="0"/>
              <a:t>Shading Language</a:t>
            </a:r>
            <a:r>
              <a:rPr lang="zh-CN" altLang="en-US" dirty="0" smtClean="0"/>
              <a:t>，即着色语言，是一种兼具汇编和</a:t>
            </a:r>
            <a:r>
              <a:rPr lang="en-US" altLang="zh-CN" dirty="0" smtClean="0"/>
              <a:t>C</a:t>
            </a:r>
            <a:r>
              <a:rPr lang="zh-CN" altLang="en-US" dirty="0" smtClean="0"/>
              <a:t>特性的</a:t>
            </a:r>
            <a:r>
              <a:rPr lang="en-US" altLang="zh-CN" dirty="0" smtClean="0"/>
              <a:t>GPU</a:t>
            </a:r>
            <a:r>
              <a:rPr lang="zh-CN" altLang="en-US" dirty="0" smtClean="0"/>
              <a:t>编程语言。它为开发者提供直接控制绘图管线的接口，使得传统的三维绘图管线具有可编程和可定制的特性。</a:t>
            </a:r>
            <a:endParaRPr lang="en-US" altLang="zh-CN" dirty="0" smtClean="0"/>
          </a:p>
          <a:p>
            <a:r>
              <a:rPr lang="en-US" altLang="zh-CN" dirty="0" smtClean="0"/>
              <a:t>OMP/TBB</a:t>
            </a:r>
            <a:r>
              <a:rPr lang="zh-CN" altLang="en-US" dirty="0" smtClean="0"/>
              <a:t>：两种常用的面向单</a:t>
            </a:r>
            <a:r>
              <a:rPr lang="en-US" altLang="zh-CN" dirty="0" smtClean="0"/>
              <a:t>CPU</a:t>
            </a:r>
            <a:r>
              <a:rPr lang="zh-CN" altLang="en-US" dirty="0" smtClean="0"/>
              <a:t>的多线程技术，特别是开发多线程技术</a:t>
            </a:r>
            <a:r>
              <a:rPr lang="en-US" altLang="zh-CN" dirty="0" err="1" smtClean="0"/>
              <a:t>OpenMP</a:t>
            </a:r>
            <a:r>
              <a:rPr lang="zh-CN" altLang="en-US" sz="1200" b="0" i="0" kern="1200" dirty="0" smtClean="0">
                <a:solidFill>
                  <a:schemeClr val="tx1"/>
                </a:solidFill>
                <a:effectLst/>
                <a:latin typeface="+mn-lt"/>
                <a:ea typeface="+mn-ea"/>
                <a:cs typeface="+mn-cs"/>
              </a:rPr>
              <a:t>被广泛应用</a:t>
            </a:r>
            <a:r>
              <a:rPr lang="zh-CN" altLang="en-US" dirty="0" smtClean="0"/>
              <a:t>，</a:t>
            </a:r>
            <a:r>
              <a:rPr lang="en-US" altLang="zh-CN" dirty="0" err="1" smtClean="0"/>
              <a:t>OpenMP</a:t>
            </a:r>
            <a:r>
              <a:rPr lang="zh-CN" altLang="en-US" dirty="0" smtClean="0"/>
              <a:t>通过添加专门的</a:t>
            </a:r>
            <a:r>
              <a:rPr lang="en-US" altLang="zh-CN" sz="1200" b="0" i="0" kern="1200" dirty="0" smtClean="0">
                <a:solidFill>
                  <a:schemeClr val="tx1"/>
                </a:solidFill>
                <a:effectLst/>
                <a:latin typeface="+mn-lt"/>
                <a:ea typeface="+mn-ea"/>
                <a:cs typeface="+mn-cs"/>
              </a:rPr>
              <a:t>pragma</a:t>
            </a:r>
            <a:r>
              <a:rPr lang="zh-CN" altLang="en-US" sz="1200" b="0" i="0" kern="1200" dirty="0" smtClean="0">
                <a:solidFill>
                  <a:schemeClr val="tx1"/>
                </a:solidFill>
                <a:effectLst/>
                <a:latin typeface="+mn-lt"/>
                <a:ea typeface="+mn-ea"/>
                <a:cs typeface="+mn-cs"/>
              </a:rPr>
              <a:t>宏指令，提醒编译器</a:t>
            </a:r>
            <a:r>
              <a:rPr lang="zh-CN" altLang="en-US" dirty="0" smtClean="0"/>
              <a:t>自动将程序进行并行化。</a:t>
            </a:r>
            <a:r>
              <a:rPr lang="en-US" altLang="zh-CN" dirty="0" err="1" smtClean="0"/>
              <a:t>OpenMP</a:t>
            </a:r>
            <a:r>
              <a:rPr lang="zh-CN" altLang="en-US" dirty="0" smtClean="0"/>
              <a:t>自动完成多线程的分配、调度、通信。</a:t>
            </a:r>
            <a:endParaRPr lang="en-US" altLang="zh-CN" dirty="0" smtClean="0"/>
          </a:p>
          <a:p>
            <a:r>
              <a:rPr lang="en-US" altLang="zh-CN" dirty="0" smtClean="0"/>
              <a:t>MPI</a:t>
            </a:r>
            <a:r>
              <a:rPr lang="zh-CN" altLang="en-US" dirty="0" smtClean="0"/>
              <a:t>：</a:t>
            </a:r>
            <a:r>
              <a:rPr lang="en-US" altLang="zh-CN" dirty="0" smtClean="0"/>
              <a:t> </a:t>
            </a:r>
            <a:r>
              <a:rPr lang="zh-CN" altLang="en-US" dirty="0" smtClean="0"/>
              <a:t>全称</a:t>
            </a:r>
            <a:r>
              <a:rPr lang="en-US" altLang="zh-CN" dirty="0" smtClean="0"/>
              <a:t>Message Passing Interface</a:t>
            </a:r>
            <a:r>
              <a:rPr lang="zh-CN" altLang="en-US" dirty="0" smtClean="0"/>
              <a:t>，即信息传递接口，是一种面向分布式网络的并行计算技术，常用于超级计算机、计算机集群等多</a:t>
            </a:r>
            <a:r>
              <a:rPr lang="en-US" altLang="zh-CN" dirty="0" smtClean="0"/>
              <a:t>CPU</a:t>
            </a:r>
            <a:r>
              <a:rPr lang="zh-CN" altLang="en-US" dirty="0" smtClean="0"/>
              <a:t>网络互连并行架构。</a:t>
            </a:r>
            <a:endParaRPr lang="en-US" altLang="zh-CN" dirty="0" smtClean="0"/>
          </a:p>
          <a:p>
            <a:r>
              <a:rPr lang="zh-CN" altLang="en-US" dirty="0" smtClean="0"/>
              <a:t>本文研究除了</a:t>
            </a:r>
            <a:r>
              <a:rPr lang="en-US" altLang="zh-CN" dirty="0" err="1" smtClean="0"/>
              <a:t>OpenCL</a:t>
            </a:r>
            <a:r>
              <a:rPr lang="en-US" altLang="zh-CN" dirty="0" smtClean="0"/>
              <a:t>/CUDA/SSE</a:t>
            </a:r>
            <a:r>
              <a:rPr lang="zh-CN" altLang="en-US" dirty="0" smtClean="0"/>
              <a:t>外，还以</a:t>
            </a:r>
            <a:r>
              <a:rPr lang="en-US" altLang="zh-CN" dirty="0" smtClean="0"/>
              <a:t>GLSL/OMP</a:t>
            </a:r>
            <a:r>
              <a:rPr lang="zh-CN" altLang="en-US" dirty="0" smtClean="0"/>
              <a:t>作为参照。</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12</a:t>
            </a:fld>
            <a:endParaRPr lang="zh-CN" altLang="en-US"/>
          </a:p>
        </p:txBody>
      </p:sp>
    </p:spTree>
    <p:extLst>
      <p:ext uri="{BB962C8B-B14F-4D97-AF65-F5344CB8AC3E}">
        <p14:creationId xmlns:p14="http://schemas.microsoft.com/office/powerpoint/2010/main" val="2533155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无</a:t>
            </a:r>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13</a:t>
            </a:fld>
            <a:endParaRPr lang="zh-CN" altLang="en-US"/>
          </a:p>
        </p:txBody>
      </p:sp>
    </p:spTree>
    <p:extLst>
      <p:ext uri="{BB962C8B-B14F-4D97-AF65-F5344CB8AC3E}">
        <p14:creationId xmlns:p14="http://schemas.microsoft.com/office/powerpoint/2010/main" val="1712961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无</a:t>
            </a:r>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14</a:t>
            </a:fld>
            <a:endParaRPr lang="zh-CN" altLang="en-US"/>
          </a:p>
        </p:txBody>
      </p:sp>
    </p:spTree>
    <p:extLst>
      <p:ext uri="{BB962C8B-B14F-4D97-AF65-F5344CB8AC3E}">
        <p14:creationId xmlns:p14="http://schemas.microsoft.com/office/powerpoint/2010/main" val="42760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p:spPr>
      </p:sp>
      <p:sp>
        <p:nvSpPr>
          <p:cNvPr id="4710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ltLang="zh-CN" smtClean="0"/>
          </a:p>
          <a:p>
            <a:pPr eaLnBrk="1" hangingPunct="1"/>
            <a:r>
              <a:rPr lang="en-US" altLang="zh-CN" smtClean="0"/>
              <a:t>Multi Media eXtension</a:t>
            </a:r>
          </a:p>
          <a:p>
            <a:pPr eaLnBrk="1" hangingPunct="1"/>
            <a:r>
              <a:rPr lang="en-US" altLang="zh-CN" smtClean="0"/>
              <a:t>Streaming SIMD Extensions</a:t>
            </a:r>
          </a:p>
          <a:p>
            <a:pPr eaLnBrk="1" hangingPunct="1"/>
            <a:r>
              <a:rPr lang="en-US" altLang="zh-CN" smtClean="0"/>
              <a:t>Advanced Vector eXtensions</a:t>
            </a:r>
          </a:p>
          <a:p>
            <a:pPr eaLnBrk="1" hangingPunct="1"/>
            <a:r>
              <a:rPr lang="en-US" altLang="zh-CN" smtClean="0"/>
              <a:t>Open Computing Language  </a:t>
            </a:r>
          </a:p>
          <a:p>
            <a:pPr eaLnBrk="1" hangingPunct="1"/>
            <a:endParaRPr lang="zh-CN" altLang="en-US" smtClean="0"/>
          </a:p>
          <a:p>
            <a:pPr eaLnBrk="1" hangingPunct="1"/>
            <a:endParaRPr lang="zh-CN" altLang="en-US" smtClean="0"/>
          </a:p>
        </p:txBody>
      </p:sp>
      <p:sp>
        <p:nvSpPr>
          <p:cNvPr id="4710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6773E2F-9887-4C80-8984-4AA5ED0230E5}" type="slidenum">
              <a:rPr lang="zh-CN" altLang="en-US" smtClean="0"/>
              <a:pPr/>
              <a:t>15</a:t>
            </a:fld>
            <a:endParaRPr lang="zh-CN"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例子源码太初级，删除或替换。</a:t>
            </a:r>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16</a:t>
            </a:fld>
            <a:endParaRPr lang="zh-CN" altLang="en-US"/>
          </a:p>
        </p:txBody>
      </p:sp>
    </p:spTree>
    <p:extLst>
      <p:ext uri="{BB962C8B-B14F-4D97-AF65-F5344CB8AC3E}">
        <p14:creationId xmlns:p14="http://schemas.microsoft.com/office/powerpoint/2010/main" val="4185077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p:spPr>
      </p:sp>
      <p:sp>
        <p:nvSpPr>
          <p:cNvPr id="4813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ltLang="zh-CN" smtClean="0"/>
          </a:p>
          <a:p>
            <a:pPr eaLnBrk="1" hangingPunct="1"/>
            <a:r>
              <a:rPr lang="en-US" altLang="zh-CN" smtClean="0"/>
              <a:t>ARB Vertex Program   </a:t>
            </a:r>
          </a:p>
          <a:p>
            <a:pPr eaLnBrk="1" hangingPunct="1"/>
            <a:r>
              <a:rPr lang="en-US" altLang="zh-CN" smtClean="0"/>
              <a:t>OpenGL Shading Language  </a:t>
            </a:r>
          </a:p>
          <a:p>
            <a:pPr eaLnBrk="1" hangingPunct="1"/>
            <a:r>
              <a:rPr lang="en-US" altLang="zh-CN" smtClean="0"/>
              <a:t>Compute Unified Device Architecture</a:t>
            </a:r>
          </a:p>
          <a:p>
            <a:pPr eaLnBrk="1" hangingPunct="1"/>
            <a:r>
              <a:rPr lang="en-US" altLang="zh-CN" smtClean="0"/>
              <a:t>Open Computing Language for GPU</a:t>
            </a:r>
          </a:p>
        </p:txBody>
      </p:sp>
      <p:sp>
        <p:nvSpPr>
          <p:cNvPr id="4813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87FB2CC-B690-4078-BC0C-BAF2E493293A}" type="slidenum">
              <a:rPr lang="zh-CN" altLang="en-US" smtClean="0"/>
              <a:pPr/>
              <a:t>17</a:t>
            </a:fld>
            <a:endParaRPr lang="zh-CN"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无</a:t>
            </a:r>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18</a:t>
            </a:fld>
            <a:endParaRPr lang="zh-CN" altLang="en-US"/>
          </a:p>
        </p:txBody>
      </p:sp>
    </p:spTree>
    <p:extLst>
      <p:ext uri="{BB962C8B-B14F-4D97-AF65-F5344CB8AC3E}">
        <p14:creationId xmlns:p14="http://schemas.microsoft.com/office/powerpoint/2010/main" val="2011924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无</a:t>
            </a:r>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19</a:t>
            </a:fld>
            <a:endParaRPr lang="zh-CN" altLang="en-US"/>
          </a:p>
        </p:txBody>
      </p:sp>
    </p:spTree>
    <p:extLst>
      <p:ext uri="{BB962C8B-B14F-4D97-AF65-F5344CB8AC3E}">
        <p14:creationId xmlns:p14="http://schemas.microsoft.com/office/powerpoint/2010/main" val="821288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绪论 补充 结构图；</a:t>
            </a:r>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2</a:t>
            </a:fld>
            <a:endParaRPr lang="zh-CN" altLang="en-US"/>
          </a:p>
        </p:txBody>
      </p:sp>
    </p:spTree>
    <p:extLst>
      <p:ext uri="{BB962C8B-B14F-4D97-AF65-F5344CB8AC3E}">
        <p14:creationId xmlns:p14="http://schemas.microsoft.com/office/powerpoint/2010/main" val="3739872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无</a:t>
            </a:r>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20</a:t>
            </a:fld>
            <a:endParaRPr lang="zh-CN" altLang="en-US"/>
          </a:p>
        </p:txBody>
      </p:sp>
    </p:spTree>
    <p:extLst>
      <p:ext uri="{BB962C8B-B14F-4D97-AF65-F5344CB8AC3E}">
        <p14:creationId xmlns:p14="http://schemas.microsoft.com/office/powerpoint/2010/main" val="3901951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无</a:t>
            </a:r>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21</a:t>
            </a:fld>
            <a:endParaRPr lang="zh-CN" altLang="en-US"/>
          </a:p>
        </p:txBody>
      </p:sp>
    </p:spTree>
    <p:extLst>
      <p:ext uri="{BB962C8B-B14F-4D97-AF65-F5344CB8AC3E}">
        <p14:creationId xmlns:p14="http://schemas.microsoft.com/office/powerpoint/2010/main" val="3942234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无</a:t>
            </a:r>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22</a:t>
            </a:fld>
            <a:endParaRPr lang="zh-CN" altLang="en-US"/>
          </a:p>
        </p:txBody>
      </p:sp>
    </p:spTree>
    <p:extLst>
      <p:ext uri="{BB962C8B-B14F-4D97-AF65-F5344CB8AC3E}">
        <p14:creationId xmlns:p14="http://schemas.microsoft.com/office/powerpoint/2010/main" val="2640472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无</a:t>
            </a:r>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23</a:t>
            </a:fld>
            <a:endParaRPr lang="zh-CN" altLang="en-US"/>
          </a:p>
        </p:txBody>
      </p:sp>
    </p:spTree>
    <p:extLst>
      <p:ext uri="{BB962C8B-B14F-4D97-AF65-F5344CB8AC3E}">
        <p14:creationId xmlns:p14="http://schemas.microsoft.com/office/powerpoint/2010/main" val="3372022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无</a:t>
            </a:r>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24</a:t>
            </a:fld>
            <a:endParaRPr lang="zh-CN" altLang="en-US"/>
          </a:p>
        </p:txBody>
      </p:sp>
    </p:spTree>
    <p:extLst>
      <p:ext uri="{BB962C8B-B14F-4D97-AF65-F5344CB8AC3E}">
        <p14:creationId xmlns:p14="http://schemas.microsoft.com/office/powerpoint/2010/main" val="1966867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无</a:t>
            </a:r>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25</a:t>
            </a:fld>
            <a:endParaRPr lang="zh-CN" altLang="en-US"/>
          </a:p>
        </p:txBody>
      </p:sp>
    </p:spTree>
    <p:extLst>
      <p:ext uri="{BB962C8B-B14F-4D97-AF65-F5344CB8AC3E}">
        <p14:creationId xmlns:p14="http://schemas.microsoft.com/office/powerpoint/2010/main" val="35353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术语解释</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矩阵调色板：调色板概念来自索引图片格式，在颜色值具有很高重复度的情形下，为了减少数据冗余，预先定义颜色库，每个像素的颜色以索引表示；</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同理，我们把所有骨骼的矩阵定义为矩阵库，每个顶点关联的一个或多个骨骼矩阵以索引表示。</a:t>
            </a:r>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26</a:t>
            </a:fld>
            <a:endParaRPr lang="zh-CN" altLang="en-US"/>
          </a:p>
        </p:txBody>
      </p:sp>
    </p:spTree>
    <p:extLst>
      <p:ext uri="{BB962C8B-B14F-4D97-AF65-F5344CB8AC3E}">
        <p14:creationId xmlns:p14="http://schemas.microsoft.com/office/powerpoint/2010/main" val="3192764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流程图 图片 还原为</a:t>
            </a:r>
            <a:r>
              <a:rPr lang="zh-CN" altLang="en-US" baseline="0" dirty="0" smtClean="0"/>
              <a:t> 矢量。</a:t>
            </a:r>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27</a:t>
            </a:fld>
            <a:endParaRPr lang="zh-CN" altLang="en-US"/>
          </a:p>
        </p:txBody>
      </p:sp>
    </p:spTree>
    <p:extLst>
      <p:ext uri="{BB962C8B-B14F-4D97-AF65-F5344CB8AC3E}">
        <p14:creationId xmlns:p14="http://schemas.microsoft.com/office/powerpoint/2010/main" val="2534716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p:spPr>
      </p:sp>
      <p:sp>
        <p:nvSpPr>
          <p:cNvPr id="49155" name="备注占位符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无</a:t>
            </a:r>
          </a:p>
          <a:p>
            <a:endParaRPr lang="zh-CN" altLang="en-US" dirty="0" smtClean="0"/>
          </a:p>
        </p:txBody>
      </p:sp>
      <p:sp>
        <p:nvSpPr>
          <p:cNvPr id="4915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2A61041-1B68-4112-82EB-868FB8269E43}" type="slidenum">
              <a:rPr lang="zh-CN" altLang="en-US" smtClean="0"/>
              <a:pPr/>
              <a:t>28</a:t>
            </a:fld>
            <a:endParaRPr lang="zh-CN"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补充：坐标轴标题。</a:t>
            </a:r>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29</a:t>
            </a:fld>
            <a:endParaRPr lang="zh-CN" altLang="en-US"/>
          </a:p>
        </p:txBody>
      </p:sp>
    </p:spTree>
    <p:extLst>
      <p:ext uri="{BB962C8B-B14F-4D97-AF65-F5344CB8AC3E}">
        <p14:creationId xmlns:p14="http://schemas.microsoft.com/office/powerpoint/2010/main" val="429227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改 消防项目。</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3</a:t>
            </a:fld>
            <a:endParaRPr lang="zh-CN" altLang="en-US"/>
          </a:p>
        </p:txBody>
      </p:sp>
    </p:spTree>
    <p:extLst>
      <p:ext uri="{BB962C8B-B14F-4D97-AF65-F5344CB8AC3E}">
        <p14:creationId xmlns:p14="http://schemas.microsoft.com/office/powerpoint/2010/main" val="1069995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补充：坐标轴标题。</a:t>
            </a:r>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30</a:t>
            </a:fld>
            <a:endParaRPr lang="zh-CN" altLang="en-US"/>
          </a:p>
        </p:txBody>
      </p:sp>
    </p:spTree>
    <p:extLst>
      <p:ext uri="{BB962C8B-B14F-4D97-AF65-F5344CB8AC3E}">
        <p14:creationId xmlns:p14="http://schemas.microsoft.com/office/powerpoint/2010/main" val="3859236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无</a:t>
            </a:r>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31</a:t>
            </a:fld>
            <a:endParaRPr lang="zh-CN" altLang="en-US"/>
          </a:p>
        </p:txBody>
      </p:sp>
    </p:spTree>
    <p:extLst>
      <p:ext uri="{BB962C8B-B14F-4D97-AF65-F5344CB8AC3E}">
        <p14:creationId xmlns:p14="http://schemas.microsoft.com/office/powerpoint/2010/main" val="516084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a:t>
            </a:r>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32</a:t>
            </a:fld>
            <a:endParaRPr lang="zh-CN" altLang="en-US"/>
          </a:p>
        </p:txBody>
      </p:sp>
    </p:spTree>
    <p:extLst>
      <p:ext uri="{BB962C8B-B14F-4D97-AF65-F5344CB8AC3E}">
        <p14:creationId xmlns:p14="http://schemas.microsoft.com/office/powerpoint/2010/main" val="1165027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无</a:t>
            </a:r>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33</a:t>
            </a:fld>
            <a:endParaRPr lang="zh-CN" altLang="en-US"/>
          </a:p>
        </p:txBody>
      </p:sp>
    </p:spTree>
    <p:extLst>
      <p:ext uri="{BB962C8B-B14F-4D97-AF65-F5344CB8AC3E}">
        <p14:creationId xmlns:p14="http://schemas.microsoft.com/office/powerpoint/2010/main" val="3261344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无</a:t>
            </a:r>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34</a:t>
            </a:fld>
            <a:endParaRPr lang="zh-CN" altLang="en-US"/>
          </a:p>
        </p:txBody>
      </p:sp>
    </p:spTree>
    <p:extLst>
      <p:ext uri="{BB962C8B-B14F-4D97-AF65-F5344CB8AC3E}">
        <p14:creationId xmlns:p14="http://schemas.microsoft.com/office/powerpoint/2010/main" val="3944885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补充：坐标轴标题。</a:t>
            </a:r>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35</a:t>
            </a:fld>
            <a:endParaRPr lang="zh-CN" altLang="en-US"/>
          </a:p>
        </p:txBody>
      </p:sp>
    </p:spTree>
    <p:extLst>
      <p:ext uri="{BB962C8B-B14F-4D97-AF65-F5344CB8AC3E}">
        <p14:creationId xmlns:p14="http://schemas.microsoft.com/office/powerpoint/2010/main" val="161856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对齐 合并 </a:t>
            </a:r>
            <a:r>
              <a:rPr lang="en-US" altLang="zh-CN" dirty="0" err="1" smtClean="0"/>
              <a:t>const</a:t>
            </a:r>
            <a:r>
              <a:rPr lang="en-US" altLang="zh-CN" dirty="0" smtClean="0"/>
              <a:t> shared </a:t>
            </a:r>
            <a:r>
              <a:rPr lang="zh-CN" altLang="en-US" dirty="0" smtClean="0"/>
              <a:t>优化过程。</a:t>
            </a:r>
            <a:endParaRPr lang="en-US" altLang="zh-CN" dirty="0" smtClean="0"/>
          </a:p>
          <a:p>
            <a:r>
              <a:rPr lang="zh-CN" altLang="en-US" dirty="0" smtClean="0"/>
              <a:t>图表 。</a:t>
            </a:r>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36</a:t>
            </a:fld>
            <a:endParaRPr lang="zh-CN" altLang="en-US"/>
          </a:p>
        </p:txBody>
      </p:sp>
    </p:spTree>
    <p:extLst>
      <p:ext uri="{BB962C8B-B14F-4D97-AF65-F5344CB8AC3E}">
        <p14:creationId xmlns:p14="http://schemas.microsoft.com/office/powerpoint/2010/main" val="29995806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对齐 合并 </a:t>
            </a:r>
            <a:r>
              <a:rPr lang="en-US" altLang="zh-CN" dirty="0" err="1" smtClean="0"/>
              <a:t>const</a:t>
            </a:r>
            <a:r>
              <a:rPr lang="en-US" altLang="zh-CN" dirty="0" smtClean="0"/>
              <a:t> shared </a:t>
            </a:r>
            <a:r>
              <a:rPr lang="zh-CN" altLang="en-US" dirty="0" smtClean="0"/>
              <a:t>优化过程。</a:t>
            </a:r>
            <a:endParaRPr lang="en-US" altLang="zh-CN" dirty="0" smtClean="0"/>
          </a:p>
          <a:p>
            <a:r>
              <a:rPr lang="zh-CN" altLang="en-US" dirty="0" smtClean="0"/>
              <a:t>图表 。</a:t>
            </a:r>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37</a:t>
            </a:fld>
            <a:endParaRPr lang="zh-CN" altLang="en-US"/>
          </a:p>
        </p:txBody>
      </p:sp>
    </p:spTree>
    <p:extLst>
      <p:ext uri="{BB962C8B-B14F-4D97-AF65-F5344CB8AC3E}">
        <p14:creationId xmlns:p14="http://schemas.microsoft.com/office/powerpoint/2010/main" val="2999580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加一页，总结 对比前人工作。</a:t>
            </a:r>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38</a:t>
            </a:fld>
            <a:endParaRPr lang="zh-CN" altLang="en-US"/>
          </a:p>
        </p:txBody>
      </p:sp>
    </p:spTree>
    <p:extLst>
      <p:ext uri="{BB962C8B-B14F-4D97-AF65-F5344CB8AC3E}">
        <p14:creationId xmlns:p14="http://schemas.microsoft.com/office/powerpoint/2010/main" val="16337455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无</a:t>
            </a:r>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39</a:t>
            </a:fld>
            <a:endParaRPr lang="zh-CN" altLang="en-US"/>
          </a:p>
        </p:txBody>
      </p:sp>
    </p:spTree>
    <p:extLst>
      <p:ext uri="{BB962C8B-B14F-4D97-AF65-F5344CB8AC3E}">
        <p14:creationId xmlns:p14="http://schemas.microsoft.com/office/powerpoint/2010/main" val="3372377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技术背景 </a:t>
            </a:r>
            <a:r>
              <a:rPr lang="en-US" altLang="zh-CN" dirty="0" smtClean="0"/>
              <a:t>– </a:t>
            </a:r>
            <a:r>
              <a:rPr lang="zh-CN" altLang="en-US" dirty="0" smtClean="0"/>
              <a:t>术语解释</a:t>
            </a:r>
            <a:endParaRPr lang="en-US" altLang="zh-CN" dirty="0" smtClean="0"/>
          </a:p>
          <a:p>
            <a:r>
              <a:rPr lang="zh-CN" altLang="en-US" dirty="0" smtClean="0"/>
              <a:t>骨骼动画：</a:t>
            </a:r>
            <a:r>
              <a:rPr lang="en-US" altLang="zh-CN" dirty="0" smtClean="0"/>
              <a:t>3D</a:t>
            </a:r>
            <a:r>
              <a:rPr lang="zh-CN" altLang="en-US" sz="1200" b="0" i="0" kern="1200" dirty="0" smtClean="0">
                <a:solidFill>
                  <a:schemeClr val="tx1"/>
                </a:solidFill>
                <a:effectLst/>
                <a:latin typeface="+mn-lt"/>
                <a:ea typeface="+mn-ea"/>
                <a:cs typeface="+mn-cs"/>
              </a:rPr>
              <a:t>模型内部具有互相连接的“骨骼”组成的骨架结构，通过改变骨骼的朝向和位置来为模型生成动画。</a:t>
            </a:r>
            <a:endParaRPr lang="en-US" altLang="zh-CN" dirty="0" smtClean="0"/>
          </a:p>
          <a:p>
            <a:r>
              <a:rPr lang="zh-CN" altLang="en-US" dirty="0" smtClean="0"/>
              <a:t>粒子系统 </a:t>
            </a:r>
            <a:endParaRPr lang="en-US" altLang="zh-CN" dirty="0" smtClean="0"/>
          </a:p>
          <a:p>
            <a:r>
              <a:rPr lang="zh-CN" altLang="en-US" dirty="0" smtClean="0"/>
              <a:t>虚拟现实 与 它们 的关系？</a:t>
            </a:r>
            <a:endParaRPr lang="en-US" altLang="zh-CN" dirty="0" smtClean="0"/>
          </a:p>
          <a:p>
            <a:r>
              <a:rPr lang="zh-CN" altLang="en-US" dirty="0" smtClean="0"/>
              <a:t>虚拟现实：利用计算机模仿现实世界、模拟产生一个三维空间的虚拟世界，提供视觉、听觉、触觉等感官的全方位模拟，其中面向视觉的动画显示技术尤为重要，本文研究的骨骼动画和粒子系统动画是</a:t>
            </a:r>
            <a:r>
              <a:rPr lang="en-US" altLang="zh-CN" dirty="0" smtClean="0"/>
              <a:t>2</a:t>
            </a:r>
            <a:r>
              <a:rPr lang="zh-CN" altLang="en-US" dirty="0" smtClean="0"/>
              <a:t>种基本的动画表现形式</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VRGIS </a:t>
            </a:r>
            <a:r>
              <a:rPr lang="zh-CN" altLang="en-US" dirty="0" smtClean="0"/>
              <a:t>简介，与研究工作的关系？</a:t>
            </a:r>
            <a:r>
              <a:rPr lang="en-US" altLang="zh-CN" dirty="0" smtClean="0"/>
              <a:t>VRGIS</a:t>
            </a:r>
            <a:r>
              <a:rPr lang="zh-CN" altLang="en-US" dirty="0" smtClean="0"/>
              <a:t>平台是面向虚拟现实软件平台，研究大数据量高实时性的骨骼动画和粒子系统，能够促进平台的实用性和创新性。</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4</a:t>
            </a:fld>
            <a:endParaRPr lang="zh-CN" altLang="en-US"/>
          </a:p>
        </p:txBody>
      </p:sp>
    </p:spTree>
    <p:extLst>
      <p:ext uri="{BB962C8B-B14F-4D97-AF65-F5344CB8AC3E}">
        <p14:creationId xmlns:p14="http://schemas.microsoft.com/office/powerpoint/2010/main" val="25845361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无</a:t>
            </a:r>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40</a:t>
            </a:fld>
            <a:endParaRPr lang="zh-CN" altLang="en-US"/>
          </a:p>
        </p:txBody>
      </p:sp>
    </p:spTree>
    <p:extLst>
      <p:ext uri="{BB962C8B-B14F-4D97-AF65-F5344CB8AC3E}">
        <p14:creationId xmlns:p14="http://schemas.microsoft.com/office/powerpoint/2010/main" val="14775802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无</a:t>
            </a:r>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41</a:t>
            </a:fld>
            <a:endParaRPr lang="zh-CN" altLang="en-US"/>
          </a:p>
        </p:txBody>
      </p:sp>
    </p:spTree>
    <p:extLst>
      <p:ext uri="{BB962C8B-B14F-4D97-AF65-F5344CB8AC3E}">
        <p14:creationId xmlns:p14="http://schemas.microsoft.com/office/powerpoint/2010/main" val="42284835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对比前人工作。</a:t>
            </a:r>
            <a:endParaRPr lang="en-US" altLang="zh-CN" dirty="0" smtClean="0"/>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补充：坐标轴标题。</a:t>
            </a:r>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42</a:t>
            </a:fld>
            <a:endParaRPr lang="zh-CN" altLang="en-US"/>
          </a:p>
        </p:txBody>
      </p:sp>
    </p:spTree>
    <p:extLst>
      <p:ext uri="{BB962C8B-B14F-4D97-AF65-F5344CB8AC3E}">
        <p14:creationId xmlns:p14="http://schemas.microsoft.com/office/powerpoint/2010/main" val="38547196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无</a:t>
            </a:r>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43</a:t>
            </a:fld>
            <a:endParaRPr lang="zh-CN" altLang="en-US"/>
          </a:p>
        </p:txBody>
      </p:sp>
    </p:spTree>
    <p:extLst>
      <p:ext uri="{BB962C8B-B14F-4D97-AF65-F5344CB8AC3E}">
        <p14:creationId xmlns:p14="http://schemas.microsoft.com/office/powerpoint/2010/main" val="1658098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 </a:t>
            </a:r>
            <a:r>
              <a:rPr lang="zh-CN" altLang="en-US" baseline="0" dirty="0" smtClean="0"/>
              <a:t>插入 图表。</a:t>
            </a:r>
            <a:endParaRPr lang="zh-CN" altLang="en-US" dirty="0" smtClean="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44</a:t>
            </a:fld>
            <a:endParaRPr lang="zh-CN" altLang="en-US"/>
          </a:p>
        </p:txBody>
      </p:sp>
    </p:spTree>
    <p:extLst>
      <p:ext uri="{BB962C8B-B14F-4D97-AF65-F5344CB8AC3E}">
        <p14:creationId xmlns:p14="http://schemas.microsoft.com/office/powerpoint/2010/main" val="24710525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a:t>
            </a:r>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45</a:t>
            </a:fld>
            <a:endParaRPr lang="zh-CN" altLang="en-US"/>
          </a:p>
        </p:txBody>
      </p:sp>
    </p:spTree>
    <p:extLst>
      <p:ext uri="{BB962C8B-B14F-4D97-AF65-F5344CB8AC3E}">
        <p14:creationId xmlns:p14="http://schemas.microsoft.com/office/powerpoint/2010/main" val="10864941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总结：为并行方案的选择提供基于经验的建设性意见，供借鉴。体现实用性。</a:t>
            </a:r>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46</a:t>
            </a:fld>
            <a:endParaRPr lang="zh-CN" altLang="en-US"/>
          </a:p>
        </p:txBody>
      </p:sp>
    </p:spTree>
    <p:extLst>
      <p:ext uri="{BB962C8B-B14F-4D97-AF65-F5344CB8AC3E}">
        <p14:creationId xmlns:p14="http://schemas.microsoft.com/office/powerpoint/2010/main" val="42798131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基于</a:t>
            </a:r>
            <a:r>
              <a:rPr lang="en-US" altLang="zh-CN" dirty="0" err="1" smtClean="0"/>
              <a:t>OpenCL</a:t>
            </a:r>
            <a:r>
              <a:rPr lang="zh-CN" altLang="en-US" dirty="0" smtClean="0"/>
              <a:t>的调色板动画算法；</a:t>
            </a:r>
            <a:r>
              <a:rPr lang="en-US" altLang="zh-CN" dirty="0" smtClean="0"/>
              <a:t>——</a:t>
            </a:r>
            <a:r>
              <a:rPr lang="zh-CN" altLang="en-US" dirty="0" smtClean="0"/>
              <a:t>面向</a:t>
            </a:r>
            <a:r>
              <a:rPr lang="en-US" altLang="zh-CN" dirty="0" smtClean="0"/>
              <a:t>CPU</a:t>
            </a:r>
            <a:r>
              <a:rPr lang="zh-CN" altLang="en-US" dirty="0" smtClean="0"/>
              <a:t>和</a:t>
            </a:r>
            <a:r>
              <a:rPr lang="en-US" altLang="zh-CN" dirty="0" smtClean="0"/>
              <a:t>GPU</a:t>
            </a:r>
            <a:r>
              <a:rPr lang="zh-CN" altLang="en-US" dirty="0" smtClean="0"/>
              <a:t>异构体系，同一套并行方案可同时运行于</a:t>
            </a:r>
            <a:r>
              <a:rPr lang="en-US" altLang="zh-CN" dirty="0" smtClean="0"/>
              <a:t>CPU</a:t>
            </a:r>
            <a:r>
              <a:rPr lang="zh-CN" altLang="en-US" dirty="0" smtClean="0"/>
              <a:t>和</a:t>
            </a:r>
            <a:r>
              <a:rPr lang="en-US" altLang="zh-CN" dirty="0" smtClean="0"/>
              <a:t>GPU</a:t>
            </a:r>
            <a:r>
              <a:rPr lang="zh-CN" altLang="en-US" dirty="0" smtClean="0"/>
              <a:t>，使算法具有很好的普适性；</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提出了同一任务多并行方案的自动调优策略；</a:t>
            </a:r>
            <a:r>
              <a:rPr lang="en-US" altLang="zh-CN" dirty="0" smtClean="0"/>
              <a:t>——</a:t>
            </a:r>
            <a:r>
              <a:rPr lang="zh-CN" altLang="zh-CN" sz="1200" kern="1200" dirty="0" smtClean="0">
                <a:solidFill>
                  <a:schemeClr val="tx1"/>
                </a:solidFill>
                <a:effectLst/>
                <a:latin typeface="+mn-lt"/>
                <a:ea typeface="+mn-ea"/>
                <a:cs typeface="+mn-cs"/>
              </a:rPr>
              <a:t>在所有不同</a:t>
            </a:r>
            <a:r>
              <a:rPr lang="en-US" altLang="zh-CN" sz="1200" kern="1200" dirty="0" smtClean="0">
                <a:solidFill>
                  <a:schemeClr val="tx1"/>
                </a:solidFill>
                <a:effectLst/>
                <a:latin typeface="+mn-lt"/>
                <a:ea typeface="+mn-ea"/>
                <a:cs typeface="+mn-cs"/>
              </a:rPr>
              <a:t>CPU</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配置上，自动寻找可行的而且性能最优的方案</a:t>
            </a:r>
            <a:r>
              <a:rPr lang="zh-CN" altLang="en-US" sz="1200" kern="1200" dirty="0" smtClean="0">
                <a:solidFill>
                  <a:schemeClr val="tx1"/>
                </a:solidFill>
                <a:effectLst/>
                <a:latin typeface="+mn-lt"/>
                <a:ea typeface="+mn-ea"/>
                <a:cs typeface="+mn-cs"/>
              </a:rPr>
              <a:t>；</a:t>
            </a:r>
            <a:endParaRPr lang="en-US" altLang="zh-CN" dirty="0" smtClean="0"/>
          </a:p>
          <a:p>
            <a:endParaRPr lang="en-US" altLang="zh-CN" dirty="0" smtClean="0"/>
          </a:p>
          <a:p>
            <a:r>
              <a:rPr lang="zh-CN" altLang="en-US" dirty="0" smtClean="0"/>
              <a:t>提出多粒度任务与异构并行设备之间的动态映射和负载均衡策略；</a:t>
            </a:r>
            <a:r>
              <a:rPr lang="en-US" altLang="zh-CN" dirty="0" smtClean="0"/>
              <a:t>——</a:t>
            </a:r>
            <a:r>
              <a:rPr lang="zh-CN" altLang="zh-CN" sz="1200" kern="1200" dirty="0" smtClean="0">
                <a:solidFill>
                  <a:schemeClr val="tx1"/>
                </a:solidFill>
                <a:effectLst/>
                <a:latin typeface="+mn-lt"/>
                <a:ea typeface="+mn-ea"/>
                <a:cs typeface="+mn-cs"/>
              </a:rPr>
              <a:t>结合粒子系统喷泉和上文的骨骼动画，按照</a:t>
            </a:r>
            <a:r>
              <a:rPr lang="en-US" altLang="zh-CN" sz="1200" kern="1200" dirty="0" smtClean="0">
                <a:solidFill>
                  <a:schemeClr val="tx1"/>
                </a:solidFill>
                <a:effectLst/>
                <a:latin typeface="+mn-lt"/>
                <a:ea typeface="+mn-ea"/>
                <a:cs typeface="+mn-cs"/>
              </a:rPr>
              <a:t>CPU</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对</a:t>
            </a:r>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个</a:t>
            </a:r>
            <a:r>
              <a:rPr lang="zh-CN" altLang="zh-CN" sz="1200" kern="1200" dirty="0" smtClean="0">
                <a:solidFill>
                  <a:schemeClr val="tx1"/>
                </a:solidFill>
                <a:effectLst/>
                <a:latin typeface="+mn-lt"/>
                <a:ea typeface="+mn-ea"/>
                <a:cs typeface="+mn-cs"/>
              </a:rPr>
              <a:t>任务的</a:t>
            </a:r>
            <a:r>
              <a:rPr lang="en-US" altLang="zh-CN" sz="1200" kern="1200" dirty="0" err="1" smtClean="0">
                <a:solidFill>
                  <a:schemeClr val="tx1"/>
                </a:solidFill>
                <a:effectLst/>
                <a:latin typeface="+mn-lt"/>
                <a:ea typeface="+mn-ea"/>
                <a:cs typeface="+mn-cs"/>
              </a:rPr>
              <a:t>OpenCL</a:t>
            </a:r>
            <a:r>
              <a:rPr lang="zh-CN" altLang="zh-CN" sz="1200" kern="1200" dirty="0" smtClean="0">
                <a:solidFill>
                  <a:schemeClr val="tx1"/>
                </a:solidFill>
                <a:effectLst/>
                <a:latin typeface="+mn-lt"/>
                <a:ea typeface="+mn-ea"/>
                <a:cs typeface="+mn-cs"/>
              </a:rPr>
              <a:t>并行加速能力的不同，将并行任务按比例进行分配，通过降低设备等待时间提升性能。</a:t>
            </a:r>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47</a:t>
            </a:fld>
            <a:endParaRPr lang="zh-CN" altLang="en-US"/>
          </a:p>
        </p:txBody>
      </p:sp>
    </p:spTree>
    <p:extLst>
      <p:ext uri="{BB962C8B-B14F-4D97-AF65-F5344CB8AC3E}">
        <p14:creationId xmlns:p14="http://schemas.microsoft.com/office/powerpoint/2010/main" val="8734421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a:t>
            </a:r>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48</a:t>
            </a:fld>
            <a:endParaRPr lang="zh-CN" altLang="en-US"/>
          </a:p>
        </p:txBody>
      </p:sp>
    </p:spTree>
    <p:extLst>
      <p:ext uri="{BB962C8B-B14F-4D97-AF65-F5344CB8AC3E}">
        <p14:creationId xmlns:p14="http://schemas.microsoft.com/office/powerpoint/2010/main" val="40632566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改用 消防项目 截图或视频。</a:t>
            </a:r>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49</a:t>
            </a:fld>
            <a:endParaRPr lang="zh-CN" altLang="en-US"/>
          </a:p>
        </p:txBody>
      </p:sp>
    </p:spTree>
    <p:extLst>
      <p:ext uri="{BB962C8B-B14F-4D97-AF65-F5344CB8AC3E}">
        <p14:creationId xmlns:p14="http://schemas.microsoft.com/office/powerpoint/2010/main" val="1142145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p:spPr>
      </p:sp>
      <p:sp>
        <p:nvSpPr>
          <p:cNvPr id="45059" name="备注占位符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zh-CN" altLang="en-US" sz="1200" b="0" i="0" kern="1200" dirty="0" smtClean="0">
                <a:solidFill>
                  <a:schemeClr val="tx1"/>
                </a:solidFill>
                <a:effectLst/>
                <a:latin typeface="+mn-lt"/>
                <a:ea typeface="+mn-ea"/>
                <a:cs typeface="+mn-cs"/>
              </a:rPr>
              <a:t>阿姆达尔   古斯塔夫森 </a:t>
            </a:r>
            <a:endParaRPr lang="en-US" altLang="zh-CN" sz="1200" b="0"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zh-CN" altLang="en-US" dirty="0" smtClean="0"/>
          </a:p>
        </p:txBody>
      </p:sp>
      <p:sp>
        <p:nvSpPr>
          <p:cNvPr id="4506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A036C9B-89B9-4F10-9438-7E96395B6A9B}" type="slidenum">
              <a:rPr lang="zh-CN" altLang="en-US" smtClean="0"/>
              <a:pPr/>
              <a:t>5</a:t>
            </a:fld>
            <a:endParaRPr lang="zh-CN" alt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只讲</a:t>
            </a:r>
            <a:r>
              <a:rPr lang="en-US" altLang="zh-CN" dirty="0" smtClean="0"/>
              <a:t>1</a:t>
            </a:r>
            <a:r>
              <a:rPr lang="zh-CN" altLang="en-US" dirty="0" smtClean="0"/>
              <a:t>个项目，</a:t>
            </a:r>
            <a:endParaRPr lang="en-US" altLang="zh-CN" dirty="0" smtClean="0"/>
          </a:p>
          <a:p>
            <a:r>
              <a:rPr lang="zh-CN" altLang="en-US" dirty="0" smtClean="0"/>
              <a:t>其它只是逐条罗列，一张片子带过。</a:t>
            </a:r>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50</a:t>
            </a:fld>
            <a:endParaRPr lang="zh-CN" altLang="en-US"/>
          </a:p>
        </p:txBody>
      </p:sp>
    </p:spTree>
    <p:extLst>
      <p:ext uri="{BB962C8B-B14F-4D97-AF65-F5344CB8AC3E}">
        <p14:creationId xmlns:p14="http://schemas.microsoft.com/office/powerpoint/2010/main" val="2770656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a:t>
            </a:r>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51</a:t>
            </a:fld>
            <a:endParaRPr lang="zh-CN" altLang="en-US"/>
          </a:p>
        </p:txBody>
      </p:sp>
    </p:spTree>
    <p:extLst>
      <p:ext uri="{BB962C8B-B14F-4D97-AF65-F5344CB8AC3E}">
        <p14:creationId xmlns:p14="http://schemas.microsoft.com/office/powerpoint/2010/main" val="22352174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a:t>
            </a:r>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52</a:t>
            </a:fld>
            <a:endParaRPr lang="zh-CN" altLang="en-US"/>
          </a:p>
        </p:txBody>
      </p:sp>
    </p:spTree>
    <p:extLst>
      <p:ext uri="{BB962C8B-B14F-4D97-AF65-F5344CB8AC3E}">
        <p14:creationId xmlns:p14="http://schemas.microsoft.com/office/powerpoint/2010/main" val="14515216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a:t>
            </a:r>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53</a:t>
            </a:fld>
            <a:endParaRPr lang="zh-CN" altLang="en-US"/>
          </a:p>
        </p:txBody>
      </p:sp>
    </p:spTree>
    <p:extLst>
      <p:ext uri="{BB962C8B-B14F-4D97-AF65-F5344CB8AC3E}">
        <p14:creationId xmlns:p14="http://schemas.microsoft.com/office/powerpoint/2010/main" val="4983665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a:t>
            </a:r>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54</a:t>
            </a:fld>
            <a:endParaRPr lang="zh-CN" altLang="en-US"/>
          </a:p>
        </p:txBody>
      </p:sp>
    </p:spTree>
    <p:extLst>
      <p:ext uri="{BB962C8B-B14F-4D97-AF65-F5344CB8AC3E}">
        <p14:creationId xmlns:p14="http://schemas.microsoft.com/office/powerpoint/2010/main" val="2599460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a:t>
            </a:r>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6</a:t>
            </a:fld>
            <a:endParaRPr lang="zh-CN" altLang="en-US"/>
          </a:p>
        </p:txBody>
      </p:sp>
    </p:spTree>
    <p:extLst>
      <p:ext uri="{BB962C8B-B14F-4D97-AF65-F5344CB8AC3E}">
        <p14:creationId xmlns:p14="http://schemas.microsoft.com/office/powerpoint/2010/main" val="577667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国内外现状 浓缩，罗列条目；</a:t>
            </a:r>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7</a:t>
            </a:fld>
            <a:endParaRPr lang="zh-CN" altLang="en-US"/>
          </a:p>
        </p:txBody>
      </p:sp>
    </p:spTree>
    <p:extLst>
      <p:ext uri="{BB962C8B-B14F-4D97-AF65-F5344CB8AC3E}">
        <p14:creationId xmlns:p14="http://schemas.microsoft.com/office/powerpoint/2010/main" val="3974739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无</a:t>
            </a:r>
          </a:p>
          <a:p>
            <a:endParaRPr lang="en-US" altLang="zh-CN" dirty="0" smtClean="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8</a:t>
            </a:fld>
            <a:endParaRPr lang="zh-CN" altLang="en-US"/>
          </a:p>
        </p:txBody>
      </p:sp>
    </p:spTree>
    <p:extLst>
      <p:ext uri="{BB962C8B-B14F-4D97-AF65-F5344CB8AC3E}">
        <p14:creationId xmlns:p14="http://schemas.microsoft.com/office/powerpoint/2010/main" val="83880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技术术语 解释</a:t>
            </a:r>
            <a:endParaRPr lang="en-US" altLang="zh-CN" dirty="0" smtClean="0"/>
          </a:p>
          <a:p>
            <a:r>
              <a:rPr lang="en-US" altLang="zh-CN" dirty="0" err="1" smtClean="0"/>
              <a:t>OpenCL</a:t>
            </a:r>
            <a:r>
              <a:rPr lang="zh-CN" altLang="en-US" dirty="0" smtClean="0"/>
              <a:t>：全称</a:t>
            </a:r>
            <a:r>
              <a:rPr lang="en-US" altLang="zh-CN" dirty="0" smtClean="0"/>
              <a:t>Open Computing Language</a:t>
            </a:r>
            <a:r>
              <a:rPr lang="zh-CN" altLang="en-US" dirty="0" smtClean="0"/>
              <a:t>，即开放计算语言，是一个为异构平台编写并行程序的框架，异构平台可由</a:t>
            </a:r>
            <a:r>
              <a:rPr lang="en-US" altLang="zh-CN" dirty="0" smtClean="0"/>
              <a:t>CPU</a:t>
            </a:r>
            <a:r>
              <a:rPr lang="zh-CN" altLang="en-US" dirty="0" smtClean="0"/>
              <a:t>，</a:t>
            </a:r>
            <a:r>
              <a:rPr lang="en-US" altLang="zh-CN" dirty="0" smtClean="0"/>
              <a:t>GPU</a:t>
            </a:r>
            <a:r>
              <a:rPr lang="zh-CN" altLang="en-US" dirty="0" smtClean="0"/>
              <a:t>或其他类型的处理器组成。</a:t>
            </a:r>
            <a:endParaRPr lang="en-US" altLang="zh-CN" dirty="0" smtClean="0"/>
          </a:p>
          <a:p>
            <a:r>
              <a:rPr lang="en-US" altLang="zh-CN" dirty="0" smtClean="0"/>
              <a:t>CUDA</a:t>
            </a:r>
            <a:r>
              <a:rPr lang="zh-CN" altLang="en-US" dirty="0" smtClean="0"/>
              <a:t>：全称</a:t>
            </a:r>
            <a:r>
              <a:rPr lang="en-US" altLang="zh-CN" dirty="0" smtClean="0"/>
              <a:t>Compute Unified Device Architecture</a:t>
            </a:r>
            <a:r>
              <a:rPr lang="zh-CN" altLang="en-US" dirty="0" smtClean="0"/>
              <a:t>，即统一计算架构，是一种由</a:t>
            </a:r>
            <a:r>
              <a:rPr lang="en-US" altLang="zh-CN" dirty="0" smtClean="0"/>
              <a:t>NVIDIA</a:t>
            </a:r>
            <a:r>
              <a:rPr lang="zh-CN" altLang="en-US" dirty="0" smtClean="0"/>
              <a:t>提出的专门面向</a:t>
            </a:r>
            <a:r>
              <a:rPr lang="en-US" altLang="zh-CN" dirty="0" smtClean="0"/>
              <a:t>NVIDIA</a:t>
            </a:r>
            <a:r>
              <a:rPr lang="zh-CN" altLang="en-US" dirty="0" smtClean="0"/>
              <a:t> </a:t>
            </a:r>
            <a:r>
              <a:rPr lang="en-US" altLang="zh-CN" dirty="0" smtClean="0"/>
              <a:t>GPU</a:t>
            </a:r>
            <a:r>
              <a:rPr lang="zh-CN" altLang="en-US" dirty="0" smtClean="0"/>
              <a:t>的一种并行计算平台及程序设计模型。</a:t>
            </a:r>
            <a:r>
              <a:rPr lang="en-US" altLang="zh-CN" dirty="0" smtClean="0"/>
              <a:t>CUDA</a:t>
            </a:r>
            <a:r>
              <a:rPr lang="zh-CN" altLang="en-US" dirty="0" smtClean="0"/>
              <a:t>给程序开发人员提供了直接访问</a:t>
            </a:r>
            <a:r>
              <a:rPr lang="en-US" altLang="zh-CN" dirty="0" smtClean="0"/>
              <a:t>GPU</a:t>
            </a:r>
            <a:r>
              <a:rPr lang="zh-CN" altLang="en-US" dirty="0" smtClean="0"/>
              <a:t>的</a:t>
            </a:r>
            <a:r>
              <a:rPr lang="en-US" altLang="zh-CN" dirty="0" smtClean="0"/>
              <a:t>C</a:t>
            </a:r>
            <a:r>
              <a:rPr lang="zh-CN" altLang="en-US" dirty="0" smtClean="0"/>
              <a:t>语言虚拟指令集和操作显存的</a:t>
            </a:r>
            <a:r>
              <a:rPr lang="en-US" altLang="zh-CN" dirty="0" smtClean="0"/>
              <a:t>API</a:t>
            </a:r>
            <a:r>
              <a:rPr lang="zh-CN" altLang="en-US" dirty="0" smtClean="0"/>
              <a:t>。</a:t>
            </a:r>
            <a:endParaRPr lang="en-US" altLang="zh-CN" dirty="0" smtClean="0"/>
          </a:p>
          <a:p>
            <a:r>
              <a:rPr lang="en-US" altLang="zh-CN" dirty="0" smtClean="0"/>
              <a:t>CUDA</a:t>
            </a:r>
            <a:r>
              <a:rPr lang="zh-CN" altLang="en-US" dirty="0" smtClean="0"/>
              <a:t>的革新点在于：使得没有三维图像和汇编背景的研发人员，可以开发</a:t>
            </a:r>
            <a:r>
              <a:rPr lang="en-US" altLang="zh-CN" dirty="0" smtClean="0"/>
              <a:t>GPU</a:t>
            </a:r>
            <a:r>
              <a:rPr lang="zh-CN" altLang="en-US" dirty="0" smtClean="0"/>
              <a:t>高性能程序。极大地解放了</a:t>
            </a:r>
            <a:r>
              <a:rPr lang="en-US" altLang="zh-CN" dirty="0" smtClean="0"/>
              <a:t>GPU</a:t>
            </a:r>
            <a:r>
              <a:rPr lang="zh-CN" altLang="en-US" dirty="0" smtClean="0"/>
              <a:t>的科学计算生产力。</a:t>
            </a:r>
            <a:endParaRPr lang="en-US" altLang="zh-CN" dirty="0" smtClean="0"/>
          </a:p>
          <a:p>
            <a:r>
              <a:rPr lang="en-US" altLang="zh-CN" dirty="0" smtClean="0"/>
              <a:t>SSE</a:t>
            </a:r>
            <a:r>
              <a:rPr lang="zh-CN" altLang="en-US" dirty="0" smtClean="0"/>
              <a:t>：全称</a:t>
            </a:r>
            <a:r>
              <a:rPr lang="en-US" altLang="zh-CN" dirty="0" smtClean="0"/>
              <a:t>Streaming SIMD Extensions</a:t>
            </a:r>
            <a:r>
              <a:rPr lang="zh-CN" altLang="en-US" dirty="0" smtClean="0"/>
              <a:t>，即流式单指令多数据扩展，是一种面向</a:t>
            </a:r>
            <a:r>
              <a:rPr lang="en-US" altLang="zh-CN" dirty="0" smtClean="0"/>
              <a:t>CPU</a:t>
            </a:r>
            <a:r>
              <a:rPr lang="zh-CN" altLang="en-US" dirty="0" smtClean="0"/>
              <a:t>的指令级并行技术，将每条指令操作的数据长度加倍，即从</a:t>
            </a:r>
            <a:r>
              <a:rPr lang="en-US" altLang="zh-CN" dirty="0" smtClean="0"/>
              <a:t>64bit</a:t>
            </a:r>
            <a:r>
              <a:rPr lang="zh-CN" altLang="en-US" dirty="0" smtClean="0"/>
              <a:t>位增加到</a:t>
            </a:r>
            <a:r>
              <a:rPr lang="en-US" altLang="zh-CN" dirty="0" smtClean="0"/>
              <a:t>128bit</a:t>
            </a:r>
            <a:r>
              <a:rPr lang="zh-CN" altLang="en-US" dirty="0" smtClean="0"/>
              <a:t>位，理论上性能随之加倍。需要用到类似汇编的专用寄存器和指令。</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5FDE5055-FC87-4101-8937-574DD5EADD87}" type="slidenum">
              <a:rPr lang="zh-CN" altLang="en-US" smtClean="0"/>
              <a:pPr>
                <a:defRPr/>
              </a:pPr>
              <a:t>9</a:t>
            </a:fld>
            <a:endParaRPr lang="zh-CN" altLang="en-US"/>
          </a:p>
        </p:txBody>
      </p:sp>
    </p:spTree>
    <p:extLst>
      <p:ext uri="{BB962C8B-B14F-4D97-AF65-F5344CB8AC3E}">
        <p14:creationId xmlns:p14="http://schemas.microsoft.com/office/powerpoint/2010/main" val="41319667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0"/>
          <p:cNvSpPr>
            <a:spLocks noChangeArrowheads="1"/>
          </p:cNvSpPr>
          <p:nvPr/>
        </p:nvSpPr>
        <p:spPr bwMode="gray">
          <a:xfrm>
            <a:off x="1588" y="3803650"/>
            <a:ext cx="9142412" cy="1301750"/>
          </a:xfrm>
          <a:prstGeom prst="rect">
            <a:avLst/>
          </a:prstGeom>
          <a:gradFill rotWithShape="1">
            <a:gsLst>
              <a:gs pos="0">
                <a:schemeClr val="accent2"/>
              </a:gs>
              <a:gs pos="100000">
                <a:schemeClr val="accent2">
                  <a:gamma/>
                  <a:tint val="0"/>
                  <a:invGamma/>
                </a:schemeClr>
              </a:gs>
            </a:gsLst>
            <a:lin ang="5400000" scaled="1"/>
          </a:gradFill>
          <a:ln>
            <a:noFill/>
          </a:ln>
          <a:effectLst/>
          <a:extLst/>
        </p:spPr>
        <p:txBody>
          <a:bodyPr wrap="none" anchor="ctr"/>
          <a:lstStyle/>
          <a:p>
            <a:pPr>
              <a:defRPr/>
            </a:pPr>
            <a:endParaRPr lang="zh-CN" altLang="en-US">
              <a:ea typeface="宋体" charset="-122"/>
            </a:endParaRPr>
          </a:p>
        </p:txBody>
      </p:sp>
      <p:graphicFrame>
        <p:nvGraphicFramePr>
          <p:cNvPr id="5" name="Object 18"/>
          <p:cNvGraphicFramePr>
            <a:graphicFrameLocks noChangeAspect="1"/>
          </p:cNvGraphicFramePr>
          <p:nvPr/>
        </p:nvGraphicFramePr>
        <p:xfrm>
          <a:off x="0" y="0"/>
          <a:ext cx="9144000" cy="2622550"/>
        </p:xfrm>
        <a:graphic>
          <a:graphicData uri="http://schemas.openxmlformats.org/presentationml/2006/ole">
            <mc:AlternateContent xmlns:mc="http://schemas.openxmlformats.org/markup-compatibility/2006">
              <mc:Choice xmlns:v="urn:schemas-microsoft-com:vml" Requires="v">
                <p:oleObj spid="_x0000_s62547" name="Image" r:id="rId3" imgW="13003175" imgH="4571429" progId="">
                  <p:embed/>
                </p:oleObj>
              </mc:Choice>
              <mc:Fallback>
                <p:oleObj name="Image" r:id="rId3" imgW="13003175" imgH="4571429"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262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19"/>
          <p:cNvSpPr>
            <a:spLocks noChangeArrowheads="1"/>
          </p:cNvSpPr>
          <p:nvPr/>
        </p:nvSpPr>
        <p:spPr bwMode="gray">
          <a:xfrm>
            <a:off x="0" y="2678113"/>
            <a:ext cx="9144000" cy="1071562"/>
          </a:xfrm>
          <a:prstGeom prst="rect">
            <a:avLst/>
          </a:prstGeom>
          <a:gradFill rotWithShape="1">
            <a:gsLst>
              <a:gs pos="0">
                <a:schemeClr val="accent1"/>
              </a:gs>
              <a:gs pos="100000">
                <a:schemeClr val="accent1">
                  <a:gamma/>
                  <a:shade val="46275"/>
                  <a:invGamma/>
                </a:schemeClr>
              </a:gs>
            </a:gsLst>
            <a:lin ang="5400000" scaled="1"/>
          </a:gradFill>
          <a:ln>
            <a:noFill/>
          </a:ln>
          <a:effectLst/>
          <a:extLst/>
        </p:spPr>
        <p:txBody>
          <a:bodyPr wrap="none" anchor="ctr"/>
          <a:lstStyle/>
          <a:p>
            <a:pPr>
              <a:defRPr/>
            </a:pPr>
            <a:endParaRPr lang="zh-CN" altLang="en-US">
              <a:ea typeface="宋体" charset="-122"/>
            </a:endParaRPr>
          </a:p>
        </p:txBody>
      </p:sp>
      <p:sp>
        <p:nvSpPr>
          <p:cNvPr id="7" name="AutoShape 11"/>
          <p:cNvSpPr>
            <a:spLocks noChangeArrowheads="1"/>
          </p:cNvSpPr>
          <p:nvPr/>
        </p:nvSpPr>
        <p:spPr bwMode="gray">
          <a:xfrm>
            <a:off x="685800" y="3429000"/>
            <a:ext cx="7620000" cy="685800"/>
          </a:xfrm>
          <a:prstGeom prst="roundRect">
            <a:avLst>
              <a:gd name="adj" fmla="val 38449"/>
            </a:avLst>
          </a:prstGeom>
          <a:solidFill>
            <a:schemeClr val="bg1"/>
          </a:solidFill>
          <a:ln w="38100" algn="ctr">
            <a:noFill/>
            <a:round/>
            <a:headEnd/>
            <a:tailEnd/>
          </a:ln>
        </p:spPr>
        <p:txBody>
          <a:bodyPr wrap="none" anchor="ctr"/>
          <a:lstStyle/>
          <a:p>
            <a:endParaRPr lang="zh-CN" altLang="en-US">
              <a:ea typeface="宋体" charset="-122"/>
            </a:endParaRPr>
          </a:p>
        </p:txBody>
      </p:sp>
      <p:pic>
        <p:nvPicPr>
          <p:cNvPr id="8" name="Picture 4" descr="校徽2副本"/>
          <p:cNvPicPr>
            <a:picLocks noChangeAspect="1" noChangeArrowheads="1"/>
          </p:cNvPicPr>
          <p:nvPr userDrawn="1"/>
        </p:nvPicPr>
        <p:blipFill>
          <a:blip r:embed="rId5"/>
          <a:srcRect/>
          <a:stretch>
            <a:fillRect/>
          </a:stretch>
        </p:blipFill>
        <p:spPr bwMode="auto">
          <a:xfrm>
            <a:off x="3200400" y="5876925"/>
            <a:ext cx="2771775" cy="523875"/>
          </a:xfrm>
          <a:prstGeom prst="rect">
            <a:avLst/>
          </a:prstGeom>
          <a:noFill/>
          <a:ln w="9525">
            <a:noFill/>
            <a:miter lim="800000"/>
            <a:headEnd/>
            <a:tailEnd/>
          </a:ln>
        </p:spPr>
      </p:pic>
      <p:sp>
        <p:nvSpPr>
          <p:cNvPr id="3075" name="Rectangle 3"/>
          <p:cNvSpPr>
            <a:spLocks noGrp="1" noChangeArrowheads="1"/>
          </p:cNvSpPr>
          <p:nvPr>
            <p:ph type="subTitle" idx="1"/>
          </p:nvPr>
        </p:nvSpPr>
        <p:spPr bwMode="gray">
          <a:xfrm>
            <a:off x="914400" y="2895600"/>
            <a:ext cx="7304088" cy="381000"/>
          </a:xfrm>
        </p:spPr>
        <p:txBody>
          <a:bodyPr/>
          <a:lstStyle>
            <a:lvl1pPr marL="0" indent="0" algn="ctr">
              <a:buFont typeface="Wingdings" pitchFamily="2" charset="2"/>
              <a:buNone/>
              <a:defRPr sz="2400">
                <a:solidFill>
                  <a:schemeClr val="bg1"/>
                </a:solidFill>
              </a:defRPr>
            </a:lvl1pPr>
          </a:lstStyle>
          <a:p>
            <a:pPr lvl="0"/>
            <a:r>
              <a:rPr lang="en-US" altLang="zh-CN" noProof="0" smtClean="0"/>
              <a:t>Click to edit Master subtitle style</a:t>
            </a:r>
          </a:p>
        </p:txBody>
      </p:sp>
      <p:sp>
        <p:nvSpPr>
          <p:cNvPr id="3074" name="Rectangle 2"/>
          <p:cNvSpPr>
            <a:spLocks noGrp="1" noChangeArrowheads="1"/>
          </p:cNvSpPr>
          <p:nvPr>
            <p:ph type="ctrTitle"/>
          </p:nvPr>
        </p:nvSpPr>
        <p:spPr bwMode="gray">
          <a:xfrm>
            <a:off x="762000" y="3432175"/>
            <a:ext cx="7620000" cy="682625"/>
          </a:xfrm>
          <a:extLst/>
        </p:spPr>
        <p:txBody>
          <a:bodyPr/>
          <a:lstStyle>
            <a:lvl1pPr>
              <a:defRPr sz="4000" b="1">
                <a:solidFill>
                  <a:schemeClr val="tx1"/>
                </a:solidFill>
              </a:defRPr>
            </a:lvl1pPr>
          </a:lstStyle>
          <a:p>
            <a:pPr lvl="0"/>
            <a:r>
              <a:rPr lang="en-US" altLang="zh-CN" noProof="0" dirty="0" smtClean="0"/>
              <a:t>Click to edit Master title style</a:t>
            </a:r>
          </a:p>
        </p:txBody>
      </p:sp>
      <p:sp>
        <p:nvSpPr>
          <p:cNvPr id="9" name="Rectangle 4"/>
          <p:cNvSpPr>
            <a:spLocks noGrp="1" noChangeArrowheads="1"/>
          </p:cNvSpPr>
          <p:nvPr>
            <p:ph type="dt" sz="half" idx="10"/>
          </p:nvPr>
        </p:nvSpPr>
        <p:spPr>
          <a:xfrm>
            <a:off x="457200" y="6477000"/>
            <a:ext cx="2133600" cy="244475"/>
          </a:xfrm>
        </p:spPr>
        <p:txBody>
          <a:bodyPr/>
          <a:lstStyle>
            <a:lvl1pPr>
              <a:defRPr sz="1200"/>
            </a:lvl1pPr>
          </a:lstStyle>
          <a:p>
            <a:pPr>
              <a:defRPr/>
            </a:pPr>
            <a:endParaRPr lang="en-US" altLang="zh-CN"/>
          </a:p>
        </p:txBody>
      </p:sp>
      <p:sp>
        <p:nvSpPr>
          <p:cNvPr id="10" name="Rectangle 5"/>
          <p:cNvSpPr>
            <a:spLocks noGrp="1" noChangeArrowheads="1"/>
          </p:cNvSpPr>
          <p:nvPr>
            <p:ph type="ftr" sz="quarter" idx="11"/>
          </p:nvPr>
        </p:nvSpPr>
        <p:spPr>
          <a:xfrm>
            <a:off x="3124200" y="6477000"/>
            <a:ext cx="2895600" cy="244475"/>
          </a:xfrm>
        </p:spPr>
        <p:txBody>
          <a:bodyPr/>
          <a:lstStyle>
            <a:lvl1pPr>
              <a:defRPr sz="1200"/>
            </a:lvl1pPr>
          </a:lstStyle>
          <a:p>
            <a:pPr>
              <a:defRPr/>
            </a:pPr>
            <a:endParaRPr lang="en-US" altLang="zh-CN"/>
          </a:p>
        </p:txBody>
      </p:sp>
      <p:sp>
        <p:nvSpPr>
          <p:cNvPr id="11" name="Rectangle 6"/>
          <p:cNvSpPr>
            <a:spLocks noGrp="1" noChangeArrowheads="1"/>
          </p:cNvSpPr>
          <p:nvPr>
            <p:ph type="sldNum" sz="quarter" idx="12"/>
          </p:nvPr>
        </p:nvSpPr>
        <p:spPr>
          <a:xfrm>
            <a:off x="6553200" y="6477000"/>
            <a:ext cx="2133600" cy="244475"/>
          </a:xfrm>
        </p:spPr>
        <p:txBody>
          <a:bodyPr/>
          <a:lstStyle>
            <a:lvl1pPr>
              <a:defRPr sz="1200"/>
            </a:lvl1pPr>
          </a:lstStyle>
          <a:p>
            <a:pPr>
              <a:defRPr/>
            </a:pPr>
            <a:fld id="{B96D9EC4-C611-4AE8-8A5A-9F98054DB78A}"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DD2D362-96DD-4504-8212-D0E4A3097531}"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74650"/>
            <a:ext cx="2057400" cy="59499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74650"/>
            <a:ext cx="6019800" cy="59499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6A110E2-E31D-484B-8D1B-2845283B0E33}"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38200" y="374650"/>
            <a:ext cx="70104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219200"/>
            <a:ext cx="8229600" cy="5105400"/>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329421D-ABEC-43D2-A05F-AF2B71884B40}"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2pPr>
              <a:defRPr baseline="0">
                <a:solidFill>
                  <a:srgbClr val="000000"/>
                </a:solidFill>
                <a:latin typeface="Times New Roman" pitchFamily="18" charset="0"/>
                <a:ea typeface="黑体" pitchFamily="49" charset="-122"/>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B3482B0-DF68-4A72-8C60-3CAB37AA262A}"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6D76B36-F2B9-492E-879A-7373618916F9}"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153A8B5-CC81-469B-AA52-D9AA99751914}"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1F8C156A-2DC1-41C9-982C-D15838C051D0}"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96738D0-FF46-4285-B011-0C8B68BFF750}"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176D233F-6F22-459E-AD37-2F74973CEB4C}"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F82922B-25D0-4984-BF8C-F29333BA14D3}"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98E7474-50E3-4AE5-AF0D-1FC0AC49A2AE}"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Rectangle 16"/>
          <p:cNvSpPr>
            <a:spLocks noChangeArrowheads="1"/>
          </p:cNvSpPr>
          <p:nvPr/>
        </p:nvSpPr>
        <p:spPr bwMode="gray">
          <a:xfrm>
            <a:off x="0" y="641350"/>
            <a:ext cx="9144000" cy="92075"/>
          </a:xfrm>
          <a:prstGeom prst="rect">
            <a:avLst/>
          </a:prstGeom>
          <a:gradFill rotWithShape="1">
            <a:gsLst>
              <a:gs pos="0">
                <a:schemeClr val="accent1"/>
              </a:gs>
              <a:gs pos="100000">
                <a:schemeClr val="accent1">
                  <a:gamma/>
                  <a:shade val="46275"/>
                  <a:invGamma/>
                </a:schemeClr>
              </a:gs>
            </a:gsLst>
            <a:lin ang="5400000" scaled="1"/>
          </a:gradFill>
          <a:ln>
            <a:noFill/>
          </a:ln>
          <a:effectLst/>
          <a:extLst/>
        </p:spPr>
        <p:txBody>
          <a:bodyPr wrap="none" anchor="ctr"/>
          <a:lstStyle/>
          <a:p>
            <a:pPr>
              <a:defRPr/>
            </a:pPr>
            <a:endParaRPr lang="zh-CN" altLang="en-US">
              <a:ea typeface="宋体" charset="-122"/>
            </a:endParaRPr>
          </a:p>
        </p:txBody>
      </p:sp>
      <p:sp>
        <p:nvSpPr>
          <p:cNvPr id="1031" name="Rectangle 7"/>
          <p:cNvSpPr>
            <a:spLocks noChangeArrowheads="1"/>
          </p:cNvSpPr>
          <p:nvPr/>
        </p:nvSpPr>
        <p:spPr bwMode="white">
          <a:xfrm>
            <a:off x="1588" y="766763"/>
            <a:ext cx="9142412" cy="1366837"/>
          </a:xfrm>
          <a:prstGeom prst="rect">
            <a:avLst/>
          </a:prstGeom>
          <a:gradFill rotWithShape="0">
            <a:gsLst>
              <a:gs pos="0">
                <a:schemeClr val="accent2"/>
              </a:gs>
              <a:gs pos="100000">
                <a:schemeClr val="accent2">
                  <a:gamma/>
                  <a:tint val="0"/>
                  <a:invGamma/>
                </a:schemeClr>
              </a:gs>
            </a:gsLst>
            <a:lin ang="5400000" scaled="1"/>
          </a:gradFill>
          <a:ln>
            <a:noFill/>
          </a:ln>
          <a:effectLst/>
          <a:extLst/>
        </p:spPr>
        <p:txBody>
          <a:bodyPr wrap="none" anchor="ctr"/>
          <a:lstStyle/>
          <a:p>
            <a:pPr>
              <a:defRPr/>
            </a:pPr>
            <a:endParaRPr lang="zh-CN" altLang="en-US">
              <a:ea typeface="宋体" charset="-122"/>
            </a:endParaRPr>
          </a:p>
        </p:txBody>
      </p:sp>
      <p:graphicFrame>
        <p:nvGraphicFramePr>
          <p:cNvPr id="1028" name="Object 15"/>
          <p:cNvGraphicFramePr>
            <a:graphicFrameLocks noChangeAspect="1"/>
          </p:cNvGraphicFramePr>
          <p:nvPr/>
        </p:nvGraphicFramePr>
        <p:xfrm>
          <a:off x="-11113" y="0"/>
          <a:ext cx="9155113" cy="609600"/>
        </p:xfrm>
        <a:graphic>
          <a:graphicData uri="http://schemas.openxmlformats.org/presentationml/2006/ole">
            <mc:AlternateContent xmlns:mc="http://schemas.openxmlformats.org/markup-compatibility/2006">
              <mc:Choice xmlns:v="urn:schemas-microsoft-com:vml" Requires="v">
                <p:oleObj spid="_x0000_s1109" name="Image" r:id="rId15" imgW="13003175" imgH="4571429" progId="">
                  <p:embed/>
                </p:oleObj>
              </mc:Choice>
              <mc:Fallback>
                <p:oleObj name="Image" r:id="rId15" imgW="13003175" imgH="4571429" progId="">
                  <p:embed/>
                  <p:pic>
                    <p:nvPicPr>
                      <p:cNvPr id="0"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0"/>
                        <a:ext cx="9155113" cy="609600"/>
                      </a:xfrm>
                      <a:prstGeom prst="rect">
                        <a:avLst/>
                      </a:prstGeom>
                      <a:noFill/>
                      <a:ln>
                        <a:noFill/>
                      </a:ln>
                      <a:effectLst/>
                      <a:extLst>
                        <a:ext uri="{909E8E84-426E-40DD-AFC4-6F175D3DCCD1}">
                          <a14:hiddenFill xmlns:a14="http://schemas.microsoft.com/office/drawing/2010/main">
                            <a:solidFill>
                              <a:srgbClr val="3191D3"/>
                            </a:solidFill>
                          </a14:hiddenFill>
                        </a:ext>
                        <a:ext uri="{91240B29-F687-4F45-9708-019B960494DF}">
                          <a14:hiddenLine xmlns:a14="http://schemas.microsoft.com/office/drawing/2010/main" w="9525">
                            <a:solidFill>
                              <a:srgbClr val="0D1259"/>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sp>
        <p:nvSpPr>
          <p:cNvPr id="1033" name="AutoShape 9"/>
          <p:cNvSpPr>
            <a:spLocks noChangeArrowheads="1"/>
          </p:cNvSpPr>
          <p:nvPr/>
        </p:nvSpPr>
        <p:spPr bwMode="gray">
          <a:xfrm>
            <a:off x="609600" y="344488"/>
            <a:ext cx="7366000" cy="644525"/>
          </a:xfrm>
          <a:prstGeom prst="roundRect">
            <a:avLst>
              <a:gd name="adj" fmla="val 41870"/>
            </a:avLst>
          </a:prstGeom>
          <a:gradFill rotWithShape="1">
            <a:gsLst>
              <a:gs pos="0">
                <a:schemeClr val="tx2">
                  <a:gamma/>
                  <a:shade val="46275"/>
                  <a:invGamma/>
                </a:schemeClr>
              </a:gs>
              <a:gs pos="100000">
                <a:schemeClr val="tx2"/>
              </a:gs>
            </a:gsLst>
            <a:lin ang="0" scaled="1"/>
          </a:gradFill>
          <a:ln w="38100" algn="ctr">
            <a:solidFill>
              <a:schemeClr val="bg1"/>
            </a:solidFill>
            <a:round/>
            <a:headEnd/>
            <a:tailEnd/>
          </a:ln>
          <a:effectLst/>
          <a:extLst/>
        </p:spPr>
        <p:txBody>
          <a:bodyPr wrap="none" anchor="ctr"/>
          <a:lstStyle/>
          <a:p>
            <a:pPr>
              <a:defRPr/>
            </a:pPr>
            <a:endParaRPr lang="zh-CN" altLang="en-US">
              <a:ea typeface="宋体" charset="-122"/>
            </a:endParaRPr>
          </a:p>
        </p:txBody>
      </p:sp>
      <p:sp>
        <p:nvSpPr>
          <p:cNvPr id="1030" name="Rectangle 3"/>
          <p:cNvSpPr>
            <a:spLocks noGrp="1" noChangeArrowheads="1"/>
          </p:cNvSpPr>
          <p:nvPr>
            <p:ph type="body" idx="1"/>
          </p:nvPr>
        </p:nvSpPr>
        <p:spPr bwMode="auto">
          <a:xfrm>
            <a:off x="457200" y="12192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2" name="Rectangle 4"/>
          <p:cNvSpPr>
            <a:spLocks noGrp="1" noChangeArrowheads="1"/>
          </p:cNvSpPr>
          <p:nvPr>
            <p:ph type="dt" sz="half" idx="2"/>
          </p:nvPr>
        </p:nvSpPr>
        <p:spPr bwMode="auto">
          <a:xfrm>
            <a:off x="457200" y="6400800"/>
            <a:ext cx="2133600" cy="320675"/>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400">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400800"/>
            <a:ext cx="2895600" cy="320675"/>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pPr>
              <a:defRPr/>
            </a:pPr>
            <a:endParaRPr lang="en-US" altLang="zh-CN"/>
          </a:p>
        </p:txBody>
      </p:sp>
      <p:sp>
        <p:nvSpPr>
          <p:cNvPr id="3" name="Rectangle 6"/>
          <p:cNvSpPr>
            <a:spLocks noGrp="1" noChangeArrowheads="1"/>
          </p:cNvSpPr>
          <p:nvPr>
            <p:ph type="sldNum" sz="quarter" idx="4"/>
          </p:nvPr>
        </p:nvSpPr>
        <p:spPr bwMode="auto">
          <a:xfrm>
            <a:off x="6553200" y="6400800"/>
            <a:ext cx="2133600" cy="320675"/>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6694FDC2-D427-4D2B-9E86-170B00047F84}" type="slidenum">
              <a:rPr lang="en-US" altLang="zh-CN"/>
              <a:pPr>
                <a:defRPr/>
              </a:pPr>
              <a:t>‹#›</a:t>
            </a:fld>
            <a:endParaRPr lang="en-US" altLang="zh-CN"/>
          </a:p>
        </p:txBody>
      </p:sp>
      <p:sp>
        <p:nvSpPr>
          <p:cNvPr id="1034" name="Rectangle 2"/>
          <p:cNvSpPr>
            <a:spLocks noGrp="1" noChangeArrowheads="1"/>
          </p:cNvSpPr>
          <p:nvPr>
            <p:ph type="title"/>
          </p:nvPr>
        </p:nvSpPr>
        <p:spPr bwMode="white">
          <a:xfrm>
            <a:off x="838200" y="374650"/>
            <a:ext cx="70104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pic>
        <p:nvPicPr>
          <p:cNvPr id="1035" name="Picture 4" descr="校徽2副本"/>
          <p:cNvPicPr>
            <a:picLocks noChangeAspect="1" noChangeArrowheads="1"/>
          </p:cNvPicPr>
          <p:nvPr userDrawn="1"/>
        </p:nvPicPr>
        <p:blipFill>
          <a:blip r:embed="rId17"/>
          <a:srcRect/>
          <a:stretch>
            <a:fillRect/>
          </a:stretch>
        </p:blipFill>
        <p:spPr bwMode="auto">
          <a:xfrm>
            <a:off x="6705600" y="-66675"/>
            <a:ext cx="2438400" cy="460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68"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charset="0"/>
        </a:defRPr>
      </a:lvl2pPr>
      <a:lvl3pPr algn="ctr" rtl="0" eaLnBrk="0" fontAlgn="base" hangingPunct="0">
        <a:spcBef>
          <a:spcPct val="0"/>
        </a:spcBef>
        <a:spcAft>
          <a:spcPct val="0"/>
        </a:spcAft>
        <a:defRPr sz="3600">
          <a:solidFill>
            <a:schemeClr val="bg1"/>
          </a:solidFill>
          <a:latin typeface="Arial" charset="0"/>
        </a:defRPr>
      </a:lvl3pPr>
      <a:lvl4pPr algn="ctr" rtl="0" eaLnBrk="0" fontAlgn="base" hangingPunct="0">
        <a:spcBef>
          <a:spcPct val="0"/>
        </a:spcBef>
        <a:spcAft>
          <a:spcPct val="0"/>
        </a:spcAft>
        <a:defRPr sz="3600">
          <a:solidFill>
            <a:schemeClr val="bg1"/>
          </a:solidFill>
          <a:latin typeface="Arial" charset="0"/>
        </a:defRPr>
      </a:lvl4pPr>
      <a:lvl5pPr algn="ctr" rtl="0" eaLnBrk="0" fontAlgn="base" hangingPunct="0">
        <a:spcBef>
          <a:spcPct val="0"/>
        </a:spcBef>
        <a:spcAft>
          <a:spcPct val="0"/>
        </a:spcAft>
        <a:defRPr sz="3600">
          <a:solidFill>
            <a:schemeClr val="bg1"/>
          </a:solidFill>
          <a:latin typeface="Arial" charset="0"/>
        </a:defRPr>
      </a:lvl5pPr>
      <a:lvl6pPr marL="457200" algn="ctr" rtl="0" fontAlgn="base">
        <a:spcBef>
          <a:spcPct val="0"/>
        </a:spcBef>
        <a:spcAft>
          <a:spcPct val="0"/>
        </a:spcAft>
        <a:defRPr sz="3600">
          <a:solidFill>
            <a:schemeClr val="bg1"/>
          </a:solidFill>
          <a:latin typeface="Arial" charset="0"/>
        </a:defRPr>
      </a:lvl6pPr>
      <a:lvl7pPr marL="914400" algn="ctr" rtl="0" fontAlgn="base">
        <a:spcBef>
          <a:spcPct val="0"/>
        </a:spcBef>
        <a:spcAft>
          <a:spcPct val="0"/>
        </a:spcAft>
        <a:defRPr sz="3600">
          <a:solidFill>
            <a:schemeClr val="bg1"/>
          </a:solidFill>
          <a:latin typeface="Arial" charset="0"/>
        </a:defRPr>
      </a:lvl7pPr>
      <a:lvl8pPr marL="1371600" algn="ctr" rtl="0" fontAlgn="base">
        <a:spcBef>
          <a:spcPct val="0"/>
        </a:spcBef>
        <a:spcAft>
          <a:spcPct val="0"/>
        </a:spcAft>
        <a:defRPr sz="3600">
          <a:solidFill>
            <a:schemeClr val="bg1"/>
          </a:solidFill>
          <a:latin typeface="Arial" charset="0"/>
        </a:defRPr>
      </a:lvl8pPr>
      <a:lvl9pPr marL="1828800" algn="ctr" rtl="0" fontAlgn="base">
        <a:spcBef>
          <a:spcPct val="0"/>
        </a:spcBef>
        <a:spcAft>
          <a:spcPct val="0"/>
        </a:spcAft>
        <a:defRPr sz="3600">
          <a:solidFill>
            <a:schemeClr val="bg1"/>
          </a:solidFill>
          <a:latin typeface="Arial"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Times New Roman" pitchFamily="18" charset="0"/>
          <a:ea typeface="黑体" pitchFamily="49" charset="-122"/>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黑体" pitchFamily="49" charset="-122"/>
        </a:defRPr>
      </a:lvl3pPr>
      <a:lvl4pPr marL="1600200" indent="-228600" algn="l" rtl="0" eaLnBrk="0" fontAlgn="base" hangingPunct="0">
        <a:spcBef>
          <a:spcPct val="20000"/>
        </a:spcBef>
        <a:spcAft>
          <a:spcPct val="0"/>
        </a:spcAft>
        <a:buChar char="–"/>
        <a:defRPr sz="2000">
          <a:solidFill>
            <a:schemeClr val="tx1"/>
          </a:solidFill>
          <a:latin typeface="+mn-lt"/>
          <a:ea typeface="黑体" pitchFamily="49" charset="-122"/>
        </a:defRPr>
      </a:lvl4pPr>
      <a:lvl5pPr marL="2057400" indent="-228600" algn="l" rtl="0" eaLnBrk="0" fontAlgn="base" hangingPunct="0">
        <a:spcBef>
          <a:spcPct val="20000"/>
        </a:spcBef>
        <a:spcAft>
          <a:spcPct val="0"/>
        </a:spcAft>
        <a:buChar char="»"/>
        <a:defRPr sz="2000">
          <a:solidFill>
            <a:schemeClr val="tx1"/>
          </a:solidFill>
          <a:latin typeface="+mn-lt"/>
          <a:ea typeface="黑体" pitchFamily="49"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image" Target="../media/image7.jpe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2.xml"/><Relationship Id="rId16" Type="http://schemas.openxmlformats.org/officeDocument/2006/relationships/diagramColors" Target="../diagrams/colors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19" Type="http://schemas.openxmlformats.org/officeDocument/2006/relationships/image" Target="../media/image8.jpe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10.gif"/><Relationship Id="rId7" Type="http://schemas.openxmlformats.org/officeDocument/2006/relationships/diagramData" Target="../diagrams/data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gif"/><Relationship Id="rId11" Type="http://schemas.microsoft.com/office/2007/relationships/diagramDrawing" Target="../diagrams/drawing4.xml"/><Relationship Id="rId5" Type="http://schemas.openxmlformats.org/officeDocument/2006/relationships/image" Target="../media/image12.gif"/><Relationship Id="rId10" Type="http://schemas.openxmlformats.org/officeDocument/2006/relationships/diagramColors" Target="../diagrams/colors4.xml"/><Relationship Id="rId4" Type="http://schemas.openxmlformats.org/officeDocument/2006/relationships/image" Target="../media/image11.gif"/><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chart" Target="../charts/chart7.xml"/><Relationship Id="rId3" Type="http://schemas.openxmlformats.org/officeDocument/2006/relationships/image" Target="../media/image25.jpeg"/><Relationship Id="rId7" Type="http://schemas.openxmlformats.org/officeDocument/2006/relationships/diagramColors" Target="../diagrams/colors5.xml"/><Relationship Id="rId12" Type="http://schemas.openxmlformats.org/officeDocument/2006/relationships/chart" Target="../charts/chart6.xml"/><Relationship Id="rId2" Type="http://schemas.openxmlformats.org/officeDocument/2006/relationships/notesSlide" Target="../notesSlides/notesSlide28.xml"/><Relationship Id="rId16" Type="http://schemas.openxmlformats.org/officeDocument/2006/relationships/chart" Target="../charts/chart10.xml"/><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chart" Target="../charts/chart5.xml"/><Relationship Id="rId5" Type="http://schemas.openxmlformats.org/officeDocument/2006/relationships/diagramLayout" Target="../diagrams/layout5.xml"/><Relationship Id="rId15" Type="http://schemas.openxmlformats.org/officeDocument/2006/relationships/chart" Target="../charts/chart9.xml"/><Relationship Id="rId10" Type="http://schemas.openxmlformats.org/officeDocument/2006/relationships/chart" Target="../charts/chart4.xml"/><Relationship Id="rId4" Type="http://schemas.openxmlformats.org/officeDocument/2006/relationships/diagramData" Target="../diagrams/data5.xml"/><Relationship Id="rId9" Type="http://schemas.openxmlformats.org/officeDocument/2006/relationships/chart" Target="../charts/chart3.xml"/><Relationship Id="rId14" Type="http://schemas.openxmlformats.org/officeDocument/2006/relationships/chart" Target="../charts/chart8.xml"/></Relationships>
</file>

<file path=ppt/slides/_rels/slide2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chart" Target="../charts/chart17.xml"/><Relationship Id="rId4" Type="http://schemas.openxmlformats.org/officeDocument/2006/relationships/chart" Target="../charts/char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chart" Target="../charts/chart21.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chart" Target="../charts/chart20.xml"/><Relationship Id="rId5" Type="http://schemas.openxmlformats.org/officeDocument/2006/relationships/image" Target="../media/image27.png"/><Relationship Id="rId4" Type="http://schemas.openxmlformats.org/officeDocument/2006/relationships/chart" Target="../charts/char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10" Type="http://schemas.openxmlformats.org/officeDocument/2006/relationships/chart" Target="../charts/chart23.xml"/><Relationship Id="rId4" Type="http://schemas.openxmlformats.org/officeDocument/2006/relationships/image" Target="../media/image30.jpeg"/><Relationship Id="rId9"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defRPr/>
            </a:pPr>
            <a:r>
              <a:rPr lang="zh-CN" altLang="en-US" sz="2800" dirty="0" smtClean="0">
                <a:effectLst>
                  <a:outerShdw blurRad="38100" dist="38100" dir="2700000" algn="tl">
                    <a:srgbClr val="000000">
                      <a:alpha val="43137"/>
                    </a:srgbClr>
                  </a:outerShdw>
                </a:effectLst>
                <a:ea typeface="宋体" charset="-122"/>
              </a:rPr>
              <a:t>虚拟现实仿真平台异构并行计算关键技术研究</a:t>
            </a:r>
            <a:endParaRPr lang="en-US" altLang="zh-CN" sz="2800" dirty="0" smtClean="0">
              <a:solidFill>
                <a:schemeClr val="tx2"/>
              </a:solidFill>
              <a:effectLst>
                <a:outerShdw blurRad="38100" dist="38100" dir="2700000" algn="tl">
                  <a:srgbClr val="000000">
                    <a:alpha val="43137"/>
                  </a:srgbClr>
                </a:outerShdw>
              </a:effectLst>
              <a:ea typeface="宋体" charset="-122"/>
            </a:endParaRPr>
          </a:p>
        </p:txBody>
      </p:sp>
      <p:sp>
        <p:nvSpPr>
          <p:cNvPr id="4099" name="Rectangle 3"/>
          <p:cNvSpPr>
            <a:spLocks noGrp="1" noChangeArrowheads="1"/>
          </p:cNvSpPr>
          <p:nvPr>
            <p:ph type="subTitle" idx="1"/>
          </p:nvPr>
        </p:nvSpPr>
        <p:spPr>
          <a:xfrm>
            <a:off x="2884488" y="4332288"/>
            <a:ext cx="3429000" cy="1295400"/>
          </a:xfrm>
        </p:spPr>
        <p:txBody>
          <a:bodyPr/>
          <a:lstStyle/>
          <a:p>
            <a:pPr algn="l" eaLnBrk="1" hangingPunct="1">
              <a:lnSpc>
                <a:spcPct val="90000"/>
              </a:lnSpc>
              <a:defRPr/>
            </a:pPr>
            <a:r>
              <a:rPr lang="zh-CN" altLang="en-US" sz="2000" b="1" dirty="0" smtClean="0">
                <a:solidFill>
                  <a:schemeClr val="tx1"/>
                </a:solidFill>
                <a:effectLst>
                  <a:outerShdw blurRad="38100" dist="38100" dir="2700000" algn="tl">
                    <a:srgbClr val="000000">
                      <a:alpha val="43137"/>
                    </a:srgbClr>
                  </a:outerShdw>
                </a:effectLst>
                <a:ea typeface="宋体" charset="-122"/>
              </a:rPr>
              <a:t>答辩人： 刘寿生</a:t>
            </a:r>
            <a:endParaRPr lang="en-US" altLang="zh-CN" sz="2000" b="1" dirty="0" smtClean="0">
              <a:solidFill>
                <a:schemeClr val="tx1"/>
              </a:solidFill>
              <a:effectLst>
                <a:outerShdw blurRad="38100" dist="38100" dir="2700000" algn="tl">
                  <a:srgbClr val="000000">
                    <a:alpha val="43137"/>
                  </a:srgbClr>
                </a:outerShdw>
              </a:effectLst>
              <a:ea typeface="宋体" charset="-122"/>
            </a:endParaRPr>
          </a:p>
          <a:p>
            <a:pPr algn="l" eaLnBrk="1" hangingPunct="1">
              <a:lnSpc>
                <a:spcPct val="90000"/>
              </a:lnSpc>
              <a:defRPr/>
            </a:pPr>
            <a:r>
              <a:rPr lang="zh-CN" altLang="en-US" sz="2000" b="1" dirty="0" smtClean="0">
                <a:solidFill>
                  <a:schemeClr val="tx1"/>
                </a:solidFill>
                <a:effectLst>
                  <a:outerShdw blurRad="38100" dist="38100" dir="2700000" algn="tl">
                    <a:srgbClr val="000000">
                      <a:alpha val="43137"/>
                    </a:srgbClr>
                  </a:outerShdw>
                </a:effectLst>
                <a:ea typeface="宋体" charset="-122"/>
              </a:rPr>
              <a:t>导   师：  陈 戈  教授</a:t>
            </a:r>
            <a:endParaRPr lang="en-US" altLang="zh-CN" sz="2000" b="1" dirty="0" smtClean="0">
              <a:solidFill>
                <a:schemeClr val="tx1"/>
              </a:solidFill>
              <a:effectLst>
                <a:outerShdw blurRad="38100" dist="38100" dir="2700000" algn="tl">
                  <a:srgbClr val="000000">
                    <a:alpha val="43137"/>
                  </a:srgbClr>
                </a:outerShdw>
              </a:effectLst>
              <a:ea typeface="宋体" charset="-122"/>
            </a:endParaRPr>
          </a:p>
          <a:p>
            <a:pPr algn="l" eaLnBrk="1" hangingPunct="1">
              <a:lnSpc>
                <a:spcPct val="90000"/>
              </a:lnSpc>
              <a:defRPr/>
            </a:pPr>
            <a:r>
              <a:rPr lang="zh-CN" altLang="en-US" sz="2000" b="1" dirty="0" smtClean="0">
                <a:solidFill>
                  <a:schemeClr val="tx1"/>
                </a:solidFill>
                <a:effectLst>
                  <a:outerShdw blurRad="38100" dist="38100" dir="2700000" algn="tl">
                    <a:srgbClr val="000000">
                      <a:alpha val="43137"/>
                    </a:srgbClr>
                  </a:outerShdw>
                </a:effectLst>
                <a:ea typeface="宋体" charset="-122"/>
              </a:rPr>
              <a:t>专   业：  计算机应用技术</a:t>
            </a:r>
          </a:p>
          <a:p>
            <a:pPr algn="l" eaLnBrk="1" hangingPunct="1">
              <a:lnSpc>
                <a:spcPct val="90000"/>
              </a:lnSpc>
              <a:defRPr/>
            </a:pPr>
            <a:r>
              <a:rPr lang="zh-CN" altLang="en-US" sz="2000" b="1" dirty="0" smtClean="0">
                <a:solidFill>
                  <a:schemeClr val="tx1"/>
                </a:solidFill>
                <a:effectLst>
                  <a:outerShdw blurRad="38100" dist="38100" dir="2700000" algn="tl">
                    <a:srgbClr val="000000">
                      <a:alpha val="43137"/>
                    </a:srgbClr>
                  </a:outerShdw>
                </a:effectLst>
                <a:ea typeface="宋体" charset="-122"/>
              </a:rPr>
              <a:t>时   间：  </a:t>
            </a:r>
            <a:r>
              <a:rPr lang="en-US" altLang="zh-CN" sz="2000" dirty="0" smtClean="0">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2014-5-31</a:t>
            </a:r>
          </a:p>
        </p:txBody>
      </p:sp>
      <p:sp>
        <p:nvSpPr>
          <p:cNvPr id="3076" name="灯片编号占位符 1"/>
          <p:cNvSpPr>
            <a:spLocks noGrp="1"/>
          </p:cNvSpPr>
          <p:nvPr>
            <p:ph type="sldNum" sz="quarter" idx="12"/>
          </p:nvPr>
        </p:nvSpPr>
        <p:spPr>
          <a:noFill/>
          <a:ln>
            <a:miter lim="800000"/>
            <a:headEnd/>
            <a:tailEnd/>
          </a:ln>
        </p:spPr>
        <p:txBody>
          <a:bodyPr/>
          <a:lstStyle/>
          <a:p>
            <a:fld id="{4C5C5C9B-D3D0-49C6-A8E7-79A465FE4166}" type="slidenum">
              <a:rPr lang="en-US" altLang="zh-CN" smtClean="0"/>
              <a:pPr/>
              <a:t>1</a:t>
            </a:fld>
            <a:endParaRPr lang="en-US" altLang="zh-CN"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方案动态抉择方法</a:t>
            </a:r>
            <a:endParaRPr lang="zh-CN" altLang="en-US" dirty="0"/>
          </a:p>
        </p:txBody>
      </p:sp>
      <p:sp>
        <p:nvSpPr>
          <p:cNvPr id="4" name="灯片编号占位符 3"/>
          <p:cNvSpPr>
            <a:spLocks noGrp="1"/>
          </p:cNvSpPr>
          <p:nvPr>
            <p:ph type="sldNum" sz="quarter" idx="12"/>
          </p:nvPr>
        </p:nvSpPr>
        <p:spPr/>
        <p:txBody>
          <a:bodyPr/>
          <a:lstStyle/>
          <a:p>
            <a:pPr>
              <a:defRPr/>
            </a:pPr>
            <a:fld id="{CB3482B0-DF68-4A72-8C60-3CAB37AA262A}" type="slidenum">
              <a:rPr lang="en-US" altLang="zh-CN" smtClean="0"/>
              <a:pPr>
                <a:defRPr/>
              </a:pPr>
              <a:t>10</a:t>
            </a:fld>
            <a:endParaRPr lang="en-US" altLang="zh-CN"/>
          </a:p>
        </p:txBody>
      </p:sp>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052736"/>
            <a:ext cx="3546475"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4" name="Picture 6"/>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860032" y="1988840"/>
            <a:ext cx="3456384" cy="4266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99592" y="6309320"/>
            <a:ext cx="2592288" cy="369332"/>
          </a:xfrm>
          <a:prstGeom prst="rect">
            <a:avLst/>
          </a:prstGeom>
          <a:noFill/>
        </p:spPr>
        <p:txBody>
          <a:bodyPr wrap="square" rtlCol="0">
            <a:spAutoFit/>
          </a:bodyPr>
          <a:lstStyle/>
          <a:p>
            <a:r>
              <a:rPr lang="zh-CN" altLang="en-US" dirty="0" smtClean="0"/>
              <a:t>功能可行性检测流程图</a:t>
            </a:r>
            <a:endParaRPr lang="zh-CN" altLang="en-US" dirty="0"/>
          </a:p>
        </p:txBody>
      </p:sp>
      <p:sp>
        <p:nvSpPr>
          <p:cNvPr id="11" name="TextBox 10"/>
          <p:cNvSpPr txBox="1"/>
          <p:nvPr/>
        </p:nvSpPr>
        <p:spPr>
          <a:xfrm>
            <a:off x="5292080" y="6309320"/>
            <a:ext cx="2592288" cy="369332"/>
          </a:xfrm>
          <a:prstGeom prst="rect">
            <a:avLst/>
          </a:prstGeom>
          <a:noFill/>
        </p:spPr>
        <p:txBody>
          <a:bodyPr wrap="square" rtlCol="0">
            <a:spAutoFit/>
          </a:bodyPr>
          <a:lstStyle/>
          <a:p>
            <a:r>
              <a:rPr lang="zh-CN" altLang="en-US" dirty="0" smtClean="0"/>
              <a:t>性能最优化查询流程图</a:t>
            </a:r>
            <a:endParaRPr lang="zh-CN" altLang="en-US" dirty="0"/>
          </a:p>
        </p:txBody>
      </p:sp>
    </p:spTree>
    <p:extLst>
      <p:ext uri="{BB962C8B-B14F-4D97-AF65-F5344CB8AC3E}">
        <p14:creationId xmlns:p14="http://schemas.microsoft.com/office/powerpoint/2010/main" val="107358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493"/>
                                        </p:tgtEl>
                                        <p:attrNameLst>
                                          <p:attrName>style.visibility</p:attrName>
                                        </p:attrNameLst>
                                      </p:cBhvr>
                                      <p:to>
                                        <p:strVal val="visible"/>
                                      </p:to>
                                    </p:set>
                                    <p:animEffect transition="in" filter="fade">
                                      <p:cBhvr>
                                        <p:cTn id="7" dur="1000"/>
                                        <p:tgtEl>
                                          <p:spTgt spid="63493"/>
                                        </p:tgtEl>
                                      </p:cBhvr>
                                    </p:animEffect>
                                    <p:anim calcmode="lin" valueType="num">
                                      <p:cBhvr>
                                        <p:cTn id="8" dur="1000" fill="hold"/>
                                        <p:tgtEl>
                                          <p:spTgt spid="63493"/>
                                        </p:tgtEl>
                                        <p:attrNameLst>
                                          <p:attrName>ppt_x</p:attrName>
                                        </p:attrNameLst>
                                      </p:cBhvr>
                                      <p:tavLst>
                                        <p:tav tm="0">
                                          <p:val>
                                            <p:strVal val="#ppt_x"/>
                                          </p:val>
                                        </p:tav>
                                        <p:tav tm="100000">
                                          <p:val>
                                            <p:strVal val="#ppt_x"/>
                                          </p:val>
                                        </p:tav>
                                      </p:tavLst>
                                    </p:anim>
                                    <p:anim calcmode="lin" valueType="num">
                                      <p:cBhvr>
                                        <p:cTn id="9" dur="1000" fill="hold"/>
                                        <p:tgtEl>
                                          <p:spTgt spid="6349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3494"/>
                                        </p:tgtEl>
                                        <p:attrNameLst>
                                          <p:attrName>style.visibility</p:attrName>
                                        </p:attrNameLst>
                                      </p:cBhvr>
                                      <p:to>
                                        <p:strVal val="visible"/>
                                      </p:to>
                                    </p:set>
                                    <p:animEffect transition="in" filter="fade">
                                      <p:cBhvr>
                                        <p:cTn id="19" dur="1000"/>
                                        <p:tgtEl>
                                          <p:spTgt spid="63494"/>
                                        </p:tgtEl>
                                      </p:cBhvr>
                                    </p:animEffect>
                                    <p:anim calcmode="lin" valueType="num">
                                      <p:cBhvr>
                                        <p:cTn id="20" dur="1000" fill="hold"/>
                                        <p:tgtEl>
                                          <p:spTgt spid="63494"/>
                                        </p:tgtEl>
                                        <p:attrNameLst>
                                          <p:attrName>ppt_x</p:attrName>
                                        </p:attrNameLst>
                                      </p:cBhvr>
                                      <p:tavLst>
                                        <p:tav tm="0">
                                          <p:val>
                                            <p:strVal val="#ppt_x"/>
                                          </p:val>
                                        </p:tav>
                                        <p:tav tm="100000">
                                          <p:val>
                                            <p:strVal val="#ppt_x"/>
                                          </p:val>
                                        </p:tav>
                                      </p:tavLst>
                                    </p:anim>
                                    <p:anim calcmode="lin" valueType="num">
                                      <p:cBhvr>
                                        <p:cTn id="21" dur="1000" fill="hold"/>
                                        <p:tgtEl>
                                          <p:spTgt spid="6349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93"/>
          <p:cNvSpPr>
            <a:spLocks/>
          </p:cNvSpPr>
          <p:nvPr/>
        </p:nvSpPr>
        <p:spPr bwMode="gray">
          <a:xfrm>
            <a:off x="2590800" y="2276872"/>
            <a:ext cx="4495800" cy="701675"/>
          </a:xfrm>
          <a:custGeom>
            <a:avLst/>
            <a:gdLst/>
            <a:ahLst/>
            <a:cxnLst>
              <a:cxn ang="0">
                <a:pos x="266" y="42"/>
              </a:cxn>
              <a:cxn ang="0">
                <a:pos x="107" y="103"/>
              </a:cxn>
              <a:cxn ang="0">
                <a:pos x="69" y="200"/>
              </a:cxn>
              <a:cxn ang="0">
                <a:pos x="38" y="235"/>
              </a:cxn>
              <a:cxn ang="0">
                <a:pos x="15" y="332"/>
              </a:cxn>
              <a:cxn ang="0">
                <a:pos x="38" y="447"/>
              </a:cxn>
              <a:cxn ang="0">
                <a:pos x="198" y="587"/>
              </a:cxn>
              <a:cxn ang="0">
                <a:pos x="568" y="655"/>
              </a:cxn>
              <a:cxn ang="0">
                <a:pos x="928" y="699"/>
              </a:cxn>
              <a:cxn ang="0">
                <a:pos x="1751" y="746"/>
              </a:cxn>
              <a:cxn ang="0">
                <a:pos x="2388" y="739"/>
              </a:cxn>
              <a:cxn ang="0">
                <a:pos x="2624" y="761"/>
              </a:cxn>
              <a:cxn ang="0">
                <a:pos x="3030" y="737"/>
              </a:cxn>
              <a:cxn ang="0">
                <a:pos x="3707" y="640"/>
              </a:cxn>
              <a:cxn ang="0">
                <a:pos x="4057" y="579"/>
              </a:cxn>
              <a:cxn ang="0">
                <a:pos x="4225" y="526"/>
              </a:cxn>
              <a:cxn ang="0">
                <a:pos x="4331" y="508"/>
              </a:cxn>
              <a:cxn ang="0">
                <a:pos x="4225" y="491"/>
              </a:cxn>
              <a:cxn ang="0">
                <a:pos x="4346" y="526"/>
              </a:cxn>
              <a:cxn ang="0">
                <a:pos x="4643" y="455"/>
              </a:cxn>
              <a:cxn ang="0">
                <a:pos x="4849" y="341"/>
              </a:cxn>
              <a:cxn ang="0">
                <a:pos x="4674" y="279"/>
              </a:cxn>
              <a:cxn ang="0">
                <a:pos x="4110" y="297"/>
              </a:cxn>
              <a:cxn ang="0">
                <a:pos x="4293" y="297"/>
              </a:cxn>
              <a:cxn ang="0">
                <a:pos x="4651" y="200"/>
              </a:cxn>
              <a:cxn ang="0">
                <a:pos x="4514" y="147"/>
              </a:cxn>
              <a:cxn ang="0">
                <a:pos x="3920" y="174"/>
              </a:cxn>
              <a:cxn ang="0">
                <a:pos x="3966" y="147"/>
              </a:cxn>
              <a:cxn ang="0">
                <a:pos x="3578" y="121"/>
              </a:cxn>
              <a:cxn ang="0">
                <a:pos x="3159" y="165"/>
              </a:cxn>
              <a:cxn ang="0">
                <a:pos x="2260" y="187"/>
              </a:cxn>
              <a:cxn ang="0">
                <a:pos x="1880" y="175"/>
              </a:cxn>
              <a:cxn ang="0">
                <a:pos x="1460" y="175"/>
              </a:cxn>
              <a:cxn ang="0">
                <a:pos x="967" y="130"/>
              </a:cxn>
              <a:cxn ang="0">
                <a:pos x="746" y="59"/>
              </a:cxn>
              <a:cxn ang="0">
                <a:pos x="472" y="6"/>
              </a:cxn>
              <a:cxn ang="0">
                <a:pos x="306" y="4"/>
              </a:cxn>
            </a:cxnLst>
            <a:rect l="0" t="0" r="r" b="b"/>
            <a:pathLst>
              <a:path w="4864" h="769">
                <a:moveTo>
                  <a:pt x="306" y="4"/>
                </a:moveTo>
                <a:cubicBezTo>
                  <a:pt x="265" y="21"/>
                  <a:pt x="307" y="25"/>
                  <a:pt x="266" y="42"/>
                </a:cubicBezTo>
                <a:cubicBezTo>
                  <a:pt x="228" y="27"/>
                  <a:pt x="225" y="21"/>
                  <a:pt x="167" y="42"/>
                </a:cubicBezTo>
                <a:cubicBezTo>
                  <a:pt x="141" y="52"/>
                  <a:pt x="142" y="90"/>
                  <a:pt x="107" y="103"/>
                </a:cubicBezTo>
                <a:cubicBezTo>
                  <a:pt x="84" y="130"/>
                  <a:pt x="69" y="156"/>
                  <a:pt x="46" y="182"/>
                </a:cubicBezTo>
                <a:cubicBezTo>
                  <a:pt x="53" y="188"/>
                  <a:pt x="61" y="196"/>
                  <a:pt x="69" y="200"/>
                </a:cubicBezTo>
                <a:cubicBezTo>
                  <a:pt x="76" y="204"/>
                  <a:pt x="94" y="200"/>
                  <a:pt x="91" y="209"/>
                </a:cubicBezTo>
                <a:cubicBezTo>
                  <a:pt x="89" y="218"/>
                  <a:pt x="47" y="232"/>
                  <a:pt x="38" y="235"/>
                </a:cubicBezTo>
                <a:cubicBezTo>
                  <a:pt x="20" y="298"/>
                  <a:pt x="37" y="278"/>
                  <a:pt x="0" y="306"/>
                </a:cubicBezTo>
                <a:cubicBezTo>
                  <a:pt x="5" y="314"/>
                  <a:pt x="11" y="322"/>
                  <a:pt x="15" y="332"/>
                </a:cubicBezTo>
                <a:cubicBezTo>
                  <a:pt x="27" y="345"/>
                  <a:pt x="65" y="366"/>
                  <a:pt x="69" y="385"/>
                </a:cubicBezTo>
                <a:cubicBezTo>
                  <a:pt x="71" y="398"/>
                  <a:pt x="28" y="428"/>
                  <a:pt x="38" y="447"/>
                </a:cubicBezTo>
                <a:cubicBezTo>
                  <a:pt x="28" y="480"/>
                  <a:pt x="110" y="494"/>
                  <a:pt x="129" y="499"/>
                </a:cubicBezTo>
                <a:cubicBezTo>
                  <a:pt x="157" y="521"/>
                  <a:pt x="162" y="579"/>
                  <a:pt x="198" y="587"/>
                </a:cubicBezTo>
                <a:cubicBezTo>
                  <a:pt x="275" y="607"/>
                  <a:pt x="321" y="631"/>
                  <a:pt x="400" y="635"/>
                </a:cubicBezTo>
                <a:cubicBezTo>
                  <a:pt x="471" y="643"/>
                  <a:pt x="513" y="654"/>
                  <a:pt x="568" y="655"/>
                </a:cubicBezTo>
                <a:cubicBezTo>
                  <a:pt x="628" y="661"/>
                  <a:pt x="700" y="664"/>
                  <a:pt x="760" y="671"/>
                </a:cubicBezTo>
                <a:cubicBezTo>
                  <a:pt x="817" y="693"/>
                  <a:pt x="869" y="677"/>
                  <a:pt x="928" y="699"/>
                </a:cubicBezTo>
                <a:cubicBezTo>
                  <a:pt x="1070" y="753"/>
                  <a:pt x="1355" y="693"/>
                  <a:pt x="1355" y="693"/>
                </a:cubicBezTo>
                <a:cubicBezTo>
                  <a:pt x="1539" y="731"/>
                  <a:pt x="1520" y="737"/>
                  <a:pt x="1751" y="746"/>
                </a:cubicBezTo>
                <a:cubicBezTo>
                  <a:pt x="1912" y="769"/>
                  <a:pt x="1924" y="727"/>
                  <a:pt x="2228" y="743"/>
                </a:cubicBezTo>
                <a:cubicBezTo>
                  <a:pt x="2298" y="752"/>
                  <a:pt x="2337" y="736"/>
                  <a:pt x="2388" y="739"/>
                </a:cubicBezTo>
                <a:cubicBezTo>
                  <a:pt x="2439" y="742"/>
                  <a:pt x="2496" y="758"/>
                  <a:pt x="2535" y="762"/>
                </a:cubicBezTo>
                <a:cubicBezTo>
                  <a:pt x="2574" y="766"/>
                  <a:pt x="2586" y="753"/>
                  <a:pt x="2624" y="761"/>
                </a:cubicBezTo>
                <a:cubicBezTo>
                  <a:pt x="2654" y="767"/>
                  <a:pt x="2674" y="747"/>
                  <a:pt x="2710" y="746"/>
                </a:cubicBezTo>
                <a:cubicBezTo>
                  <a:pt x="2816" y="740"/>
                  <a:pt x="2923" y="740"/>
                  <a:pt x="3030" y="737"/>
                </a:cubicBezTo>
                <a:cubicBezTo>
                  <a:pt x="3165" y="698"/>
                  <a:pt x="3192" y="700"/>
                  <a:pt x="3372" y="693"/>
                </a:cubicBezTo>
                <a:cubicBezTo>
                  <a:pt x="3491" y="677"/>
                  <a:pt x="3585" y="649"/>
                  <a:pt x="3707" y="640"/>
                </a:cubicBezTo>
                <a:cubicBezTo>
                  <a:pt x="3778" y="612"/>
                  <a:pt x="3647" y="661"/>
                  <a:pt x="3814" y="623"/>
                </a:cubicBezTo>
                <a:cubicBezTo>
                  <a:pt x="3939" y="593"/>
                  <a:pt x="3882" y="589"/>
                  <a:pt x="4057" y="579"/>
                </a:cubicBezTo>
                <a:cubicBezTo>
                  <a:pt x="4154" y="551"/>
                  <a:pt x="4197" y="549"/>
                  <a:pt x="4316" y="543"/>
                </a:cubicBezTo>
                <a:cubicBezTo>
                  <a:pt x="4293" y="535"/>
                  <a:pt x="4233" y="529"/>
                  <a:pt x="4225" y="526"/>
                </a:cubicBezTo>
                <a:cubicBezTo>
                  <a:pt x="4217" y="523"/>
                  <a:pt x="4240" y="518"/>
                  <a:pt x="4247" y="517"/>
                </a:cubicBezTo>
                <a:cubicBezTo>
                  <a:pt x="4275" y="513"/>
                  <a:pt x="4303" y="511"/>
                  <a:pt x="4331" y="508"/>
                </a:cubicBezTo>
                <a:cubicBezTo>
                  <a:pt x="4303" y="505"/>
                  <a:pt x="4275" y="504"/>
                  <a:pt x="4247" y="499"/>
                </a:cubicBezTo>
                <a:cubicBezTo>
                  <a:pt x="4240" y="498"/>
                  <a:pt x="4221" y="499"/>
                  <a:pt x="4225" y="491"/>
                </a:cubicBezTo>
                <a:cubicBezTo>
                  <a:pt x="4230" y="480"/>
                  <a:pt x="4245" y="485"/>
                  <a:pt x="4255" y="482"/>
                </a:cubicBezTo>
                <a:cubicBezTo>
                  <a:pt x="4318" y="494"/>
                  <a:pt x="4297" y="507"/>
                  <a:pt x="4346" y="526"/>
                </a:cubicBezTo>
                <a:cubicBezTo>
                  <a:pt x="4398" y="511"/>
                  <a:pt x="4453" y="470"/>
                  <a:pt x="4506" y="464"/>
                </a:cubicBezTo>
                <a:cubicBezTo>
                  <a:pt x="4552" y="460"/>
                  <a:pt x="4598" y="458"/>
                  <a:pt x="4643" y="455"/>
                </a:cubicBezTo>
                <a:cubicBezTo>
                  <a:pt x="4690" y="420"/>
                  <a:pt x="4742" y="423"/>
                  <a:pt x="4795" y="411"/>
                </a:cubicBezTo>
                <a:cubicBezTo>
                  <a:pt x="4834" y="382"/>
                  <a:pt x="4813" y="403"/>
                  <a:pt x="4849" y="341"/>
                </a:cubicBezTo>
                <a:cubicBezTo>
                  <a:pt x="4854" y="332"/>
                  <a:pt x="4864" y="314"/>
                  <a:pt x="4864" y="314"/>
                </a:cubicBezTo>
                <a:cubicBezTo>
                  <a:pt x="4803" y="279"/>
                  <a:pt x="4742" y="285"/>
                  <a:pt x="4674" y="279"/>
                </a:cubicBezTo>
                <a:cubicBezTo>
                  <a:pt x="4490" y="287"/>
                  <a:pt x="4499" y="279"/>
                  <a:pt x="4384" y="306"/>
                </a:cubicBezTo>
                <a:cubicBezTo>
                  <a:pt x="4293" y="303"/>
                  <a:pt x="4202" y="303"/>
                  <a:pt x="4110" y="297"/>
                </a:cubicBezTo>
                <a:cubicBezTo>
                  <a:pt x="4103" y="297"/>
                  <a:pt x="4126" y="288"/>
                  <a:pt x="4133" y="288"/>
                </a:cubicBezTo>
                <a:cubicBezTo>
                  <a:pt x="4187" y="288"/>
                  <a:pt x="4240" y="294"/>
                  <a:pt x="4293" y="297"/>
                </a:cubicBezTo>
                <a:cubicBezTo>
                  <a:pt x="4391" y="282"/>
                  <a:pt x="4444" y="268"/>
                  <a:pt x="4552" y="262"/>
                </a:cubicBezTo>
                <a:cubicBezTo>
                  <a:pt x="4601" y="247"/>
                  <a:pt x="4610" y="232"/>
                  <a:pt x="4651" y="200"/>
                </a:cubicBezTo>
                <a:cubicBezTo>
                  <a:pt x="4609" y="188"/>
                  <a:pt x="4562" y="193"/>
                  <a:pt x="4521" y="174"/>
                </a:cubicBezTo>
                <a:cubicBezTo>
                  <a:pt x="4514" y="171"/>
                  <a:pt x="4516" y="156"/>
                  <a:pt x="4514" y="147"/>
                </a:cubicBezTo>
                <a:cubicBezTo>
                  <a:pt x="4141" y="166"/>
                  <a:pt x="4291" y="156"/>
                  <a:pt x="4065" y="174"/>
                </a:cubicBezTo>
                <a:cubicBezTo>
                  <a:pt x="4015" y="182"/>
                  <a:pt x="3972" y="194"/>
                  <a:pt x="3920" y="174"/>
                </a:cubicBezTo>
                <a:cubicBezTo>
                  <a:pt x="3911" y="171"/>
                  <a:pt x="3935" y="160"/>
                  <a:pt x="3943" y="156"/>
                </a:cubicBezTo>
                <a:cubicBezTo>
                  <a:pt x="3951" y="152"/>
                  <a:pt x="3958" y="150"/>
                  <a:pt x="3966" y="147"/>
                </a:cubicBezTo>
                <a:cubicBezTo>
                  <a:pt x="3918" y="110"/>
                  <a:pt x="3968" y="135"/>
                  <a:pt x="3935" y="77"/>
                </a:cubicBezTo>
                <a:cubicBezTo>
                  <a:pt x="3812" y="86"/>
                  <a:pt x="3702" y="113"/>
                  <a:pt x="3578" y="121"/>
                </a:cubicBezTo>
                <a:cubicBezTo>
                  <a:pt x="3524" y="128"/>
                  <a:pt x="3477" y="135"/>
                  <a:pt x="3425" y="156"/>
                </a:cubicBezTo>
                <a:cubicBezTo>
                  <a:pt x="3342" y="188"/>
                  <a:pt x="3248" y="162"/>
                  <a:pt x="3159" y="165"/>
                </a:cubicBezTo>
                <a:cubicBezTo>
                  <a:pt x="2928" y="254"/>
                  <a:pt x="2813" y="169"/>
                  <a:pt x="2544" y="191"/>
                </a:cubicBezTo>
                <a:cubicBezTo>
                  <a:pt x="2445" y="200"/>
                  <a:pt x="2305" y="198"/>
                  <a:pt x="2260" y="187"/>
                </a:cubicBezTo>
                <a:cubicBezTo>
                  <a:pt x="2172" y="153"/>
                  <a:pt x="2149" y="194"/>
                  <a:pt x="2056" y="195"/>
                </a:cubicBezTo>
                <a:cubicBezTo>
                  <a:pt x="1964" y="187"/>
                  <a:pt x="1913" y="188"/>
                  <a:pt x="1880" y="175"/>
                </a:cubicBezTo>
                <a:cubicBezTo>
                  <a:pt x="1790" y="181"/>
                  <a:pt x="1677" y="212"/>
                  <a:pt x="1591" y="191"/>
                </a:cubicBezTo>
                <a:cubicBezTo>
                  <a:pt x="1548" y="181"/>
                  <a:pt x="1503" y="186"/>
                  <a:pt x="1460" y="175"/>
                </a:cubicBezTo>
                <a:cubicBezTo>
                  <a:pt x="1435" y="185"/>
                  <a:pt x="1426" y="155"/>
                  <a:pt x="1401" y="165"/>
                </a:cubicBezTo>
                <a:cubicBezTo>
                  <a:pt x="1252" y="156"/>
                  <a:pt x="1118" y="135"/>
                  <a:pt x="967" y="130"/>
                </a:cubicBezTo>
                <a:cubicBezTo>
                  <a:pt x="926" y="125"/>
                  <a:pt x="836" y="116"/>
                  <a:pt x="799" y="103"/>
                </a:cubicBezTo>
                <a:cubicBezTo>
                  <a:pt x="798" y="103"/>
                  <a:pt x="754" y="62"/>
                  <a:pt x="746" y="59"/>
                </a:cubicBezTo>
                <a:cubicBezTo>
                  <a:pt x="686" y="39"/>
                  <a:pt x="609" y="39"/>
                  <a:pt x="548" y="33"/>
                </a:cubicBezTo>
                <a:cubicBezTo>
                  <a:pt x="523" y="22"/>
                  <a:pt x="497" y="17"/>
                  <a:pt x="472" y="6"/>
                </a:cubicBezTo>
                <a:cubicBezTo>
                  <a:pt x="441" y="9"/>
                  <a:pt x="411" y="11"/>
                  <a:pt x="381" y="15"/>
                </a:cubicBezTo>
                <a:cubicBezTo>
                  <a:pt x="353" y="15"/>
                  <a:pt x="325" y="0"/>
                  <a:pt x="306" y="4"/>
                </a:cubicBezTo>
                <a:close/>
              </a:path>
            </a:pathLst>
          </a:custGeom>
          <a:gradFill rotWithShape="0">
            <a:gsLst>
              <a:gs pos="0">
                <a:schemeClr val="accent1"/>
              </a:gs>
              <a:gs pos="100000">
                <a:schemeClr val="accent1">
                  <a:gamma/>
                  <a:tint val="24314"/>
                  <a:invGamma/>
                </a:schemeClr>
              </a:gs>
            </a:gsLst>
            <a:lin ang="0" scaled="1"/>
          </a:gradFill>
          <a:ln w="9525">
            <a:noFill/>
            <a:round/>
            <a:headEnd/>
            <a:tailEnd/>
          </a:ln>
          <a:effectLst/>
        </p:spPr>
        <p:txBody>
          <a:bodyPr/>
          <a:lstStyle/>
          <a:p>
            <a:pPr eaLnBrk="0" hangingPunct="0">
              <a:defRPr/>
            </a:pPr>
            <a:endParaRPr lang="zh-CN" altLang="en-US">
              <a:solidFill>
                <a:srgbClr val="0D1259"/>
              </a:solidFill>
              <a:latin typeface="Times New Roman" pitchFamily="18" charset="0"/>
              <a:ea typeface="宋体" pitchFamily="2" charset="-122"/>
            </a:endParaRPr>
          </a:p>
        </p:txBody>
      </p:sp>
      <p:sp>
        <p:nvSpPr>
          <p:cNvPr id="12291" name="Rectangle 2"/>
          <p:cNvSpPr>
            <a:spLocks noGrp="1" noChangeArrowheads="1"/>
          </p:cNvSpPr>
          <p:nvPr>
            <p:ph type="title"/>
          </p:nvPr>
        </p:nvSpPr>
        <p:spPr/>
        <p:txBody>
          <a:bodyPr/>
          <a:lstStyle/>
          <a:p>
            <a:pPr eaLnBrk="1" hangingPunct="1"/>
            <a:r>
              <a:rPr lang="zh-CN" altLang="en-US" sz="4000" dirty="0" smtClean="0">
                <a:ea typeface="宋体" charset="-122"/>
              </a:rPr>
              <a:t>目录</a:t>
            </a:r>
            <a:endParaRPr lang="en-US" altLang="zh-CN" sz="2400" dirty="0" smtClean="0">
              <a:solidFill>
                <a:schemeClr val="accent1"/>
              </a:solidFill>
              <a:ea typeface="宋体" charset="-122"/>
            </a:endParaRPr>
          </a:p>
        </p:txBody>
      </p:sp>
      <p:grpSp>
        <p:nvGrpSpPr>
          <p:cNvPr id="2" name="Group 3"/>
          <p:cNvGrpSpPr>
            <a:grpSpLocks/>
          </p:cNvGrpSpPr>
          <p:nvPr/>
        </p:nvGrpSpPr>
        <p:grpSpPr bwMode="auto">
          <a:xfrm>
            <a:off x="1828800" y="1484784"/>
            <a:ext cx="762000" cy="665163"/>
            <a:chOff x="1110" y="2656"/>
            <a:chExt cx="1549" cy="1351"/>
          </a:xfrm>
        </p:grpSpPr>
        <p:sp>
          <p:nvSpPr>
            <p:cNvPr id="1233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3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40966" name="AutoShape 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grpSp>
        <p:nvGrpSpPr>
          <p:cNvPr id="3" name="Group 7"/>
          <p:cNvGrpSpPr>
            <a:grpSpLocks/>
          </p:cNvGrpSpPr>
          <p:nvPr/>
        </p:nvGrpSpPr>
        <p:grpSpPr bwMode="auto">
          <a:xfrm>
            <a:off x="1828800" y="2348880"/>
            <a:ext cx="762000" cy="665163"/>
            <a:chOff x="3174" y="2656"/>
            <a:chExt cx="1549" cy="1351"/>
          </a:xfrm>
        </p:grpSpPr>
        <p:sp>
          <p:nvSpPr>
            <p:cNvPr id="12330"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31"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40970"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sp>
        <p:nvSpPr>
          <p:cNvPr id="12294" name="Line 11"/>
          <p:cNvSpPr>
            <a:spLocks noChangeShapeType="1"/>
          </p:cNvSpPr>
          <p:nvPr/>
        </p:nvSpPr>
        <p:spPr bwMode="auto">
          <a:xfrm>
            <a:off x="2438400" y="2060848"/>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295" name="Text Box 12"/>
          <p:cNvSpPr txBox="1">
            <a:spLocks noChangeArrowheads="1"/>
          </p:cNvSpPr>
          <p:nvPr/>
        </p:nvSpPr>
        <p:spPr bwMode="auto">
          <a:xfrm>
            <a:off x="2667000" y="1527448"/>
            <a:ext cx="800100" cy="461963"/>
          </a:xfrm>
          <a:prstGeom prst="rect">
            <a:avLst/>
          </a:prstGeom>
          <a:noFill/>
          <a:ln w="9525" algn="ctr">
            <a:noFill/>
            <a:miter lim="800000"/>
            <a:headEnd/>
            <a:tailEnd/>
          </a:ln>
        </p:spPr>
        <p:txBody>
          <a:bodyPr wrap="none">
            <a:spAutoFit/>
          </a:bodyPr>
          <a:lstStyle/>
          <a:p>
            <a:pPr eaLnBrk="0" hangingPunct="0"/>
            <a:r>
              <a:rPr lang="zh-CN" altLang="en-US" sz="2400" dirty="0">
                <a:solidFill>
                  <a:srgbClr val="0D1259"/>
                </a:solidFill>
                <a:effectLst>
                  <a:outerShdw blurRad="38100" dist="38100" dir="2700000" algn="tl">
                    <a:srgbClr val="000000">
                      <a:alpha val="43137"/>
                    </a:srgbClr>
                  </a:outerShdw>
                </a:effectLst>
                <a:latin typeface="黑体" pitchFamily="49" charset="-122"/>
                <a:ea typeface="黑体" pitchFamily="49" charset="-122"/>
              </a:rPr>
              <a:t>绪论</a:t>
            </a:r>
            <a:endParaRPr lang="en-US" altLang="zh-CN" sz="2400" dirty="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296" name="Text Box 13"/>
          <p:cNvSpPr txBox="1">
            <a:spLocks noChangeArrowheads="1"/>
          </p:cNvSpPr>
          <p:nvPr/>
        </p:nvSpPr>
        <p:spPr bwMode="gray">
          <a:xfrm>
            <a:off x="2025650" y="1549673"/>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1</a:t>
            </a:r>
          </a:p>
        </p:txBody>
      </p:sp>
      <p:sp>
        <p:nvSpPr>
          <p:cNvPr id="12297" name="Line 14"/>
          <p:cNvSpPr>
            <a:spLocks noChangeShapeType="1"/>
          </p:cNvSpPr>
          <p:nvPr/>
        </p:nvSpPr>
        <p:spPr bwMode="auto">
          <a:xfrm>
            <a:off x="2438400" y="2958480"/>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298" name="Text Box 15"/>
          <p:cNvSpPr txBox="1">
            <a:spLocks noChangeArrowheads="1"/>
          </p:cNvSpPr>
          <p:nvPr/>
        </p:nvSpPr>
        <p:spPr bwMode="auto">
          <a:xfrm>
            <a:off x="2667000" y="2425080"/>
            <a:ext cx="2032000" cy="461963"/>
          </a:xfrm>
          <a:prstGeom prst="rect">
            <a:avLst/>
          </a:prstGeom>
          <a:noFill/>
          <a:ln w="9525" algn="ctr">
            <a:noFill/>
            <a:miter lim="800000"/>
            <a:headEnd/>
            <a:tailEnd/>
          </a:ln>
        </p:spPr>
        <p:txBody>
          <a:bodyPr wrap="none">
            <a:spAutoFit/>
          </a:bodyPr>
          <a:lstStyle/>
          <a:p>
            <a:pPr eaLnBrk="0" hangingPunct="0"/>
            <a:r>
              <a:rPr lang="zh-CN" altLang="en-US" sz="2400" dirty="0">
                <a:solidFill>
                  <a:srgbClr val="0D1259"/>
                </a:solidFill>
                <a:effectLst>
                  <a:outerShdw blurRad="38100" dist="38100" dir="2700000" algn="tl">
                    <a:srgbClr val="000000">
                      <a:alpha val="43137"/>
                    </a:srgbClr>
                  </a:outerShdw>
                </a:effectLst>
                <a:latin typeface="黑体" pitchFamily="49" charset="-122"/>
                <a:ea typeface="黑体" pitchFamily="49" charset="-122"/>
              </a:rPr>
              <a:t>通用并行计算</a:t>
            </a:r>
            <a:endParaRPr lang="en-US" altLang="zh-CN" sz="2400" dirty="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299" name="Text Box 16"/>
          <p:cNvSpPr txBox="1">
            <a:spLocks noChangeArrowheads="1"/>
          </p:cNvSpPr>
          <p:nvPr/>
        </p:nvSpPr>
        <p:spPr bwMode="gray">
          <a:xfrm>
            <a:off x="2025650" y="2447305"/>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2</a:t>
            </a:r>
          </a:p>
        </p:txBody>
      </p:sp>
      <p:grpSp>
        <p:nvGrpSpPr>
          <p:cNvPr id="4" name="Group 17"/>
          <p:cNvGrpSpPr>
            <a:grpSpLocks/>
          </p:cNvGrpSpPr>
          <p:nvPr/>
        </p:nvGrpSpPr>
        <p:grpSpPr bwMode="auto">
          <a:xfrm>
            <a:off x="1828800" y="3235424"/>
            <a:ext cx="762000" cy="665163"/>
            <a:chOff x="1110" y="2656"/>
            <a:chExt cx="1549" cy="1351"/>
          </a:xfrm>
        </p:grpSpPr>
        <p:sp>
          <p:nvSpPr>
            <p:cNvPr id="123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40980"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grpSp>
        <p:nvGrpSpPr>
          <p:cNvPr id="5" name="Group 21"/>
          <p:cNvGrpSpPr>
            <a:grpSpLocks/>
          </p:cNvGrpSpPr>
          <p:nvPr/>
        </p:nvGrpSpPr>
        <p:grpSpPr bwMode="auto">
          <a:xfrm>
            <a:off x="1828800" y="4131989"/>
            <a:ext cx="762000" cy="665163"/>
            <a:chOff x="3174" y="2656"/>
            <a:chExt cx="1549" cy="1351"/>
          </a:xfrm>
        </p:grpSpPr>
        <p:sp>
          <p:nvSpPr>
            <p:cNvPr id="12324"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25"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40984"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sp>
        <p:nvSpPr>
          <p:cNvPr id="12302" name="Line 25"/>
          <p:cNvSpPr>
            <a:spLocks noChangeShapeType="1"/>
          </p:cNvSpPr>
          <p:nvPr/>
        </p:nvSpPr>
        <p:spPr bwMode="auto">
          <a:xfrm>
            <a:off x="2438400" y="3845024"/>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303" name="Text Box 26"/>
          <p:cNvSpPr txBox="1">
            <a:spLocks noChangeArrowheads="1"/>
          </p:cNvSpPr>
          <p:nvPr/>
        </p:nvSpPr>
        <p:spPr bwMode="auto">
          <a:xfrm>
            <a:off x="2667000" y="3311624"/>
            <a:ext cx="4186238" cy="461963"/>
          </a:xfrm>
          <a:prstGeom prst="rect">
            <a:avLst/>
          </a:prstGeom>
          <a:noFill/>
          <a:ln w="9525" algn="ctr">
            <a:noFill/>
            <a:miter lim="800000"/>
            <a:headEnd/>
            <a:tailEnd/>
          </a:ln>
        </p:spPr>
        <p:txBody>
          <a:bodyPr wrap="none">
            <a:spAutoFit/>
          </a:bodyPr>
          <a:lstStyle/>
          <a:p>
            <a:pPr eaLnBrk="0" hangingPunct="0"/>
            <a:r>
              <a:rPr lang="zh-CN" altLang="en-US" sz="2400">
                <a:solidFill>
                  <a:srgbClr val="0D1259"/>
                </a:solidFill>
                <a:effectLst>
                  <a:outerShdw blurRad="38100" dist="38100" dir="2700000" algn="tl">
                    <a:srgbClr val="000000">
                      <a:alpha val="43137"/>
                    </a:srgbClr>
                  </a:outerShdw>
                </a:effectLst>
                <a:latin typeface="黑体" pitchFamily="49" charset="-122"/>
                <a:ea typeface="黑体" pitchFamily="49" charset="-122"/>
              </a:rPr>
              <a:t>骨骼动画矩阵调色板并行算法</a:t>
            </a:r>
            <a:endParaRPr lang="en-US" altLang="zh-CN" sz="240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304" name="Text Box 27"/>
          <p:cNvSpPr txBox="1">
            <a:spLocks noChangeArrowheads="1"/>
          </p:cNvSpPr>
          <p:nvPr/>
        </p:nvSpPr>
        <p:spPr bwMode="gray">
          <a:xfrm>
            <a:off x="2025650" y="3333849"/>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3</a:t>
            </a:r>
          </a:p>
        </p:txBody>
      </p:sp>
      <p:sp>
        <p:nvSpPr>
          <p:cNvPr id="12305" name="Line 28"/>
          <p:cNvSpPr>
            <a:spLocks noChangeShapeType="1"/>
          </p:cNvSpPr>
          <p:nvPr/>
        </p:nvSpPr>
        <p:spPr bwMode="auto">
          <a:xfrm>
            <a:off x="2438400" y="4741589"/>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307" name="Text Box 30"/>
          <p:cNvSpPr txBox="1">
            <a:spLocks noChangeArrowheads="1"/>
          </p:cNvSpPr>
          <p:nvPr/>
        </p:nvSpPr>
        <p:spPr bwMode="gray">
          <a:xfrm>
            <a:off x="2025650" y="4230414"/>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4</a:t>
            </a:r>
          </a:p>
        </p:txBody>
      </p:sp>
      <p:sp>
        <p:nvSpPr>
          <p:cNvPr id="12308" name="灯片编号占位符 1"/>
          <p:cNvSpPr>
            <a:spLocks noGrp="1"/>
          </p:cNvSpPr>
          <p:nvPr>
            <p:ph type="sldNum" sz="quarter" idx="12"/>
          </p:nvPr>
        </p:nvSpPr>
        <p:spPr>
          <a:noFill/>
          <a:ln>
            <a:miter lim="800000"/>
            <a:headEnd/>
            <a:tailEnd/>
          </a:ln>
        </p:spPr>
        <p:txBody>
          <a:bodyPr/>
          <a:lstStyle/>
          <a:p>
            <a:fld id="{24812349-BE0D-46FB-9A71-0934A18DEDB0}" type="slidenum">
              <a:rPr lang="en-US" altLang="zh-CN" smtClean="0">
                <a:solidFill>
                  <a:srgbClr val="0D1259"/>
                </a:solidFill>
              </a:rPr>
              <a:pPr/>
              <a:t>11</a:t>
            </a:fld>
            <a:endParaRPr lang="en-US" altLang="zh-CN" smtClean="0">
              <a:solidFill>
                <a:srgbClr val="0D1259"/>
              </a:solidFill>
            </a:endParaRPr>
          </a:p>
        </p:txBody>
      </p:sp>
      <p:sp>
        <p:nvSpPr>
          <p:cNvPr id="12309" name="Line 28"/>
          <p:cNvSpPr>
            <a:spLocks noChangeShapeType="1"/>
          </p:cNvSpPr>
          <p:nvPr/>
        </p:nvSpPr>
        <p:spPr bwMode="auto">
          <a:xfrm>
            <a:off x="2438400" y="5564063"/>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310" name="Text Box 29"/>
          <p:cNvSpPr txBox="1">
            <a:spLocks noChangeArrowheads="1"/>
          </p:cNvSpPr>
          <p:nvPr/>
        </p:nvSpPr>
        <p:spPr bwMode="auto">
          <a:xfrm>
            <a:off x="2667000" y="4169890"/>
            <a:ext cx="3570288" cy="461963"/>
          </a:xfrm>
          <a:prstGeom prst="rect">
            <a:avLst/>
          </a:prstGeom>
          <a:noFill/>
          <a:ln w="9525" algn="ctr">
            <a:noFill/>
            <a:miter lim="800000"/>
            <a:headEnd/>
            <a:tailEnd/>
          </a:ln>
        </p:spPr>
        <p:txBody>
          <a:bodyPr wrap="none">
            <a:spAutoFit/>
          </a:bodyPr>
          <a:lstStyle/>
          <a:p>
            <a:pPr eaLnBrk="0" hangingPunct="0"/>
            <a:r>
              <a:rPr lang="zh-CN" altLang="en-US" sz="2400" dirty="0">
                <a:solidFill>
                  <a:srgbClr val="0D1259"/>
                </a:solidFill>
                <a:effectLst>
                  <a:outerShdw blurRad="38100" dist="38100" dir="2700000" algn="tl">
                    <a:srgbClr val="000000">
                      <a:alpha val="43137"/>
                    </a:srgbClr>
                  </a:outerShdw>
                </a:effectLst>
                <a:latin typeface="黑体" pitchFamily="49" charset="-122"/>
                <a:ea typeface="黑体" pitchFamily="49" charset="-122"/>
              </a:rPr>
              <a:t>虚拟现实平台多任务并行</a:t>
            </a:r>
            <a:endParaRPr lang="en-US" altLang="zh-CN" sz="2400" dirty="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311" name="Text Box 30"/>
          <p:cNvSpPr txBox="1">
            <a:spLocks noChangeArrowheads="1"/>
          </p:cNvSpPr>
          <p:nvPr/>
        </p:nvSpPr>
        <p:spPr bwMode="gray">
          <a:xfrm>
            <a:off x="2025650" y="4857849"/>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4</a:t>
            </a:r>
          </a:p>
        </p:txBody>
      </p:sp>
      <p:sp>
        <p:nvSpPr>
          <p:cNvPr id="12314" name="Text Box 29"/>
          <p:cNvSpPr txBox="1">
            <a:spLocks noChangeArrowheads="1"/>
          </p:cNvSpPr>
          <p:nvPr/>
        </p:nvSpPr>
        <p:spPr bwMode="auto">
          <a:xfrm>
            <a:off x="2663825" y="5025256"/>
            <a:ext cx="1722438" cy="461962"/>
          </a:xfrm>
          <a:prstGeom prst="rect">
            <a:avLst/>
          </a:prstGeom>
          <a:noFill/>
          <a:ln w="9525" algn="ctr">
            <a:noFill/>
            <a:miter lim="800000"/>
            <a:headEnd/>
            <a:tailEnd/>
          </a:ln>
        </p:spPr>
        <p:txBody>
          <a:bodyPr wrap="none">
            <a:spAutoFit/>
          </a:bodyPr>
          <a:lstStyle/>
          <a:p>
            <a:pPr eaLnBrk="0" hangingPunct="0"/>
            <a:r>
              <a:rPr lang="zh-CN" altLang="en-US" sz="2400" dirty="0">
                <a:solidFill>
                  <a:srgbClr val="0D1259"/>
                </a:solidFill>
                <a:effectLst>
                  <a:outerShdw blurRad="38100" dist="38100" dir="2700000" algn="tl">
                    <a:srgbClr val="000000">
                      <a:alpha val="43137"/>
                    </a:srgbClr>
                  </a:outerShdw>
                </a:effectLst>
                <a:latin typeface="黑体" pitchFamily="49" charset="-122"/>
                <a:ea typeface="黑体" pitchFamily="49" charset="-122"/>
              </a:rPr>
              <a:t>总结和展望</a:t>
            </a:r>
            <a:endParaRPr lang="en-US" altLang="zh-CN" sz="2400" dirty="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315" name="Text Box 30"/>
          <p:cNvSpPr txBox="1">
            <a:spLocks noChangeArrowheads="1"/>
          </p:cNvSpPr>
          <p:nvPr/>
        </p:nvSpPr>
        <p:spPr bwMode="gray">
          <a:xfrm>
            <a:off x="2020888" y="5199286"/>
            <a:ext cx="355600" cy="461962"/>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6</a:t>
            </a:r>
          </a:p>
        </p:txBody>
      </p:sp>
      <p:grpSp>
        <p:nvGrpSpPr>
          <p:cNvPr id="7" name="Group 17"/>
          <p:cNvGrpSpPr>
            <a:grpSpLocks/>
          </p:cNvGrpSpPr>
          <p:nvPr/>
        </p:nvGrpSpPr>
        <p:grpSpPr bwMode="auto">
          <a:xfrm>
            <a:off x="1828800" y="4996086"/>
            <a:ext cx="762000" cy="665162"/>
            <a:chOff x="1110" y="2656"/>
            <a:chExt cx="1549" cy="1351"/>
          </a:xfrm>
        </p:grpSpPr>
        <p:sp>
          <p:nvSpPr>
            <p:cNvPr id="1231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1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55"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sp>
        <p:nvSpPr>
          <p:cNvPr id="12317" name="Text Box 27"/>
          <p:cNvSpPr txBox="1">
            <a:spLocks noChangeArrowheads="1"/>
          </p:cNvSpPr>
          <p:nvPr/>
        </p:nvSpPr>
        <p:spPr bwMode="gray">
          <a:xfrm>
            <a:off x="2024063" y="5073526"/>
            <a:ext cx="357187" cy="461962"/>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5</a:t>
            </a:r>
          </a:p>
        </p:txBody>
      </p:sp>
    </p:spTree>
    <p:extLst>
      <p:ext uri="{BB962C8B-B14F-4D97-AF65-F5344CB8AC3E}">
        <p14:creationId xmlns:p14="http://schemas.microsoft.com/office/powerpoint/2010/main" val="4606565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zh-CN" altLang="en-US" dirty="0" smtClean="0">
                <a:ea typeface="宋体" charset="-122"/>
              </a:rPr>
              <a:t>并行计算技术汇总</a:t>
            </a:r>
          </a:p>
        </p:txBody>
      </p:sp>
      <p:sp>
        <p:nvSpPr>
          <p:cNvPr id="13315" name="内容占位符 2"/>
          <p:cNvSpPr>
            <a:spLocks noGrp="1"/>
          </p:cNvSpPr>
          <p:nvPr>
            <p:ph idx="1"/>
          </p:nvPr>
        </p:nvSpPr>
        <p:spPr/>
        <p:txBody>
          <a:bodyPr/>
          <a:lstStyle/>
          <a:p>
            <a:endParaRPr lang="zh-CN" altLang="en-US" smtClean="0">
              <a:ea typeface="宋体" charset="-122"/>
            </a:endParaRPr>
          </a:p>
        </p:txBody>
      </p:sp>
      <p:sp>
        <p:nvSpPr>
          <p:cNvPr id="13316" name="灯片编号占位符 3"/>
          <p:cNvSpPr>
            <a:spLocks noGrp="1"/>
          </p:cNvSpPr>
          <p:nvPr>
            <p:ph type="sldNum" sz="quarter" idx="12"/>
          </p:nvPr>
        </p:nvSpPr>
        <p:spPr>
          <a:noFill/>
          <a:ln>
            <a:miter lim="800000"/>
            <a:headEnd/>
            <a:tailEnd/>
          </a:ln>
        </p:spPr>
        <p:txBody>
          <a:bodyPr/>
          <a:lstStyle/>
          <a:p>
            <a:fld id="{38B00FD2-0C8C-43C3-BD68-C591102EC229}" type="slidenum">
              <a:rPr lang="en-US" altLang="zh-CN" smtClean="0"/>
              <a:pPr/>
              <a:t>12</a:t>
            </a:fld>
            <a:endParaRPr lang="en-US" altLang="zh-CN" smtClean="0"/>
          </a:p>
        </p:txBody>
      </p:sp>
      <p:grpSp>
        <p:nvGrpSpPr>
          <p:cNvPr id="13317" name="组合 4"/>
          <p:cNvGrpSpPr>
            <a:grpSpLocks/>
          </p:cNvGrpSpPr>
          <p:nvPr/>
        </p:nvGrpSpPr>
        <p:grpSpPr bwMode="auto">
          <a:xfrm>
            <a:off x="542925" y="1073150"/>
            <a:ext cx="8143875" cy="5175250"/>
            <a:chOff x="1000100" y="1357298"/>
            <a:chExt cx="8143900" cy="5175272"/>
          </a:xfrm>
        </p:grpSpPr>
        <p:graphicFrame>
          <p:nvGraphicFramePr>
            <p:cNvPr id="6" name="图示 5"/>
            <p:cNvGraphicFramePr/>
            <p:nvPr/>
          </p:nvGraphicFramePr>
          <p:xfrm>
            <a:off x="1524000" y="1357298"/>
            <a:ext cx="5976958" cy="18891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右大括号 6"/>
            <p:cNvSpPr/>
            <p:nvPr/>
          </p:nvSpPr>
          <p:spPr>
            <a:xfrm>
              <a:off x="7715246" y="3389307"/>
              <a:ext cx="285751" cy="1928821"/>
            </a:xfrm>
            <a:prstGeom prst="rightBrace">
              <a:avLst>
                <a:gd name="adj1" fmla="val 79030"/>
                <a:gd name="adj2" fmla="val 48898"/>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srgbClr val="000000"/>
                </a:solidFill>
                <a:ea typeface="宋体" charset="-122"/>
              </a:endParaRPr>
            </a:p>
          </p:txBody>
        </p:sp>
        <p:sp>
          <p:nvSpPr>
            <p:cNvPr id="13320" name="TextBox 7"/>
            <p:cNvSpPr txBox="1">
              <a:spLocks noChangeArrowheads="1"/>
            </p:cNvSpPr>
            <p:nvPr/>
          </p:nvSpPr>
          <p:spPr bwMode="auto">
            <a:xfrm>
              <a:off x="8001024" y="3460736"/>
              <a:ext cx="1142976" cy="1477328"/>
            </a:xfrm>
            <a:prstGeom prst="rect">
              <a:avLst/>
            </a:prstGeom>
            <a:noFill/>
            <a:ln w="9525">
              <a:noFill/>
              <a:miter lim="800000"/>
              <a:headEnd/>
              <a:tailEnd/>
            </a:ln>
          </p:spPr>
          <p:txBody>
            <a:bodyPr>
              <a:spAutoFit/>
            </a:bodyPr>
            <a:lstStyle/>
            <a:p>
              <a:r>
                <a:rPr lang="en-US" altLang="zh-CN">
                  <a:solidFill>
                    <a:srgbClr val="000000"/>
                  </a:solidFill>
                  <a:latin typeface="Times New Roman" pitchFamily="18" charset="0"/>
                  <a:ea typeface="宋体" charset="-122"/>
                  <a:cs typeface="Times New Roman" pitchFamily="18" charset="0"/>
                </a:rPr>
                <a:t>100</a:t>
              </a:r>
              <a:r>
                <a:rPr lang="zh-CN" altLang="en-US">
                  <a:solidFill>
                    <a:srgbClr val="000000"/>
                  </a:solidFill>
                  <a:latin typeface="Times New Roman" pitchFamily="18" charset="0"/>
                  <a:ea typeface="宋体" charset="-122"/>
                  <a:cs typeface="Times New Roman" pitchFamily="18" charset="0"/>
                </a:rPr>
                <a:t>或</a:t>
              </a:r>
              <a:r>
                <a:rPr lang="en-US" altLang="zh-CN">
                  <a:solidFill>
                    <a:srgbClr val="000000"/>
                  </a:solidFill>
                  <a:latin typeface="Times New Roman" pitchFamily="18" charset="0"/>
                  <a:ea typeface="宋体" charset="-122"/>
                  <a:cs typeface="Times New Roman" pitchFamily="18" charset="0"/>
                </a:rPr>
                <a:t>1000</a:t>
              </a:r>
            </a:p>
            <a:p>
              <a:r>
                <a:rPr lang="en-US" altLang="zh-CN">
                  <a:solidFill>
                    <a:srgbClr val="000000"/>
                  </a:solidFill>
                  <a:latin typeface="Times New Roman" pitchFamily="18" charset="0"/>
                  <a:ea typeface="宋体" charset="-122"/>
                  <a:cs typeface="Times New Roman" pitchFamily="18" charset="0"/>
                </a:rPr>
                <a:t>SP</a:t>
              </a:r>
            </a:p>
            <a:p>
              <a:r>
                <a:rPr lang="en-US" altLang="zh-CN">
                  <a:solidFill>
                    <a:srgbClr val="000000"/>
                  </a:solidFill>
                  <a:latin typeface="Times New Roman" pitchFamily="18" charset="0"/>
                  <a:ea typeface="宋体" charset="-122"/>
                  <a:cs typeface="Times New Roman" pitchFamily="18" charset="0"/>
                </a:rPr>
                <a:t>Stream</a:t>
              </a:r>
            </a:p>
            <a:p>
              <a:r>
                <a:rPr lang="en-US" altLang="zh-CN">
                  <a:solidFill>
                    <a:srgbClr val="000000"/>
                  </a:solidFill>
                  <a:latin typeface="Times New Roman" pitchFamily="18" charset="0"/>
                  <a:ea typeface="宋体" charset="-122"/>
                  <a:cs typeface="Times New Roman" pitchFamily="18" charset="0"/>
                </a:rPr>
                <a:t>Processer</a:t>
              </a:r>
              <a:endParaRPr lang="zh-CN" altLang="en-US">
                <a:solidFill>
                  <a:srgbClr val="000000"/>
                </a:solidFill>
                <a:latin typeface="Times New Roman" pitchFamily="18" charset="0"/>
                <a:ea typeface="宋体" charset="-122"/>
                <a:cs typeface="Times New Roman" pitchFamily="18" charset="0"/>
              </a:endParaRPr>
            </a:p>
          </p:txBody>
        </p:sp>
        <p:sp>
          <p:nvSpPr>
            <p:cNvPr id="9" name="左大括号 8"/>
            <p:cNvSpPr/>
            <p:nvPr/>
          </p:nvSpPr>
          <p:spPr>
            <a:xfrm>
              <a:off x="1785915" y="3317869"/>
              <a:ext cx="285751" cy="714378"/>
            </a:xfrm>
            <a:prstGeom prst="leftBrace">
              <a:avLst>
                <a:gd name="adj1" fmla="val 60426"/>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srgbClr val="000000"/>
                </a:solidFill>
                <a:ea typeface="宋体" charset="-122"/>
              </a:endParaRPr>
            </a:p>
          </p:txBody>
        </p:sp>
        <p:sp>
          <p:nvSpPr>
            <p:cNvPr id="13322" name="TextBox 9"/>
            <p:cNvSpPr txBox="1">
              <a:spLocks noChangeArrowheads="1"/>
            </p:cNvSpPr>
            <p:nvPr/>
          </p:nvSpPr>
          <p:spPr bwMode="auto">
            <a:xfrm>
              <a:off x="1000100" y="3389298"/>
              <a:ext cx="714380" cy="646331"/>
            </a:xfrm>
            <a:prstGeom prst="rect">
              <a:avLst/>
            </a:prstGeom>
            <a:noFill/>
            <a:ln w="9525">
              <a:noFill/>
              <a:miter lim="800000"/>
              <a:headEnd/>
              <a:tailEnd/>
            </a:ln>
          </p:spPr>
          <p:txBody>
            <a:bodyPr>
              <a:spAutoFit/>
            </a:bodyPr>
            <a:lstStyle/>
            <a:p>
              <a:r>
                <a:rPr lang="en-US" altLang="zh-CN">
                  <a:solidFill>
                    <a:srgbClr val="000000"/>
                  </a:solidFill>
                  <a:latin typeface="Times New Roman" pitchFamily="18" charset="0"/>
                  <a:ea typeface="宋体" charset="-122"/>
                  <a:cs typeface="Times New Roman" pitchFamily="18" charset="0"/>
                </a:rPr>
                <a:t>4~8</a:t>
              </a:r>
            </a:p>
            <a:p>
              <a:r>
                <a:rPr lang="en-US" altLang="zh-CN">
                  <a:solidFill>
                    <a:srgbClr val="000000"/>
                  </a:solidFill>
                  <a:latin typeface="Times New Roman" pitchFamily="18" charset="0"/>
                  <a:ea typeface="宋体" charset="-122"/>
                  <a:cs typeface="Times New Roman" pitchFamily="18" charset="0"/>
                </a:rPr>
                <a:t>Core</a:t>
              </a:r>
              <a:endParaRPr lang="zh-CN" altLang="en-US">
                <a:solidFill>
                  <a:srgbClr val="000000"/>
                </a:solidFill>
                <a:latin typeface="Times New Roman" pitchFamily="18" charset="0"/>
                <a:ea typeface="宋体" charset="-122"/>
                <a:cs typeface="Times New Roman" pitchFamily="18" charset="0"/>
              </a:endParaRPr>
            </a:p>
          </p:txBody>
        </p:sp>
        <p:graphicFrame>
          <p:nvGraphicFramePr>
            <p:cNvPr id="11" name="图示 10"/>
            <p:cNvGraphicFramePr/>
            <p:nvPr/>
          </p:nvGraphicFramePr>
          <p:xfrm>
            <a:off x="1357290" y="4175116"/>
            <a:ext cx="3571900" cy="235743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下箭头 11"/>
            <p:cNvSpPr/>
            <p:nvPr/>
          </p:nvSpPr>
          <p:spPr>
            <a:xfrm>
              <a:off x="3143232" y="4103685"/>
              <a:ext cx="214314" cy="4286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graphicFrame>
          <p:nvGraphicFramePr>
            <p:cNvPr id="13" name="图示 12"/>
            <p:cNvGraphicFramePr/>
            <p:nvPr/>
          </p:nvGraphicFramePr>
          <p:xfrm>
            <a:off x="5429256" y="5175248"/>
            <a:ext cx="2857520" cy="135732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13326" name="图片 13" descr="cpu-4cores.jpg"/>
            <p:cNvPicPr>
              <a:picLocks noChangeAspect="1"/>
            </p:cNvPicPr>
            <p:nvPr/>
          </p:nvPicPr>
          <p:blipFill>
            <a:blip r:embed="rId18"/>
            <a:srcRect/>
            <a:stretch>
              <a:fillRect/>
            </a:stretch>
          </p:blipFill>
          <p:spPr bwMode="auto">
            <a:xfrm>
              <a:off x="2143108" y="3094865"/>
              <a:ext cx="1214446" cy="977077"/>
            </a:xfrm>
            <a:prstGeom prst="rect">
              <a:avLst/>
            </a:prstGeom>
            <a:noFill/>
            <a:ln w="9525">
              <a:noFill/>
              <a:miter lim="800000"/>
              <a:headEnd/>
              <a:tailEnd/>
            </a:ln>
          </p:spPr>
        </p:pic>
        <p:sp>
          <p:nvSpPr>
            <p:cNvPr id="15" name="下箭头 14"/>
            <p:cNvSpPr/>
            <p:nvPr/>
          </p:nvSpPr>
          <p:spPr>
            <a:xfrm>
              <a:off x="2285979" y="4071935"/>
              <a:ext cx="214314" cy="2857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pic>
          <p:nvPicPr>
            <p:cNvPr id="13328" name="图片 15" descr="gpu-1kcores.jpg"/>
            <p:cNvPicPr>
              <a:picLocks noChangeAspect="1"/>
            </p:cNvPicPr>
            <p:nvPr/>
          </p:nvPicPr>
          <p:blipFill>
            <a:blip r:embed="rId19"/>
            <a:srcRect/>
            <a:stretch>
              <a:fillRect/>
            </a:stretch>
          </p:blipFill>
          <p:spPr bwMode="auto">
            <a:xfrm>
              <a:off x="4929190" y="3143248"/>
              <a:ext cx="2524126" cy="2285997"/>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fade">
                                      <p:cBhvr>
                                        <p:cTn id="7" dur="1000"/>
                                        <p:tgtEl>
                                          <p:spTgt spid="13317"/>
                                        </p:tgtEl>
                                      </p:cBhvr>
                                    </p:animEffect>
                                    <p:anim calcmode="lin" valueType="num">
                                      <p:cBhvr>
                                        <p:cTn id="8" dur="1000" fill="hold"/>
                                        <p:tgtEl>
                                          <p:spTgt spid="13317"/>
                                        </p:tgtEl>
                                        <p:attrNameLst>
                                          <p:attrName>ppt_x</p:attrName>
                                        </p:attrNameLst>
                                      </p:cBhvr>
                                      <p:tavLst>
                                        <p:tav tm="0">
                                          <p:val>
                                            <p:strVal val="#ppt_x"/>
                                          </p:val>
                                        </p:tav>
                                        <p:tav tm="100000">
                                          <p:val>
                                            <p:strVal val="#ppt_x"/>
                                          </p:val>
                                        </p:tav>
                                      </p:tavLst>
                                    </p:anim>
                                    <p:anim calcmode="lin" valueType="num">
                                      <p:cBhvr>
                                        <p:cTn id="9" dur="1000" fill="hold"/>
                                        <p:tgtEl>
                                          <p:spTgt spid="133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zh-CN" altLang="en-US" dirty="0" smtClean="0">
                <a:ea typeface="宋体" charset="-122"/>
              </a:rPr>
              <a:t>加权图像变换</a:t>
            </a:r>
          </a:p>
        </p:txBody>
      </p:sp>
      <p:sp>
        <p:nvSpPr>
          <p:cNvPr id="14339" name="内容占位符 2"/>
          <p:cNvSpPr>
            <a:spLocks noGrp="1"/>
          </p:cNvSpPr>
          <p:nvPr>
            <p:ph idx="1"/>
          </p:nvPr>
        </p:nvSpPr>
        <p:spPr/>
        <p:txBody>
          <a:bodyPr/>
          <a:lstStyle/>
          <a:p>
            <a:r>
              <a:rPr lang="en-US" altLang="zh-CN" dirty="0" smtClean="0">
                <a:ea typeface="宋体" charset="-122"/>
              </a:rPr>
              <a:t>CPU</a:t>
            </a:r>
            <a:r>
              <a:rPr lang="zh-CN" altLang="en-US" dirty="0" smtClean="0">
                <a:ea typeface="宋体" charset="-122"/>
              </a:rPr>
              <a:t>串行</a:t>
            </a:r>
          </a:p>
        </p:txBody>
      </p:sp>
      <p:sp>
        <p:nvSpPr>
          <p:cNvPr id="14340" name="灯片编号占位符 3"/>
          <p:cNvSpPr>
            <a:spLocks noGrp="1"/>
          </p:cNvSpPr>
          <p:nvPr>
            <p:ph type="sldNum" sz="quarter" idx="12"/>
          </p:nvPr>
        </p:nvSpPr>
        <p:spPr>
          <a:noFill/>
          <a:ln>
            <a:miter lim="800000"/>
            <a:headEnd/>
            <a:tailEnd/>
          </a:ln>
        </p:spPr>
        <p:txBody>
          <a:bodyPr/>
          <a:lstStyle/>
          <a:p>
            <a:fld id="{4A291B88-5186-4B93-B61B-CDEA39F8273F}" type="slidenum">
              <a:rPr lang="en-US" altLang="zh-CN" smtClean="0"/>
              <a:pPr/>
              <a:t>13</a:t>
            </a:fld>
            <a:endParaRPr lang="en-US" altLang="zh-CN" smtClean="0"/>
          </a:p>
        </p:txBody>
      </p:sp>
      <p:sp>
        <p:nvSpPr>
          <p:cNvPr id="5" name="矩形 4"/>
          <p:cNvSpPr>
            <a:spLocks noRot="1" noChangeAspect="1" noMove="1" noResize="1" noEditPoints="1" noAdjustHandles="1" noChangeArrowheads="1" noChangeShapeType="1" noTextEdit="1"/>
          </p:cNvSpPr>
          <p:nvPr/>
        </p:nvSpPr>
        <p:spPr>
          <a:xfrm>
            <a:off x="467544" y="1916832"/>
            <a:ext cx="8208912" cy="3903504"/>
          </a:xfrm>
          <a:prstGeom prst="rect">
            <a:avLst/>
          </a:prstGeom>
          <a:blipFill rotWithShape="1">
            <a:blip r:embed="rId3"/>
            <a:stretch>
              <a:fillRect l="-669"/>
            </a:stretch>
          </a:blipFill>
        </p:spPr>
        <p:txBody>
          <a:bodyPr/>
          <a:lstStyle/>
          <a:p>
            <a:pPr>
              <a:defRPr/>
            </a:pPr>
            <a:r>
              <a:rPr lang="zh-CN" altLang="en-US">
                <a:noFill/>
              </a:rPr>
              <a:t> </a:t>
            </a:r>
          </a:p>
        </p:txBody>
      </p:sp>
      <p:pic>
        <p:nvPicPr>
          <p:cNvPr id="6" name="内容占位符 3" descr="transformWeight10AllFade1s.gif"/>
          <p:cNvPicPr>
            <a:picLocks noChangeAspect="1"/>
          </p:cNvPicPr>
          <p:nvPr/>
        </p:nvPicPr>
        <p:blipFill>
          <a:blip r:embed="rId4"/>
          <a:srcRect/>
          <a:stretch>
            <a:fillRect/>
          </a:stretch>
        </p:blipFill>
        <p:spPr bwMode="auto">
          <a:xfrm>
            <a:off x="2286000" y="2414588"/>
            <a:ext cx="4572000" cy="3429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1000"/>
                                        <p:tgtEl>
                                          <p:spTgt spid="14339">
                                            <p:txEl>
                                              <p:pRg st="0" end="0"/>
                                            </p:txEl>
                                          </p:spTgt>
                                        </p:tgtEl>
                                      </p:cBhvr>
                                    </p:animEffect>
                                    <p:anim calcmode="lin" valueType="num">
                                      <p:cBhvr>
                                        <p:cTn id="8" dur="1000" fill="hold"/>
                                        <p:tgtEl>
                                          <p:spTgt spid="143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3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dirty="0" smtClean="0">
                <a:ea typeface="宋体" charset="-122"/>
              </a:rPr>
              <a:t>加权图像变换</a:t>
            </a:r>
          </a:p>
        </p:txBody>
      </p:sp>
      <p:pic>
        <p:nvPicPr>
          <p:cNvPr id="5" name="内容占位符 3" descr="transformWeight10AllFade1s.gif"/>
          <p:cNvPicPr>
            <a:picLocks noChangeAspect="1"/>
          </p:cNvPicPr>
          <p:nvPr/>
        </p:nvPicPr>
        <p:blipFill>
          <a:blip r:embed="rId3"/>
          <a:srcRect/>
          <a:stretch>
            <a:fillRect/>
          </a:stretch>
        </p:blipFill>
        <p:spPr bwMode="auto">
          <a:xfrm>
            <a:off x="0" y="0"/>
            <a:ext cx="4572000" cy="3429000"/>
          </a:xfrm>
          <a:prstGeom prst="rect">
            <a:avLst/>
          </a:prstGeom>
          <a:noFill/>
          <a:ln w="9525">
            <a:noFill/>
            <a:miter lim="800000"/>
            <a:headEnd/>
            <a:tailEnd/>
          </a:ln>
        </p:spPr>
      </p:pic>
      <p:sp>
        <p:nvSpPr>
          <p:cNvPr id="15363" name="内容占位符 2"/>
          <p:cNvSpPr>
            <a:spLocks noGrp="1"/>
          </p:cNvSpPr>
          <p:nvPr>
            <p:ph idx="1"/>
          </p:nvPr>
        </p:nvSpPr>
        <p:spPr/>
        <p:txBody>
          <a:bodyPr/>
          <a:lstStyle/>
          <a:p>
            <a:r>
              <a:rPr lang="en-US" altLang="zh-CN" dirty="0" smtClean="0">
                <a:ea typeface="宋体" charset="-122"/>
              </a:rPr>
              <a:t>CPU</a:t>
            </a:r>
            <a:r>
              <a:rPr lang="zh-CN" altLang="en-US" dirty="0" smtClean="0">
                <a:ea typeface="宋体" charset="-122"/>
              </a:rPr>
              <a:t>传统并行</a:t>
            </a:r>
          </a:p>
        </p:txBody>
      </p:sp>
      <p:pic>
        <p:nvPicPr>
          <p:cNvPr id="6" name="图片 5" descr="transformWeight10AllFade0.1s.gif"/>
          <p:cNvPicPr>
            <a:picLocks noChangeAspect="1"/>
          </p:cNvPicPr>
          <p:nvPr/>
        </p:nvPicPr>
        <p:blipFill>
          <a:blip r:embed="rId4"/>
          <a:srcRect/>
          <a:stretch>
            <a:fillRect/>
          </a:stretch>
        </p:blipFill>
        <p:spPr bwMode="auto">
          <a:xfrm>
            <a:off x="4572000" y="3429000"/>
            <a:ext cx="4572000" cy="3429000"/>
          </a:xfrm>
          <a:prstGeom prst="rect">
            <a:avLst/>
          </a:prstGeom>
          <a:noFill/>
          <a:ln w="9525">
            <a:noFill/>
            <a:miter lim="800000"/>
            <a:headEnd/>
            <a:tailEnd/>
          </a:ln>
        </p:spPr>
      </p:pic>
      <p:pic>
        <p:nvPicPr>
          <p:cNvPr id="7" name="图片 6" descr="transformWeight10AllFade0.5s.gif"/>
          <p:cNvPicPr>
            <a:picLocks noChangeAspect="1"/>
          </p:cNvPicPr>
          <p:nvPr/>
        </p:nvPicPr>
        <p:blipFill>
          <a:blip r:embed="rId5"/>
          <a:srcRect/>
          <a:stretch>
            <a:fillRect/>
          </a:stretch>
        </p:blipFill>
        <p:spPr bwMode="auto">
          <a:xfrm>
            <a:off x="4572000" y="0"/>
            <a:ext cx="4572000" cy="3429000"/>
          </a:xfrm>
          <a:prstGeom prst="rect">
            <a:avLst/>
          </a:prstGeom>
          <a:noFill/>
          <a:ln w="9525">
            <a:noFill/>
            <a:miter lim="800000"/>
            <a:headEnd/>
            <a:tailEnd/>
          </a:ln>
        </p:spPr>
      </p:pic>
      <p:pic>
        <p:nvPicPr>
          <p:cNvPr id="8" name="图片 7" descr="transformWeight10AllFade0.2s.gif"/>
          <p:cNvPicPr>
            <a:picLocks noChangeAspect="1"/>
          </p:cNvPicPr>
          <p:nvPr/>
        </p:nvPicPr>
        <p:blipFill>
          <a:blip r:embed="rId6"/>
          <a:srcRect/>
          <a:stretch>
            <a:fillRect/>
          </a:stretch>
        </p:blipFill>
        <p:spPr bwMode="auto">
          <a:xfrm>
            <a:off x="0" y="3429000"/>
            <a:ext cx="4572000" cy="3429000"/>
          </a:xfrm>
          <a:prstGeom prst="rect">
            <a:avLst/>
          </a:prstGeom>
          <a:noFill/>
          <a:ln w="9525">
            <a:noFill/>
            <a:miter lim="800000"/>
            <a:headEnd/>
            <a:tailEnd/>
          </a:ln>
        </p:spPr>
      </p:pic>
      <p:sp>
        <p:nvSpPr>
          <p:cNvPr id="15368" name="灯片编号占位符 3"/>
          <p:cNvSpPr>
            <a:spLocks noGrp="1"/>
          </p:cNvSpPr>
          <p:nvPr>
            <p:ph type="sldNum" sz="quarter" idx="12"/>
          </p:nvPr>
        </p:nvSpPr>
        <p:spPr>
          <a:noFill/>
          <a:ln>
            <a:miter lim="800000"/>
            <a:headEnd/>
            <a:tailEnd/>
          </a:ln>
        </p:spPr>
        <p:txBody>
          <a:bodyPr/>
          <a:lstStyle/>
          <a:p>
            <a:fld id="{68BB8904-1688-48BC-AB6A-44BB1BF8541A}" type="slidenum">
              <a:rPr lang="en-US" altLang="zh-CN" smtClean="0"/>
              <a:pPr/>
              <a:t>14</a:t>
            </a:fld>
            <a:endParaRPr lang="en-US" altLang="zh-CN" smtClean="0"/>
          </a:p>
        </p:txBody>
      </p:sp>
      <p:graphicFrame>
        <p:nvGraphicFramePr>
          <p:cNvPr id="9" name="图示 8"/>
          <p:cNvGraphicFramePr/>
          <p:nvPr/>
        </p:nvGraphicFramePr>
        <p:xfrm>
          <a:off x="3571868" y="2786058"/>
          <a:ext cx="3071834" cy="20717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fade">
                                      <p:cBhvr>
                                        <p:cTn id="7" dur="1000"/>
                                        <p:tgtEl>
                                          <p:spTgt spid="15363">
                                            <p:txEl>
                                              <p:pRg st="0" end="0"/>
                                            </p:txEl>
                                          </p:spTgt>
                                        </p:tgtEl>
                                      </p:cBhvr>
                                    </p:animEffect>
                                    <p:anim calcmode="lin" valueType="num">
                                      <p:cBhvr>
                                        <p:cTn id="8" dur="1000" fill="hold"/>
                                        <p:tgtEl>
                                          <p:spTgt spid="1536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3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15363">
                                            <p:txEl>
                                              <p:pRg st="0" end="0"/>
                                            </p:txEl>
                                          </p:spTgt>
                                        </p:tgtEl>
                                      </p:cBhvr>
                                    </p:animEffect>
                                    <p:anim calcmode="lin" valueType="num">
                                      <p:cBhvr>
                                        <p:cTn id="14" dur="1000"/>
                                        <p:tgtEl>
                                          <p:spTgt spid="15363">
                                            <p:txEl>
                                              <p:pRg st="0" end="0"/>
                                            </p:txEl>
                                          </p:spTgt>
                                        </p:tgtEl>
                                        <p:attrNameLst>
                                          <p:attrName>ppt_x</p:attrName>
                                        </p:attrNameLst>
                                      </p:cBhvr>
                                      <p:tavLst>
                                        <p:tav tm="0">
                                          <p:val>
                                            <p:strVal val="ppt_x"/>
                                          </p:val>
                                        </p:tav>
                                        <p:tav tm="100000">
                                          <p:val>
                                            <p:strVal val="ppt_x"/>
                                          </p:val>
                                        </p:tav>
                                      </p:tavLst>
                                    </p:anim>
                                    <p:anim calcmode="lin" valueType="num">
                                      <p:cBhvr>
                                        <p:cTn id="15" dur="1000"/>
                                        <p:tgtEl>
                                          <p:spTgt spid="15363">
                                            <p:txEl>
                                              <p:pRg st="0" end="0"/>
                                            </p:txEl>
                                          </p:spTgt>
                                        </p:tgtEl>
                                        <p:attrNameLst>
                                          <p:attrName>ppt_y</p:attrName>
                                        </p:attrNameLst>
                                      </p:cBhvr>
                                      <p:tavLst>
                                        <p:tav tm="0">
                                          <p:val>
                                            <p:strVal val="ppt_y"/>
                                          </p:val>
                                        </p:tav>
                                        <p:tav tm="100000">
                                          <p:val>
                                            <p:strVal val="ppt_y+.1"/>
                                          </p:val>
                                        </p:tav>
                                      </p:tavLst>
                                    </p:anim>
                                    <p:set>
                                      <p:cBhvr>
                                        <p:cTn id="16" dur="1" fill="hold">
                                          <p:stCondLst>
                                            <p:cond delay="999"/>
                                          </p:stCondLst>
                                        </p:cTn>
                                        <p:tgtEl>
                                          <p:spTgt spid="15363">
                                            <p:txEl>
                                              <p:pRg st="0" end="0"/>
                                            </p:txEl>
                                          </p:spTgt>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2000"/>
                                        <p:tgtEl>
                                          <p:spTgt spid="7"/>
                                        </p:tgtEl>
                                      </p:cBhvr>
                                    </p:animEffect>
                                    <p:set>
                                      <p:cBhvr>
                                        <p:cTn id="29" dur="1" fill="hold">
                                          <p:stCondLst>
                                            <p:cond delay="1999"/>
                                          </p:stCondLst>
                                        </p:cTn>
                                        <p:tgtEl>
                                          <p:spTgt spid="7"/>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20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2000"/>
                                        <p:tgtEl>
                                          <p:spTgt spid="8"/>
                                        </p:tgtEl>
                                      </p:cBhvr>
                                    </p:animEffect>
                                    <p:set>
                                      <p:cBhvr>
                                        <p:cTn id="37" dur="1" fill="hold">
                                          <p:stCondLst>
                                            <p:cond delay="1999"/>
                                          </p:stCondLst>
                                        </p:cTn>
                                        <p:tgtEl>
                                          <p:spTgt spid="8"/>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sz="4000" dirty="0" smtClean="0">
                <a:ea typeface="宋体" charset="-122"/>
              </a:rPr>
              <a:t>CPU</a:t>
            </a:r>
            <a:r>
              <a:rPr lang="zh-CN" altLang="en-US" sz="4000" dirty="0" smtClean="0">
                <a:ea typeface="宋体" charset="-122"/>
              </a:rPr>
              <a:t>并行技术演变</a:t>
            </a:r>
            <a:endParaRPr lang="en-US" altLang="zh-CN" sz="2400" dirty="0" smtClean="0">
              <a:ea typeface="宋体" charset="-122"/>
            </a:endParaRPr>
          </a:p>
        </p:txBody>
      </p:sp>
      <p:grpSp>
        <p:nvGrpSpPr>
          <p:cNvPr id="16387" name="Group 3"/>
          <p:cNvGrpSpPr>
            <a:grpSpLocks/>
          </p:cNvGrpSpPr>
          <p:nvPr/>
        </p:nvGrpSpPr>
        <p:grpSpPr bwMode="auto">
          <a:xfrm>
            <a:off x="914400" y="1752600"/>
            <a:ext cx="7467600" cy="3889375"/>
            <a:chOff x="168" y="960"/>
            <a:chExt cx="5367" cy="2794"/>
          </a:xfrm>
        </p:grpSpPr>
        <p:sp>
          <p:nvSpPr>
            <p:cNvPr id="16389" name="Freeform 4"/>
            <p:cNvSpPr>
              <a:spLocks/>
            </p:cNvSpPr>
            <p:nvPr/>
          </p:nvSpPr>
          <p:spPr bwMode="gray">
            <a:xfrm>
              <a:off x="5089" y="960"/>
              <a:ext cx="441" cy="705"/>
            </a:xfrm>
            <a:custGeom>
              <a:avLst/>
              <a:gdLst>
                <a:gd name="T0" fmla="*/ 95962 w 308"/>
                <a:gd name="T1" fmla="*/ 196222 h 444"/>
                <a:gd name="T2" fmla="*/ 0 w 308"/>
                <a:gd name="T3" fmla="*/ 724818 h 444"/>
                <a:gd name="T4" fmla="*/ 0 w 308"/>
                <a:gd name="T5" fmla="*/ 467012 h 444"/>
                <a:gd name="T6" fmla="*/ 95962 w 308"/>
                <a:gd name="T7" fmla="*/ 0 h 444"/>
                <a:gd name="T8" fmla="*/ 95962 w 308"/>
                <a:gd name="T9" fmla="*/ 196222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gradFill rotWithShape="1">
              <a:gsLst>
                <a:gs pos="0">
                  <a:srgbClr val="00281D"/>
                </a:gs>
                <a:gs pos="50000">
                  <a:srgbClr val="00563F"/>
                </a:gs>
                <a:gs pos="100000">
                  <a:srgbClr val="00281D"/>
                </a:gs>
              </a:gsLst>
              <a:lin ang="2700000" scaled="1"/>
            </a:gradFill>
            <a:ln w="0">
              <a:noFill/>
              <a:round/>
              <a:headEnd/>
              <a:tailEnd/>
            </a:ln>
          </p:spPr>
          <p:txBody>
            <a:bodyPr/>
            <a:lstStyle/>
            <a:p>
              <a:endParaRPr lang="zh-CN" altLang="en-US"/>
            </a:p>
          </p:txBody>
        </p:sp>
        <p:sp>
          <p:nvSpPr>
            <p:cNvPr id="16390" name="Freeform 5"/>
            <p:cNvSpPr>
              <a:spLocks/>
            </p:cNvSpPr>
            <p:nvPr/>
          </p:nvSpPr>
          <p:spPr bwMode="gray">
            <a:xfrm>
              <a:off x="2976" y="960"/>
              <a:ext cx="2559" cy="451"/>
            </a:xfrm>
            <a:custGeom>
              <a:avLst/>
              <a:gdLst>
                <a:gd name="T0" fmla="*/ 466484 w 1786"/>
                <a:gd name="T1" fmla="*/ 464527 h 284"/>
                <a:gd name="T2" fmla="*/ 0 w 1786"/>
                <a:gd name="T3" fmla="*/ 464527 h 284"/>
                <a:gd name="T4" fmla="*/ 140777 w 1786"/>
                <a:gd name="T5" fmla="*/ 0 h 284"/>
                <a:gd name="T6" fmla="*/ 563563 w 1786"/>
                <a:gd name="T7" fmla="*/ 0 h 284"/>
                <a:gd name="T8" fmla="*/ 466484 w 1786"/>
                <a:gd name="T9" fmla="*/ 464527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rgbClr val="00CC99"/>
            </a:solidFill>
            <a:ln w="0">
              <a:noFill/>
              <a:round/>
              <a:headEnd/>
              <a:tailEnd/>
            </a:ln>
          </p:spPr>
          <p:txBody>
            <a:bodyPr/>
            <a:lstStyle/>
            <a:p>
              <a:endParaRPr lang="zh-CN" altLang="en-US"/>
            </a:p>
          </p:txBody>
        </p:sp>
        <p:sp>
          <p:nvSpPr>
            <p:cNvPr id="16391" name="Freeform 6"/>
            <p:cNvSpPr>
              <a:spLocks/>
            </p:cNvSpPr>
            <p:nvPr/>
          </p:nvSpPr>
          <p:spPr bwMode="gray">
            <a:xfrm>
              <a:off x="4645" y="1660"/>
              <a:ext cx="441" cy="701"/>
            </a:xfrm>
            <a:custGeom>
              <a:avLst/>
              <a:gdLst>
                <a:gd name="T0" fmla="*/ 95962 w 308"/>
                <a:gd name="T1" fmla="*/ 191765 h 442"/>
                <a:gd name="T2" fmla="*/ 0 w 308"/>
                <a:gd name="T3" fmla="*/ 708740 h 442"/>
                <a:gd name="T4" fmla="*/ 0 w 308"/>
                <a:gd name="T5" fmla="*/ 458592 h 442"/>
                <a:gd name="T6" fmla="*/ 95962 w 308"/>
                <a:gd name="T7" fmla="*/ 0 h 442"/>
                <a:gd name="T8" fmla="*/ 95962 w 308"/>
                <a:gd name="T9" fmla="*/ 191765 h 442"/>
                <a:gd name="T10" fmla="*/ 0 60000 65536"/>
                <a:gd name="T11" fmla="*/ 0 60000 65536"/>
                <a:gd name="T12" fmla="*/ 0 60000 65536"/>
                <a:gd name="T13" fmla="*/ 0 60000 65536"/>
                <a:gd name="T14" fmla="*/ 0 60000 65536"/>
                <a:gd name="T15" fmla="*/ 0 w 308"/>
                <a:gd name="T16" fmla="*/ 0 h 442"/>
                <a:gd name="T17" fmla="*/ 308 w 308"/>
                <a:gd name="T18" fmla="*/ 442 h 442"/>
              </a:gdLst>
              <a:ahLst/>
              <a:cxnLst>
                <a:cxn ang="T10">
                  <a:pos x="T0" y="T1"/>
                </a:cxn>
                <a:cxn ang="T11">
                  <a:pos x="T2" y="T3"/>
                </a:cxn>
                <a:cxn ang="T12">
                  <a:pos x="T4" y="T5"/>
                </a:cxn>
                <a:cxn ang="T13">
                  <a:pos x="T6" y="T7"/>
                </a:cxn>
                <a:cxn ang="T14">
                  <a:pos x="T8" y="T9"/>
                </a:cxn>
              </a:cxnLst>
              <a:rect l="T15" t="T16" r="T17" b="T18"/>
              <a:pathLst>
                <a:path w="308" h="442">
                  <a:moveTo>
                    <a:pt x="308" y="120"/>
                  </a:moveTo>
                  <a:lnTo>
                    <a:pt x="0" y="442"/>
                  </a:lnTo>
                  <a:lnTo>
                    <a:pt x="0" y="286"/>
                  </a:lnTo>
                  <a:lnTo>
                    <a:pt x="308" y="0"/>
                  </a:lnTo>
                  <a:lnTo>
                    <a:pt x="308" y="120"/>
                  </a:lnTo>
                  <a:close/>
                </a:path>
              </a:pathLst>
            </a:custGeom>
            <a:gradFill rotWithShape="1">
              <a:gsLst>
                <a:gs pos="0">
                  <a:srgbClr val="230744"/>
                </a:gs>
                <a:gs pos="50000">
                  <a:srgbClr val="4B1092"/>
                </a:gs>
                <a:gs pos="100000">
                  <a:srgbClr val="230744"/>
                </a:gs>
              </a:gsLst>
              <a:lin ang="2700000" scaled="1"/>
            </a:gradFill>
            <a:ln w="0">
              <a:noFill/>
              <a:round/>
              <a:headEnd/>
              <a:tailEnd/>
            </a:ln>
          </p:spPr>
          <p:txBody>
            <a:bodyPr/>
            <a:lstStyle/>
            <a:p>
              <a:endParaRPr lang="zh-CN" altLang="en-US"/>
            </a:p>
          </p:txBody>
        </p:sp>
        <p:sp>
          <p:nvSpPr>
            <p:cNvPr id="16392" name="Freeform 7"/>
            <p:cNvSpPr>
              <a:spLocks/>
            </p:cNvSpPr>
            <p:nvPr/>
          </p:nvSpPr>
          <p:spPr bwMode="gray">
            <a:xfrm>
              <a:off x="2340" y="1660"/>
              <a:ext cx="2751" cy="450"/>
            </a:xfrm>
            <a:custGeom>
              <a:avLst/>
              <a:gdLst>
                <a:gd name="T0" fmla="*/ 508732 w 1920"/>
                <a:gd name="T1" fmla="*/ 448311 h 284"/>
                <a:gd name="T2" fmla="*/ 0 w 1920"/>
                <a:gd name="T3" fmla="*/ 448311 h 284"/>
                <a:gd name="T4" fmla="*/ 140777 w 1920"/>
                <a:gd name="T5" fmla="*/ 0 h 284"/>
                <a:gd name="T6" fmla="*/ 605892 w 1920"/>
                <a:gd name="T7" fmla="*/ 0 h 284"/>
                <a:gd name="T8" fmla="*/ 508732 w 1920"/>
                <a:gd name="T9" fmla="*/ 448311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rgbClr val="A77BFF"/>
            </a:solidFill>
            <a:ln w="0">
              <a:noFill/>
              <a:round/>
              <a:headEnd/>
              <a:tailEnd/>
            </a:ln>
          </p:spPr>
          <p:txBody>
            <a:bodyPr/>
            <a:lstStyle/>
            <a:p>
              <a:endParaRPr lang="zh-CN" altLang="en-US"/>
            </a:p>
          </p:txBody>
        </p:sp>
        <p:sp>
          <p:nvSpPr>
            <p:cNvPr id="16393" name="Freeform 8"/>
            <p:cNvSpPr>
              <a:spLocks/>
            </p:cNvSpPr>
            <p:nvPr/>
          </p:nvSpPr>
          <p:spPr bwMode="gray">
            <a:xfrm>
              <a:off x="4200" y="2353"/>
              <a:ext cx="439" cy="704"/>
            </a:xfrm>
            <a:custGeom>
              <a:avLst/>
              <a:gdLst>
                <a:gd name="T0" fmla="*/ 98601 w 306"/>
                <a:gd name="T1" fmla="*/ 194164 h 444"/>
                <a:gd name="T2" fmla="*/ 0 w 306"/>
                <a:gd name="T3" fmla="*/ 708516 h 444"/>
                <a:gd name="T4" fmla="*/ 0 w 306"/>
                <a:gd name="T5" fmla="*/ 455513 h 444"/>
                <a:gd name="T6" fmla="*/ 98601 w 306"/>
                <a:gd name="T7" fmla="*/ 0 h 444"/>
                <a:gd name="T8" fmla="*/ 98601 w 306"/>
                <a:gd name="T9" fmla="*/ 194164 h 444"/>
                <a:gd name="T10" fmla="*/ 0 60000 65536"/>
                <a:gd name="T11" fmla="*/ 0 60000 65536"/>
                <a:gd name="T12" fmla="*/ 0 60000 65536"/>
                <a:gd name="T13" fmla="*/ 0 60000 65536"/>
                <a:gd name="T14" fmla="*/ 0 60000 65536"/>
                <a:gd name="T15" fmla="*/ 0 w 306"/>
                <a:gd name="T16" fmla="*/ 0 h 444"/>
                <a:gd name="T17" fmla="*/ 306 w 306"/>
                <a:gd name="T18" fmla="*/ 444 h 444"/>
              </a:gdLst>
              <a:ahLst/>
              <a:cxnLst>
                <a:cxn ang="T10">
                  <a:pos x="T0" y="T1"/>
                </a:cxn>
                <a:cxn ang="T11">
                  <a:pos x="T2" y="T3"/>
                </a:cxn>
                <a:cxn ang="T12">
                  <a:pos x="T4" y="T5"/>
                </a:cxn>
                <a:cxn ang="T13">
                  <a:pos x="T6" y="T7"/>
                </a:cxn>
                <a:cxn ang="T14">
                  <a:pos x="T8" y="T9"/>
                </a:cxn>
              </a:cxnLst>
              <a:rect l="T15" t="T16" r="T17" b="T18"/>
              <a:pathLst>
                <a:path w="306" h="444">
                  <a:moveTo>
                    <a:pt x="306" y="122"/>
                  </a:moveTo>
                  <a:lnTo>
                    <a:pt x="0" y="444"/>
                  </a:lnTo>
                  <a:lnTo>
                    <a:pt x="0" y="286"/>
                  </a:lnTo>
                  <a:lnTo>
                    <a:pt x="306" y="0"/>
                  </a:lnTo>
                  <a:lnTo>
                    <a:pt x="306" y="122"/>
                  </a:lnTo>
                  <a:close/>
                </a:path>
              </a:pathLst>
            </a:custGeom>
            <a:gradFill rotWithShape="1">
              <a:gsLst>
                <a:gs pos="0">
                  <a:srgbClr val="431805"/>
                </a:gs>
                <a:gs pos="50000">
                  <a:srgbClr val="90330A"/>
                </a:gs>
                <a:gs pos="100000">
                  <a:srgbClr val="431805"/>
                </a:gs>
              </a:gsLst>
              <a:lin ang="2700000" scaled="1"/>
            </a:gradFill>
            <a:ln w="0">
              <a:noFill/>
              <a:round/>
              <a:headEnd/>
              <a:tailEnd/>
            </a:ln>
          </p:spPr>
          <p:txBody>
            <a:bodyPr/>
            <a:lstStyle/>
            <a:p>
              <a:endParaRPr lang="zh-CN" altLang="en-US"/>
            </a:p>
          </p:txBody>
        </p:sp>
        <p:sp>
          <p:nvSpPr>
            <p:cNvPr id="16394" name="Freeform 9"/>
            <p:cNvSpPr>
              <a:spLocks/>
            </p:cNvSpPr>
            <p:nvPr/>
          </p:nvSpPr>
          <p:spPr bwMode="gray">
            <a:xfrm>
              <a:off x="3758" y="3047"/>
              <a:ext cx="442" cy="705"/>
            </a:xfrm>
            <a:custGeom>
              <a:avLst/>
              <a:gdLst>
                <a:gd name="T0" fmla="*/ 99604 w 308"/>
                <a:gd name="T1" fmla="*/ 199274 h 444"/>
                <a:gd name="T2" fmla="*/ 0 w 308"/>
                <a:gd name="T3" fmla="*/ 724818 h 444"/>
                <a:gd name="T4" fmla="*/ 0 w 308"/>
                <a:gd name="T5" fmla="*/ 467012 h 444"/>
                <a:gd name="T6" fmla="*/ 99604 w 308"/>
                <a:gd name="T7" fmla="*/ 0 h 444"/>
                <a:gd name="T8" fmla="*/ 99604 w 308"/>
                <a:gd name="T9" fmla="*/ 199274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gradFill rotWithShape="1">
              <a:gsLst>
                <a:gs pos="0">
                  <a:srgbClr val="433206"/>
                </a:gs>
                <a:gs pos="50000">
                  <a:srgbClr val="906B0E"/>
                </a:gs>
                <a:gs pos="100000">
                  <a:srgbClr val="433206"/>
                </a:gs>
              </a:gsLst>
              <a:lin ang="2700000" scaled="1"/>
            </a:gradFill>
            <a:ln w="0">
              <a:noFill/>
              <a:round/>
              <a:headEnd/>
              <a:tailEnd/>
            </a:ln>
          </p:spPr>
          <p:txBody>
            <a:bodyPr/>
            <a:lstStyle/>
            <a:p>
              <a:endParaRPr lang="zh-CN" altLang="en-US"/>
            </a:p>
          </p:txBody>
        </p:sp>
        <p:sp>
          <p:nvSpPr>
            <p:cNvPr id="16395" name="Freeform 10"/>
            <p:cNvSpPr>
              <a:spLocks/>
            </p:cNvSpPr>
            <p:nvPr/>
          </p:nvSpPr>
          <p:spPr bwMode="gray">
            <a:xfrm>
              <a:off x="1076" y="3051"/>
              <a:ext cx="3124" cy="450"/>
            </a:xfrm>
            <a:custGeom>
              <a:avLst/>
              <a:gdLst>
                <a:gd name="T0" fmla="*/ 592191 w 2180"/>
                <a:gd name="T1" fmla="*/ 448311 h 284"/>
                <a:gd name="T2" fmla="*/ 0 w 2180"/>
                <a:gd name="T3" fmla="*/ 448311 h 284"/>
                <a:gd name="T4" fmla="*/ 141172 w 2180"/>
                <a:gd name="T5" fmla="*/ 0 h 284"/>
                <a:gd name="T6" fmla="*/ 689528 w 2180"/>
                <a:gd name="T7" fmla="*/ 0 h 284"/>
                <a:gd name="T8" fmla="*/ 592191 w 2180"/>
                <a:gd name="T9" fmla="*/ 448311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rgbClr val="F2E160"/>
            </a:solidFill>
            <a:ln w="0">
              <a:noFill/>
              <a:round/>
              <a:headEnd/>
              <a:tailEnd/>
            </a:ln>
          </p:spPr>
          <p:txBody>
            <a:bodyPr/>
            <a:lstStyle/>
            <a:p>
              <a:endParaRPr lang="zh-CN" altLang="en-US"/>
            </a:p>
          </p:txBody>
        </p:sp>
        <p:sp>
          <p:nvSpPr>
            <p:cNvPr id="16396" name="Line 11"/>
            <p:cNvSpPr>
              <a:spLocks noChangeShapeType="1"/>
            </p:cNvSpPr>
            <p:nvPr/>
          </p:nvSpPr>
          <p:spPr bwMode="gray">
            <a:xfrm flipH="1">
              <a:off x="168" y="3747"/>
              <a:ext cx="908" cy="0"/>
            </a:xfrm>
            <a:prstGeom prst="line">
              <a:avLst/>
            </a:prstGeom>
            <a:noFill/>
            <a:ln w="9525">
              <a:solidFill>
                <a:schemeClr val="tx1"/>
              </a:solidFill>
              <a:round/>
              <a:headEnd/>
              <a:tailEnd/>
            </a:ln>
          </p:spPr>
          <p:txBody>
            <a:bodyPr wrap="none" anchor="ctr"/>
            <a:lstStyle/>
            <a:p>
              <a:endParaRPr lang="zh-CN" altLang="en-US"/>
            </a:p>
          </p:txBody>
        </p:sp>
        <p:sp>
          <p:nvSpPr>
            <p:cNvPr id="16397" name="Line 12"/>
            <p:cNvSpPr>
              <a:spLocks noChangeShapeType="1"/>
            </p:cNvSpPr>
            <p:nvPr/>
          </p:nvSpPr>
          <p:spPr bwMode="gray">
            <a:xfrm flipH="1">
              <a:off x="168" y="3047"/>
              <a:ext cx="1543" cy="0"/>
            </a:xfrm>
            <a:prstGeom prst="line">
              <a:avLst/>
            </a:prstGeom>
            <a:noFill/>
            <a:ln w="9525">
              <a:solidFill>
                <a:schemeClr val="tx1"/>
              </a:solidFill>
              <a:round/>
              <a:headEnd/>
              <a:tailEnd/>
            </a:ln>
          </p:spPr>
          <p:txBody>
            <a:bodyPr wrap="none" anchor="ctr"/>
            <a:lstStyle/>
            <a:p>
              <a:endParaRPr lang="zh-CN" altLang="en-US"/>
            </a:p>
          </p:txBody>
        </p:sp>
        <p:sp>
          <p:nvSpPr>
            <p:cNvPr id="16398" name="Line 13"/>
            <p:cNvSpPr>
              <a:spLocks noChangeShapeType="1"/>
            </p:cNvSpPr>
            <p:nvPr/>
          </p:nvSpPr>
          <p:spPr bwMode="gray">
            <a:xfrm flipH="1">
              <a:off x="168" y="2356"/>
              <a:ext cx="2178" cy="0"/>
            </a:xfrm>
            <a:prstGeom prst="line">
              <a:avLst/>
            </a:prstGeom>
            <a:noFill/>
            <a:ln w="9525">
              <a:solidFill>
                <a:schemeClr val="tx1"/>
              </a:solidFill>
              <a:round/>
              <a:headEnd/>
              <a:tailEnd/>
            </a:ln>
          </p:spPr>
          <p:txBody>
            <a:bodyPr wrap="none" anchor="ctr"/>
            <a:lstStyle/>
            <a:p>
              <a:endParaRPr lang="zh-CN" altLang="en-US"/>
            </a:p>
          </p:txBody>
        </p:sp>
        <p:sp>
          <p:nvSpPr>
            <p:cNvPr id="16399" name="Line 14"/>
            <p:cNvSpPr>
              <a:spLocks noChangeShapeType="1"/>
            </p:cNvSpPr>
            <p:nvPr/>
          </p:nvSpPr>
          <p:spPr bwMode="gray">
            <a:xfrm flipH="1">
              <a:off x="168" y="1666"/>
              <a:ext cx="2813" cy="0"/>
            </a:xfrm>
            <a:prstGeom prst="line">
              <a:avLst/>
            </a:prstGeom>
            <a:noFill/>
            <a:ln w="9525">
              <a:solidFill>
                <a:schemeClr val="tx1"/>
              </a:solidFill>
              <a:round/>
              <a:headEnd/>
              <a:tailEnd/>
            </a:ln>
          </p:spPr>
          <p:txBody>
            <a:bodyPr wrap="none" anchor="ctr"/>
            <a:lstStyle/>
            <a:p>
              <a:endParaRPr lang="zh-CN" altLang="en-US"/>
            </a:p>
          </p:txBody>
        </p:sp>
        <p:sp>
          <p:nvSpPr>
            <p:cNvPr id="16400" name="Line 15"/>
            <p:cNvSpPr>
              <a:spLocks noChangeShapeType="1"/>
            </p:cNvSpPr>
            <p:nvPr/>
          </p:nvSpPr>
          <p:spPr bwMode="gray">
            <a:xfrm flipH="1">
              <a:off x="168" y="965"/>
              <a:ext cx="3448" cy="0"/>
            </a:xfrm>
            <a:prstGeom prst="line">
              <a:avLst/>
            </a:prstGeom>
            <a:noFill/>
            <a:ln w="9525">
              <a:solidFill>
                <a:schemeClr val="tx1"/>
              </a:solidFill>
              <a:round/>
              <a:headEnd/>
              <a:tailEnd/>
            </a:ln>
          </p:spPr>
          <p:txBody>
            <a:bodyPr wrap="none" anchor="ctr"/>
            <a:lstStyle/>
            <a:p>
              <a:endParaRPr lang="zh-CN" altLang="en-US"/>
            </a:p>
          </p:txBody>
        </p:sp>
        <p:sp>
          <p:nvSpPr>
            <p:cNvPr id="16401" name="Line 16"/>
            <p:cNvSpPr>
              <a:spLocks noChangeShapeType="1"/>
            </p:cNvSpPr>
            <p:nvPr/>
          </p:nvSpPr>
          <p:spPr bwMode="gray">
            <a:xfrm>
              <a:off x="305" y="960"/>
              <a:ext cx="0" cy="726"/>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6402" name="Line 17"/>
            <p:cNvSpPr>
              <a:spLocks noChangeShapeType="1"/>
            </p:cNvSpPr>
            <p:nvPr/>
          </p:nvSpPr>
          <p:spPr bwMode="gray">
            <a:xfrm>
              <a:off x="305" y="1686"/>
              <a:ext cx="0" cy="68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6403" name="Line 18"/>
            <p:cNvSpPr>
              <a:spLocks noChangeShapeType="1"/>
            </p:cNvSpPr>
            <p:nvPr/>
          </p:nvSpPr>
          <p:spPr bwMode="gray">
            <a:xfrm>
              <a:off x="305" y="2366"/>
              <a:ext cx="0" cy="68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6404" name="Line 19"/>
            <p:cNvSpPr>
              <a:spLocks noChangeShapeType="1"/>
            </p:cNvSpPr>
            <p:nvPr/>
          </p:nvSpPr>
          <p:spPr bwMode="gray">
            <a:xfrm>
              <a:off x="305" y="3047"/>
              <a:ext cx="0" cy="68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6405" name="Freeform 20"/>
            <p:cNvSpPr>
              <a:spLocks/>
            </p:cNvSpPr>
            <p:nvPr/>
          </p:nvSpPr>
          <p:spPr bwMode="gray">
            <a:xfrm>
              <a:off x="1529" y="1096"/>
              <a:ext cx="1407" cy="2268"/>
            </a:xfrm>
            <a:custGeom>
              <a:avLst/>
              <a:gdLst>
                <a:gd name="T0" fmla="*/ 2 w 1824"/>
                <a:gd name="T1" fmla="*/ 207 h 2648"/>
                <a:gd name="T2" fmla="*/ 2 w 1824"/>
                <a:gd name="T3" fmla="*/ 178 h 2648"/>
                <a:gd name="T4" fmla="*/ 2 w 1824"/>
                <a:gd name="T5" fmla="*/ 152 h 2648"/>
                <a:gd name="T6" fmla="*/ 3 w 1824"/>
                <a:gd name="T7" fmla="*/ 128 h 2648"/>
                <a:gd name="T8" fmla="*/ 5 w 1824"/>
                <a:gd name="T9" fmla="*/ 106 h 2648"/>
                <a:gd name="T10" fmla="*/ 7 w 1824"/>
                <a:gd name="T11" fmla="*/ 88 h 2648"/>
                <a:gd name="T12" fmla="*/ 9 w 1824"/>
                <a:gd name="T13" fmla="*/ 72 h 2648"/>
                <a:gd name="T14" fmla="*/ 11 w 1824"/>
                <a:gd name="T15" fmla="*/ 56 h 2648"/>
                <a:gd name="T16" fmla="*/ 12 w 1824"/>
                <a:gd name="T17" fmla="*/ 44 h 2648"/>
                <a:gd name="T18" fmla="*/ 15 w 1824"/>
                <a:gd name="T19" fmla="*/ 34 h 2648"/>
                <a:gd name="T20" fmla="*/ 16 w 1824"/>
                <a:gd name="T21" fmla="*/ 26 h 2648"/>
                <a:gd name="T22" fmla="*/ 17 w 1824"/>
                <a:gd name="T23" fmla="*/ 21 h 2648"/>
                <a:gd name="T24" fmla="*/ 19 w 1824"/>
                <a:gd name="T25" fmla="*/ 15 h 2648"/>
                <a:gd name="T26" fmla="*/ 19 w 1824"/>
                <a:gd name="T27" fmla="*/ 13 h 2648"/>
                <a:gd name="T28" fmla="*/ 19 w 1824"/>
                <a:gd name="T29" fmla="*/ 13 h 2648"/>
                <a:gd name="T30" fmla="*/ 27 w 1824"/>
                <a:gd name="T31" fmla="*/ 5 h 2648"/>
                <a:gd name="T32" fmla="*/ 25 w 1824"/>
                <a:gd name="T33" fmla="*/ 28 h 2648"/>
                <a:gd name="T34" fmla="*/ 25 w 1824"/>
                <a:gd name="T35" fmla="*/ 28 h 2648"/>
                <a:gd name="T36" fmla="*/ 24 w 1824"/>
                <a:gd name="T37" fmla="*/ 28 h 2648"/>
                <a:gd name="T38" fmla="*/ 22 w 1824"/>
                <a:gd name="T39" fmla="*/ 32 h 2648"/>
                <a:gd name="T40" fmla="*/ 22 w 1824"/>
                <a:gd name="T41" fmla="*/ 34 h 2648"/>
                <a:gd name="T42" fmla="*/ 19 w 1824"/>
                <a:gd name="T43" fmla="*/ 39 h 2648"/>
                <a:gd name="T44" fmla="*/ 18 w 1824"/>
                <a:gd name="T45" fmla="*/ 45 h 2648"/>
                <a:gd name="T46" fmla="*/ 16 w 1824"/>
                <a:gd name="T47" fmla="*/ 54 h 2648"/>
                <a:gd name="T48" fmla="*/ 15 w 1824"/>
                <a:gd name="T49" fmla="*/ 64 h 2648"/>
                <a:gd name="T50" fmla="*/ 12 w 1824"/>
                <a:gd name="T51" fmla="*/ 75 h 2648"/>
                <a:gd name="T52" fmla="*/ 10 w 1824"/>
                <a:gd name="T53" fmla="*/ 91 h 2648"/>
                <a:gd name="T54" fmla="*/ 8 w 1824"/>
                <a:gd name="T55" fmla="*/ 107 h 2648"/>
                <a:gd name="T56" fmla="*/ 5 w 1824"/>
                <a:gd name="T57" fmla="*/ 127 h 2648"/>
                <a:gd name="T58" fmla="*/ 4 w 1824"/>
                <a:gd name="T59" fmla="*/ 151 h 2648"/>
                <a:gd name="T60" fmla="*/ 2 w 1824"/>
                <a:gd name="T61" fmla="*/ 176 h 2648"/>
                <a:gd name="T62" fmla="*/ 2 w 1824"/>
                <a:gd name="T63" fmla="*/ 206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w="0">
              <a:noFill/>
              <a:round/>
              <a:headEnd/>
              <a:tailEnd/>
            </a:ln>
          </p:spPr>
          <p:txBody>
            <a:bodyPr/>
            <a:lstStyle/>
            <a:p>
              <a:endParaRPr lang="zh-CN" altLang="en-US"/>
            </a:p>
          </p:txBody>
        </p:sp>
        <p:sp>
          <p:nvSpPr>
            <p:cNvPr id="16406" name="Rectangle 21"/>
            <p:cNvSpPr>
              <a:spLocks noChangeArrowheads="1"/>
            </p:cNvSpPr>
            <p:nvPr/>
          </p:nvSpPr>
          <p:spPr bwMode="gray">
            <a:xfrm>
              <a:off x="2980" y="1411"/>
              <a:ext cx="2119" cy="253"/>
            </a:xfrm>
            <a:prstGeom prst="rect">
              <a:avLst/>
            </a:prstGeom>
            <a:gradFill rotWithShape="1">
              <a:gsLst>
                <a:gs pos="0">
                  <a:srgbClr val="00684D"/>
                </a:gs>
                <a:gs pos="50000">
                  <a:srgbClr val="00906A"/>
                </a:gs>
                <a:gs pos="100000">
                  <a:srgbClr val="00684D"/>
                </a:gs>
              </a:gsLst>
              <a:lin ang="2700000" scaled="1"/>
            </a:gradFill>
            <a:ln w="9525">
              <a:noFill/>
              <a:miter lim="800000"/>
              <a:headEnd/>
              <a:tailEnd/>
            </a:ln>
          </p:spPr>
          <p:txBody>
            <a:bodyPr wrap="none" anchor="ctr"/>
            <a:lstStyle/>
            <a:p>
              <a:pPr algn="ctr" eaLnBrk="0" hangingPunct="0"/>
              <a:r>
                <a:rPr lang="en-US" altLang="zh-CN" dirty="0" err="1">
                  <a:solidFill>
                    <a:schemeClr val="bg1"/>
                  </a:solidFill>
                  <a:latin typeface="Verdana" pitchFamily="34" charset="0"/>
                  <a:ea typeface="宋体" charset="-122"/>
                </a:rPr>
                <a:t>OpenCL</a:t>
              </a:r>
              <a:endParaRPr lang="en-US" altLang="zh-CN" dirty="0">
                <a:solidFill>
                  <a:schemeClr val="bg1"/>
                </a:solidFill>
                <a:latin typeface="Verdana" pitchFamily="34" charset="0"/>
                <a:ea typeface="宋体" charset="-122"/>
              </a:endParaRPr>
            </a:p>
          </p:txBody>
        </p:sp>
        <p:sp>
          <p:nvSpPr>
            <p:cNvPr id="16407" name="Rectangle 22"/>
            <p:cNvSpPr>
              <a:spLocks noChangeArrowheads="1"/>
            </p:cNvSpPr>
            <p:nvPr/>
          </p:nvSpPr>
          <p:spPr bwMode="gray">
            <a:xfrm>
              <a:off x="2341" y="2110"/>
              <a:ext cx="2309" cy="248"/>
            </a:xfrm>
            <a:prstGeom prst="rect">
              <a:avLst/>
            </a:prstGeom>
            <a:gradFill rotWithShape="1">
              <a:gsLst>
                <a:gs pos="0">
                  <a:srgbClr val="5D2FB9"/>
                </a:gs>
                <a:gs pos="50000">
                  <a:srgbClr val="8041FF"/>
                </a:gs>
                <a:gs pos="100000">
                  <a:srgbClr val="5D2FB9"/>
                </a:gs>
              </a:gsLst>
              <a:lin ang="2700000" scaled="1"/>
            </a:gradFill>
            <a:ln w="9525">
              <a:noFill/>
              <a:miter lim="800000"/>
              <a:headEnd/>
              <a:tailEnd/>
            </a:ln>
          </p:spPr>
          <p:txBody>
            <a:bodyPr wrap="none" anchor="ctr"/>
            <a:lstStyle/>
            <a:p>
              <a:pPr algn="ctr" eaLnBrk="0" hangingPunct="0"/>
              <a:r>
                <a:rPr lang="en-US" altLang="zh-CN" dirty="0">
                  <a:solidFill>
                    <a:schemeClr val="bg1"/>
                  </a:solidFill>
                  <a:latin typeface="Verdana" pitchFamily="34" charset="0"/>
                  <a:ea typeface="宋体" charset="-122"/>
                </a:rPr>
                <a:t>AVX</a:t>
              </a:r>
            </a:p>
          </p:txBody>
        </p:sp>
        <p:sp>
          <p:nvSpPr>
            <p:cNvPr id="16408" name="Freeform 23"/>
            <p:cNvSpPr>
              <a:spLocks/>
            </p:cNvSpPr>
            <p:nvPr/>
          </p:nvSpPr>
          <p:spPr bwMode="gray">
            <a:xfrm>
              <a:off x="1709" y="2353"/>
              <a:ext cx="2935" cy="454"/>
            </a:xfrm>
            <a:custGeom>
              <a:avLst/>
              <a:gdLst>
                <a:gd name="T0" fmla="*/ 551339 w 2048"/>
                <a:gd name="T1" fmla="*/ 465439 h 286"/>
                <a:gd name="T2" fmla="*/ 0 w 2048"/>
                <a:gd name="T3" fmla="*/ 465439 h 286"/>
                <a:gd name="T4" fmla="*/ 141235 w 2048"/>
                <a:gd name="T5" fmla="*/ 0 h 286"/>
                <a:gd name="T6" fmla="*/ 648353 w 2048"/>
                <a:gd name="T7" fmla="*/ 0 h 286"/>
                <a:gd name="T8" fmla="*/ 551339 w 2048"/>
                <a:gd name="T9" fmla="*/ 465439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rgbClr val="FF9966"/>
            </a:solidFill>
            <a:ln w="0">
              <a:noFill/>
              <a:round/>
              <a:headEnd/>
              <a:tailEnd/>
            </a:ln>
          </p:spPr>
          <p:txBody>
            <a:bodyPr/>
            <a:lstStyle/>
            <a:p>
              <a:endParaRPr lang="zh-CN" altLang="en-US"/>
            </a:p>
          </p:txBody>
        </p:sp>
        <p:sp>
          <p:nvSpPr>
            <p:cNvPr id="16409" name="Rectangle 24"/>
            <p:cNvSpPr>
              <a:spLocks noChangeArrowheads="1"/>
            </p:cNvSpPr>
            <p:nvPr/>
          </p:nvSpPr>
          <p:spPr bwMode="gray">
            <a:xfrm>
              <a:off x="1711" y="2806"/>
              <a:ext cx="2499" cy="248"/>
            </a:xfrm>
            <a:prstGeom prst="rect">
              <a:avLst/>
            </a:prstGeom>
            <a:gradFill rotWithShape="1">
              <a:gsLst>
                <a:gs pos="0">
                  <a:srgbClr val="A0523A"/>
                </a:gs>
                <a:gs pos="50000">
                  <a:srgbClr val="DC7150"/>
                </a:gs>
                <a:gs pos="100000">
                  <a:srgbClr val="A0523A"/>
                </a:gs>
              </a:gsLst>
              <a:lin ang="2700000" scaled="1"/>
            </a:gradFill>
            <a:ln w="9525">
              <a:noFill/>
              <a:miter lim="800000"/>
              <a:headEnd/>
              <a:tailEnd/>
            </a:ln>
          </p:spPr>
          <p:txBody>
            <a:bodyPr wrap="none" anchor="ctr"/>
            <a:lstStyle/>
            <a:p>
              <a:pPr algn="ctr" eaLnBrk="0" hangingPunct="0"/>
              <a:r>
                <a:rPr lang="en-US" altLang="zh-CN" dirty="0">
                  <a:solidFill>
                    <a:schemeClr val="bg1"/>
                  </a:solidFill>
                  <a:latin typeface="Verdana" pitchFamily="34" charset="0"/>
                  <a:ea typeface="宋体" charset="-122"/>
                </a:rPr>
                <a:t>SSE</a:t>
              </a:r>
            </a:p>
          </p:txBody>
        </p:sp>
        <p:sp>
          <p:nvSpPr>
            <p:cNvPr id="16410" name="Rectangle 25"/>
            <p:cNvSpPr>
              <a:spLocks noChangeArrowheads="1"/>
            </p:cNvSpPr>
            <p:nvPr/>
          </p:nvSpPr>
          <p:spPr bwMode="gray">
            <a:xfrm>
              <a:off x="1075" y="3502"/>
              <a:ext cx="2689" cy="248"/>
            </a:xfrm>
            <a:prstGeom prst="rect">
              <a:avLst/>
            </a:prstGeom>
            <a:gradFill rotWithShape="1">
              <a:gsLst>
                <a:gs pos="0">
                  <a:srgbClr val="977514"/>
                </a:gs>
                <a:gs pos="50000">
                  <a:srgbClr val="D0A11C"/>
                </a:gs>
                <a:gs pos="100000">
                  <a:srgbClr val="977514"/>
                </a:gs>
              </a:gsLst>
              <a:lin ang="2700000" scaled="1"/>
            </a:gradFill>
            <a:ln w="9525">
              <a:noFill/>
              <a:miter lim="800000"/>
              <a:headEnd/>
              <a:tailEnd/>
            </a:ln>
          </p:spPr>
          <p:txBody>
            <a:bodyPr wrap="none" anchor="ctr"/>
            <a:lstStyle/>
            <a:p>
              <a:pPr algn="ctr" eaLnBrk="0" hangingPunct="0"/>
              <a:r>
                <a:rPr lang="en-US" altLang="zh-CN">
                  <a:solidFill>
                    <a:schemeClr val="bg1"/>
                  </a:solidFill>
                  <a:latin typeface="Verdana" pitchFamily="34" charset="0"/>
                  <a:ea typeface="宋体" charset="-122"/>
                </a:rPr>
                <a:t>MMX</a:t>
              </a:r>
            </a:p>
          </p:txBody>
        </p:sp>
        <p:sp>
          <p:nvSpPr>
            <p:cNvPr id="16411" name="Text Box 26"/>
            <p:cNvSpPr txBox="1">
              <a:spLocks noChangeArrowheads="1"/>
            </p:cNvSpPr>
            <p:nvPr/>
          </p:nvSpPr>
          <p:spPr bwMode="gray">
            <a:xfrm>
              <a:off x="298" y="1453"/>
              <a:ext cx="460" cy="221"/>
            </a:xfrm>
            <a:prstGeom prst="rect">
              <a:avLst/>
            </a:prstGeom>
            <a:noFill/>
            <a:ln w="9525">
              <a:noFill/>
              <a:miter lim="800000"/>
              <a:headEnd/>
              <a:tailEnd/>
            </a:ln>
          </p:spPr>
          <p:txBody>
            <a:bodyPr wrap="none">
              <a:spAutoFit/>
            </a:bodyPr>
            <a:lstStyle/>
            <a:p>
              <a:pPr eaLnBrk="0" hangingPunct="0"/>
              <a:r>
                <a:rPr lang="en-US" altLang="zh-CN" sz="1400">
                  <a:latin typeface="Verdana" pitchFamily="34" charset="0"/>
                  <a:ea typeface="宋体" charset="-122"/>
                </a:rPr>
                <a:t>2011</a:t>
              </a:r>
            </a:p>
          </p:txBody>
        </p:sp>
        <p:sp>
          <p:nvSpPr>
            <p:cNvPr id="16412" name="Text Box 27"/>
            <p:cNvSpPr txBox="1">
              <a:spLocks noChangeArrowheads="1"/>
            </p:cNvSpPr>
            <p:nvPr/>
          </p:nvSpPr>
          <p:spPr bwMode="gray">
            <a:xfrm>
              <a:off x="298" y="2110"/>
              <a:ext cx="460" cy="221"/>
            </a:xfrm>
            <a:prstGeom prst="rect">
              <a:avLst/>
            </a:prstGeom>
            <a:noFill/>
            <a:ln w="9525">
              <a:noFill/>
              <a:miter lim="800000"/>
              <a:headEnd/>
              <a:tailEnd/>
            </a:ln>
          </p:spPr>
          <p:txBody>
            <a:bodyPr wrap="none">
              <a:spAutoFit/>
            </a:bodyPr>
            <a:lstStyle/>
            <a:p>
              <a:pPr eaLnBrk="0" hangingPunct="0"/>
              <a:r>
                <a:rPr lang="en-US" altLang="zh-CN" sz="1400" dirty="0">
                  <a:latin typeface="Verdana" pitchFamily="34" charset="0"/>
                  <a:ea typeface="宋体" charset="-122"/>
                </a:rPr>
                <a:t>2011</a:t>
              </a:r>
            </a:p>
          </p:txBody>
        </p:sp>
        <p:sp>
          <p:nvSpPr>
            <p:cNvPr id="16413" name="Text Box 28"/>
            <p:cNvSpPr txBox="1">
              <a:spLocks noChangeArrowheads="1"/>
            </p:cNvSpPr>
            <p:nvPr/>
          </p:nvSpPr>
          <p:spPr bwMode="gray">
            <a:xfrm>
              <a:off x="298" y="2821"/>
              <a:ext cx="460" cy="221"/>
            </a:xfrm>
            <a:prstGeom prst="rect">
              <a:avLst/>
            </a:prstGeom>
            <a:noFill/>
            <a:ln w="9525">
              <a:noFill/>
              <a:miter lim="800000"/>
              <a:headEnd/>
              <a:tailEnd/>
            </a:ln>
          </p:spPr>
          <p:txBody>
            <a:bodyPr wrap="none">
              <a:spAutoFit/>
            </a:bodyPr>
            <a:lstStyle/>
            <a:p>
              <a:pPr eaLnBrk="0" hangingPunct="0"/>
              <a:r>
                <a:rPr lang="en-US" altLang="zh-CN" sz="1400">
                  <a:latin typeface="Verdana" pitchFamily="34" charset="0"/>
                  <a:ea typeface="宋体" charset="-122"/>
                </a:rPr>
                <a:t>1999</a:t>
              </a:r>
            </a:p>
          </p:txBody>
        </p:sp>
        <p:sp>
          <p:nvSpPr>
            <p:cNvPr id="16414" name="Text Box 29"/>
            <p:cNvSpPr txBox="1">
              <a:spLocks noChangeArrowheads="1"/>
            </p:cNvSpPr>
            <p:nvPr/>
          </p:nvSpPr>
          <p:spPr bwMode="gray">
            <a:xfrm>
              <a:off x="298" y="3533"/>
              <a:ext cx="460" cy="221"/>
            </a:xfrm>
            <a:prstGeom prst="rect">
              <a:avLst/>
            </a:prstGeom>
            <a:noFill/>
            <a:ln w="9525">
              <a:noFill/>
              <a:miter lim="800000"/>
              <a:headEnd/>
              <a:tailEnd/>
            </a:ln>
          </p:spPr>
          <p:txBody>
            <a:bodyPr wrap="none">
              <a:spAutoFit/>
            </a:bodyPr>
            <a:lstStyle/>
            <a:p>
              <a:pPr eaLnBrk="0" hangingPunct="0"/>
              <a:r>
                <a:rPr lang="en-US" altLang="zh-CN" sz="1400">
                  <a:latin typeface="Verdana" pitchFamily="34" charset="0"/>
                  <a:ea typeface="宋体" charset="-122"/>
                </a:rPr>
                <a:t>1997</a:t>
              </a:r>
            </a:p>
          </p:txBody>
        </p:sp>
      </p:grpSp>
      <p:sp>
        <p:nvSpPr>
          <p:cNvPr id="16388" name="灯片编号占位符 1"/>
          <p:cNvSpPr>
            <a:spLocks noGrp="1"/>
          </p:cNvSpPr>
          <p:nvPr>
            <p:ph type="sldNum" sz="quarter" idx="12"/>
          </p:nvPr>
        </p:nvSpPr>
        <p:spPr>
          <a:noFill/>
          <a:ln>
            <a:miter lim="800000"/>
            <a:headEnd/>
            <a:tailEnd/>
          </a:ln>
        </p:spPr>
        <p:txBody>
          <a:bodyPr/>
          <a:lstStyle/>
          <a:p>
            <a:fld id="{84186BED-BF38-4DEC-8A8A-725BFE6D6B19}" type="slidenum">
              <a:rPr lang="en-US" altLang="zh-CN" smtClean="0"/>
              <a:pPr/>
              <a:t>15</a:t>
            </a:fld>
            <a:endParaRPr lang="en-US"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fade">
                                      <p:cBhvr>
                                        <p:cTn id="7" dur="1000"/>
                                        <p:tgtEl>
                                          <p:spTgt spid="16387"/>
                                        </p:tgtEl>
                                      </p:cBhvr>
                                    </p:animEffect>
                                    <p:anim calcmode="lin" valueType="num">
                                      <p:cBhvr>
                                        <p:cTn id="8" dur="1000" fill="hold"/>
                                        <p:tgtEl>
                                          <p:spTgt spid="16387"/>
                                        </p:tgtEl>
                                        <p:attrNameLst>
                                          <p:attrName>ppt_x</p:attrName>
                                        </p:attrNameLst>
                                      </p:cBhvr>
                                      <p:tavLst>
                                        <p:tav tm="0">
                                          <p:val>
                                            <p:strVal val="#ppt_x"/>
                                          </p:val>
                                        </p:tav>
                                        <p:tav tm="100000">
                                          <p:val>
                                            <p:strVal val="#ppt_x"/>
                                          </p:val>
                                        </p:tav>
                                      </p:tavLst>
                                    </p:anim>
                                    <p:anim calcmode="lin" valueType="num">
                                      <p:cBhvr>
                                        <p:cTn id="9" dur="1000" fill="hold"/>
                                        <p:tgtEl>
                                          <p:spTgt spid="163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CPU</a:t>
            </a:r>
            <a:r>
              <a:rPr lang="zh-CN" altLang="en-US" dirty="0">
                <a:ea typeface="宋体" charset="-122"/>
              </a:rPr>
              <a:t>并行技术演变</a:t>
            </a:r>
            <a:endParaRPr lang="zh-CN" altLang="en-US" dirty="0"/>
          </a:p>
        </p:txBody>
      </p:sp>
      <p:sp>
        <p:nvSpPr>
          <p:cNvPr id="3" name="内容占位符 2"/>
          <p:cNvSpPr>
            <a:spLocks noGrp="1"/>
          </p:cNvSpPr>
          <p:nvPr>
            <p:ph idx="1"/>
          </p:nvPr>
        </p:nvSpPr>
        <p:spPr/>
        <p:txBody>
          <a:bodyPr/>
          <a:lstStyle/>
          <a:p>
            <a:r>
              <a:rPr lang="en-US" altLang="zh-CN" dirty="0" err="1"/>
              <a:t>OpenCL</a:t>
            </a:r>
            <a:r>
              <a:rPr lang="zh-CN" altLang="zh-CN" dirty="0"/>
              <a:t>操作与</a:t>
            </a:r>
            <a:r>
              <a:rPr lang="en-US" altLang="zh-CN" dirty="0"/>
              <a:t>SSE</a:t>
            </a:r>
            <a:r>
              <a:rPr lang="zh-CN" altLang="zh-CN" dirty="0"/>
              <a:t>及汇编的对应关系</a:t>
            </a:r>
            <a:endParaRPr lang="zh-CN" altLang="en-US" dirty="0"/>
          </a:p>
        </p:txBody>
      </p:sp>
      <p:sp>
        <p:nvSpPr>
          <p:cNvPr id="4" name="灯片编号占位符 3"/>
          <p:cNvSpPr>
            <a:spLocks noGrp="1"/>
          </p:cNvSpPr>
          <p:nvPr>
            <p:ph type="sldNum" sz="quarter" idx="12"/>
          </p:nvPr>
        </p:nvSpPr>
        <p:spPr/>
        <p:txBody>
          <a:bodyPr/>
          <a:lstStyle/>
          <a:p>
            <a:pPr>
              <a:defRPr/>
            </a:pPr>
            <a:fld id="{CB3482B0-DF68-4A72-8C60-3CAB37AA262A}" type="slidenum">
              <a:rPr lang="en-US" altLang="zh-CN" smtClean="0"/>
              <a:pPr>
                <a:defRPr/>
              </a:pPr>
              <a:t>16</a:t>
            </a:fld>
            <a:endParaRPr lang="en-US" altLang="zh-CN"/>
          </a:p>
        </p:txBody>
      </p:sp>
      <p:graphicFrame>
        <p:nvGraphicFramePr>
          <p:cNvPr id="5" name="表格 4"/>
          <p:cNvGraphicFramePr>
            <a:graphicFrameLocks noGrp="1"/>
          </p:cNvGraphicFramePr>
          <p:nvPr>
            <p:extLst>
              <p:ext uri="{D42A27DB-BD31-4B8C-83A1-F6EECF244321}">
                <p14:modId xmlns:p14="http://schemas.microsoft.com/office/powerpoint/2010/main" val="4157561110"/>
              </p:ext>
            </p:extLst>
          </p:nvPr>
        </p:nvGraphicFramePr>
        <p:xfrm>
          <a:off x="1043609" y="1954520"/>
          <a:ext cx="6665099" cy="4584616"/>
        </p:xfrm>
        <a:graphic>
          <a:graphicData uri="http://schemas.openxmlformats.org/drawingml/2006/table">
            <a:tbl>
              <a:tblPr firstRow="1" firstCol="1" bandRow="1">
                <a:tableStyleId>{5C22544A-7EE6-4342-B048-85BDC9FD1C3A}</a:tableStyleId>
              </a:tblPr>
              <a:tblGrid>
                <a:gridCol w="1310197"/>
                <a:gridCol w="1884086"/>
                <a:gridCol w="1909907"/>
                <a:gridCol w="1560909"/>
              </a:tblGrid>
              <a:tr h="1258456">
                <a:tc>
                  <a:txBody>
                    <a:bodyPr/>
                    <a:lstStyle/>
                    <a:p>
                      <a:pPr marL="0" marR="0" indent="127000" algn="ctr" defTabSz="914400" rtl="0" eaLnBrk="1" fontAlgn="auto" latinLnBrk="0" hangingPunct="1">
                        <a:lnSpc>
                          <a:spcPct val="100000"/>
                        </a:lnSpc>
                        <a:spcBef>
                          <a:spcPts val="0"/>
                        </a:spcBef>
                        <a:spcAft>
                          <a:spcPts val="0"/>
                        </a:spcAft>
                        <a:buClrTx/>
                        <a:buSzTx/>
                        <a:buFontTx/>
                        <a:buNone/>
                        <a:tabLst/>
                        <a:defRPr/>
                      </a:pPr>
                      <a:endParaRPr lang="en-US" altLang="zh-CN" sz="1800" kern="100" dirty="0" smtClean="0">
                        <a:effectLst/>
                        <a:latin typeface="Times New Roman"/>
                        <a:ea typeface="宋体"/>
                        <a:cs typeface="Times New Roman"/>
                      </a:endParaRPr>
                    </a:p>
                    <a:p>
                      <a:pPr marL="0" marR="0" indent="127000" algn="ctr" defTabSz="914400" rtl="0" eaLnBrk="1" fontAlgn="auto" latinLnBrk="0" hangingPunct="1">
                        <a:lnSpc>
                          <a:spcPct val="100000"/>
                        </a:lnSpc>
                        <a:spcBef>
                          <a:spcPts val="0"/>
                        </a:spcBef>
                        <a:spcAft>
                          <a:spcPts val="0"/>
                        </a:spcAft>
                        <a:buClrTx/>
                        <a:buSzTx/>
                        <a:buFontTx/>
                        <a:buNone/>
                        <a:tabLst/>
                        <a:defRPr/>
                      </a:pPr>
                      <a:r>
                        <a:rPr lang="zh-CN" altLang="en-US" sz="1800" kern="100" dirty="0" smtClean="0">
                          <a:effectLst/>
                          <a:latin typeface="Times New Roman"/>
                          <a:ea typeface="宋体"/>
                          <a:cs typeface="Times New Roman"/>
                        </a:rPr>
                        <a:t>同时操作</a:t>
                      </a:r>
                      <a:r>
                        <a:rPr lang="en-US" altLang="zh-CN" sz="1800" kern="100" dirty="0" smtClean="0">
                          <a:effectLst/>
                        </a:rPr>
                        <a:t>128bit</a:t>
                      </a:r>
                    </a:p>
                  </a:txBody>
                  <a:tcPr marL="68580" marR="68580" marT="0" marB="0"/>
                </a:tc>
                <a:tc>
                  <a:txBody>
                    <a:bodyPr/>
                    <a:lstStyle/>
                    <a:p>
                      <a:pPr indent="127000" algn="ctr">
                        <a:spcAft>
                          <a:spcPts val="0"/>
                        </a:spcAft>
                      </a:pPr>
                      <a:endParaRPr lang="en-US" altLang="zh-CN" sz="1800" kern="100" dirty="0" smtClean="0">
                        <a:effectLst/>
                      </a:endParaRPr>
                    </a:p>
                    <a:p>
                      <a:pPr indent="127000" algn="ctr">
                        <a:spcAft>
                          <a:spcPts val="0"/>
                        </a:spcAft>
                      </a:pPr>
                      <a:r>
                        <a:rPr lang="zh-CN" altLang="zh-CN" sz="1800" kern="100" dirty="0" smtClean="0">
                          <a:effectLst/>
                        </a:rPr>
                        <a:t>汇编</a:t>
                      </a:r>
                      <a:endParaRPr lang="zh-CN" sz="1800" kern="100" dirty="0">
                        <a:effectLst/>
                        <a:latin typeface="Times New Roman"/>
                        <a:ea typeface="宋体"/>
                        <a:cs typeface="Times New Roman"/>
                      </a:endParaRPr>
                    </a:p>
                  </a:txBody>
                  <a:tcPr marL="68580" marR="68580" marT="0" marB="0"/>
                </a:tc>
                <a:tc>
                  <a:txBody>
                    <a:bodyPr/>
                    <a:lstStyle/>
                    <a:p>
                      <a:pPr indent="127000" algn="ctr">
                        <a:spcAft>
                          <a:spcPts val="0"/>
                        </a:spcAft>
                      </a:pPr>
                      <a:r>
                        <a:rPr lang="en-US" sz="1800" kern="100" dirty="0" smtClean="0">
                          <a:effectLst/>
                        </a:rPr>
                        <a:t>SSE</a:t>
                      </a:r>
                    </a:p>
                    <a:p>
                      <a:pPr indent="127000" algn="ctr">
                        <a:spcAft>
                          <a:spcPts val="0"/>
                        </a:spcAft>
                      </a:pPr>
                      <a:r>
                        <a:rPr lang="en-US" sz="1800" kern="100" dirty="0" smtClean="0">
                          <a:effectLst/>
                        </a:rPr>
                        <a:t>(</a:t>
                      </a:r>
                      <a:r>
                        <a:rPr lang="zh-CN" altLang="en-US" sz="1800" kern="100" dirty="0" smtClean="0">
                          <a:effectLst/>
                        </a:rPr>
                        <a:t>寄存器变量化，指令函数化</a:t>
                      </a:r>
                      <a:r>
                        <a:rPr lang="en-US" sz="1800" kern="100" dirty="0" smtClean="0">
                          <a:effectLst/>
                        </a:rPr>
                        <a:t>)</a:t>
                      </a:r>
                      <a:endParaRPr lang="zh-CN" sz="1800" kern="100" dirty="0">
                        <a:effectLst/>
                        <a:latin typeface="Times New Roman"/>
                        <a:ea typeface="宋体"/>
                        <a:cs typeface="Times New Roman"/>
                      </a:endParaRPr>
                    </a:p>
                  </a:txBody>
                  <a:tcPr marL="68580" marR="68580" marT="0" marB="0"/>
                </a:tc>
                <a:tc>
                  <a:txBody>
                    <a:bodyPr/>
                    <a:lstStyle/>
                    <a:p>
                      <a:pPr marL="0" marR="0" indent="127000" algn="ctr" defTabSz="914400" rtl="0" eaLnBrk="1" fontAlgn="auto" latinLnBrk="0" hangingPunct="1">
                        <a:lnSpc>
                          <a:spcPct val="100000"/>
                        </a:lnSpc>
                        <a:spcBef>
                          <a:spcPts val="0"/>
                        </a:spcBef>
                        <a:spcAft>
                          <a:spcPts val="0"/>
                        </a:spcAft>
                        <a:buClrTx/>
                        <a:buSzTx/>
                        <a:buFontTx/>
                        <a:buNone/>
                        <a:tabLst/>
                        <a:defRPr/>
                      </a:pPr>
                      <a:r>
                        <a:rPr lang="en-US" altLang="zh-CN" sz="1800" kern="100" dirty="0" err="1" smtClean="0">
                          <a:effectLst/>
                        </a:rPr>
                        <a:t>OpenCL</a:t>
                      </a:r>
                      <a:endParaRPr lang="en-US" altLang="zh-CN" sz="1800" kern="100" dirty="0" smtClean="0">
                        <a:effectLst/>
                      </a:endParaRPr>
                    </a:p>
                    <a:p>
                      <a:pPr marL="0" marR="0" indent="127000" algn="ctr" defTabSz="914400" rtl="0" eaLnBrk="1" fontAlgn="auto" latinLnBrk="0" hangingPunct="1">
                        <a:lnSpc>
                          <a:spcPct val="100000"/>
                        </a:lnSpc>
                        <a:spcBef>
                          <a:spcPts val="0"/>
                        </a:spcBef>
                        <a:spcAft>
                          <a:spcPts val="0"/>
                        </a:spcAft>
                        <a:buClrTx/>
                        <a:buSzTx/>
                        <a:buFontTx/>
                        <a:buNone/>
                        <a:tabLst/>
                        <a:defRPr/>
                      </a:pPr>
                      <a:r>
                        <a:rPr lang="en-US" altLang="zh-CN" sz="1800" kern="100" dirty="0" smtClean="0">
                          <a:effectLst/>
                          <a:latin typeface="Times New Roman"/>
                          <a:ea typeface="宋体"/>
                          <a:cs typeface="Times New Roman"/>
                        </a:rPr>
                        <a:t>(</a:t>
                      </a:r>
                      <a:r>
                        <a:rPr lang="en-US" altLang="zh-CN" sz="1800" kern="100" baseline="0" dirty="0" smtClean="0">
                          <a:effectLst/>
                          <a:latin typeface="Times New Roman"/>
                          <a:ea typeface="宋体"/>
                          <a:cs typeface="Times New Roman"/>
                        </a:rPr>
                        <a:t> C</a:t>
                      </a:r>
                      <a:r>
                        <a:rPr lang="zh-CN" altLang="en-US" sz="1800" kern="100" baseline="0" dirty="0" smtClean="0">
                          <a:effectLst/>
                          <a:latin typeface="Times New Roman"/>
                          <a:ea typeface="宋体"/>
                          <a:cs typeface="Times New Roman"/>
                        </a:rPr>
                        <a:t>语言，</a:t>
                      </a:r>
                      <a:endParaRPr lang="en-US" altLang="zh-CN" sz="1800" kern="100" baseline="0" dirty="0" smtClean="0">
                        <a:effectLst/>
                        <a:latin typeface="Times New Roman"/>
                        <a:ea typeface="宋体"/>
                        <a:cs typeface="Times New Roman"/>
                      </a:endParaRPr>
                    </a:p>
                    <a:p>
                      <a:pPr marL="0" marR="0" indent="127000" algn="ctr" defTabSz="914400" rtl="0" eaLnBrk="1" fontAlgn="auto" latinLnBrk="0" hangingPunct="1">
                        <a:lnSpc>
                          <a:spcPct val="100000"/>
                        </a:lnSpc>
                        <a:spcBef>
                          <a:spcPts val="0"/>
                        </a:spcBef>
                        <a:spcAft>
                          <a:spcPts val="0"/>
                        </a:spcAft>
                        <a:buClrTx/>
                        <a:buSzTx/>
                        <a:buFontTx/>
                        <a:buNone/>
                        <a:tabLst/>
                        <a:defRPr/>
                      </a:pPr>
                      <a:r>
                        <a:rPr lang="zh-CN" altLang="en-US" sz="1800" kern="100" baseline="0" dirty="0" smtClean="0">
                          <a:effectLst/>
                          <a:latin typeface="Times New Roman"/>
                          <a:ea typeface="宋体"/>
                          <a:cs typeface="Times New Roman"/>
                        </a:rPr>
                        <a:t>指针</a:t>
                      </a:r>
                      <a:r>
                        <a:rPr lang="en-US" altLang="zh-CN" sz="1800" kern="100" baseline="0" dirty="0" smtClean="0">
                          <a:effectLst/>
                          <a:latin typeface="Times New Roman"/>
                          <a:ea typeface="宋体"/>
                          <a:cs typeface="Times New Roman"/>
                        </a:rPr>
                        <a:t>/</a:t>
                      </a:r>
                      <a:r>
                        <a:rPr lang="zh-CN" altLang="en-US" sz="1800" kern="100" baseline="0" dirty="0" smtClean="0">
                          <a:effectLst/>
                          <a:latin typeface="Times New Roman"/>
                          <a:ea typeface="宋体"/>
                          <a:cs typeface="Times New Roman"/>
                        </a:rPr>
                        <a:t>函数</a:t>
                      </a:r>
                      <a:endParaRPr lang="en-US" altLang="zh-CN" sz="1800" kern="100" baseline="0" dirty="0" smtClean="0">
                        <a:effectLst/>
                        <a:latin typeface="Times New Roman"/>
                        <a:ea typeface="宋体"/>
                        <a:cs typeface="Times New Roman"/>
                      </a:endParaRPr>
                    </a:p>
                    <a:p>
                      <a:pPr marL="0" marR="0" indent="127000" algn="ctr" defTabSz="914400" rtl="0" eaLnBrk="1" fontAlgn="auto" latinLnBrk="0" hangingPunct="1">
                        <a:lnSpc>
                          <a:spcPct val="100000"/>
                        </a:lnSpc>
                        <a:spcBef>
                          <a:spcPts val="0"/>
                        </a:spcBef>
                        <a:spcAft>
                          <a:spcPts val="0"/>
                        </a:spcAft>
                        <a:buClrTx/>
                        <a:buSzTx/>
                        <a:buFontTx/>
                        <a:buNone/>
                        <a:tabLst/>
                        <a:defRPr/>
                      </a:pPr>
                      <a:r>
                        <a:rPr lang="en-US" altLang="zh-CN" sz="1800" kern="100" baseline="0" dirty="0" smtClean="0">
                          <a:effectLst/>
                          <a:latin typeface="Times New Roman"/>
                          <a:ea typeface="宋体"/>
                          <a:cs typeface="Times New Roman"/>
                        </a:rPr>
                        <a:t>/</a:t>
                      </a:r>
                      <a:r>
                        <a:rPr lang="zh-CN" altLang="en-US" sz="1800" kern="100" baseline="0" dirty="0" smtClean="0">
                          <a:effectLst/>
                          <a:latin typeface="Times New Roman"/>
                          <a:ea typeface="宋体"/>
                          <a:cs typeface="Times New Roman"/>
                        </a:rPr>
                        <a:t>结构体 </a:t>
                      </a:r>
                      <a:r>
                        <a:rPr lang="en-US" altLang="zh-CN" sz="1800" kern="100" baseline="0" dirty="0" smtClean="0">
                          <a:effectLst/>
                          <a:latin typeface="Times New Roman"/>
                          <a:ea typeface="宋体"/>
                          <a:cs typeface="Times New Roman"/>
                        </a:rPr>
                        <a:t>)</a:t>
                      </a:r>
                      <a:endParaRPr lang="zh-CN" sz="1800" kern="100" dirty="0">
                        <a:effectLst/>
                        <a:latin typeface="Times New Roman"/>
                        <a:ea typeface="宋体"/>
                        <a:cs typeface="Times New Roman"/>
                      </a:endParaRPr>
                    </a:p>
                  </a:txBody>
                  <a:tcPr marL="68580" marR="68580" marT="0" marB="0"/>
                </a:tc>
              </a:tr>
              <a:tr h="1042432">
                <a:tc>
                  <a:txBody>
                    <a:bodyPr/>
                    <a:lstStyle/>
                    <a:p>
                      <a:pPr indent="127000" algn="ctr">
                        <a:spcAft>
                          <a:spcPts val="0"/>
                        </a:spcAft>
                      </a:pPr>
                      <a:r>
                        <a:rPr lang="zh-CN" sz="1800" kern="100" dirty="0" smtClean="0">
                          <a:effectLst/>
                        </a:rPr>
                        <a:t>同时读</a:t>
                      </a:r>
                      <a:r>
                        <a:rPr lang="en-US" altLang="zh-CN" sz="1800" kern="100" dirty="0" smtClean="0">
                          <a:effectLst/>
                        </a:rPr>
                        <a:t>/</a:t>
                      </a:r>
                      <a:r>
                        <a:rPr lang="zh-CN" altLang="en-US" sz="1800" kern="100" dirty="0" smtClean="0">
                          <a:effectLst/>
                        </a:rPr>
                        <a:t>写</a:t>
                      </a:r>
                      <a:endParaRPr lang="zh-CN" sz="1800" kern="100" dirty="0">
                        <a:effectLst/>
                        <a:latin typeface="Times New Roman"/>
                        <a:ea typeface="宋体"/>
                        <a:cs typeface="Times New Roman"/>
                      </a:endParaRPr>
                    </a:p>
                  </a:txBody>
                  <a:tcPr marL="68580" marR="68580" marT="0" marB="0"/>
                </a:tc>
                <a:tc>
                  <a:txBody>
                    <a:bodyPr/>
                    <a:lstStyle/>
                    <a:p>
                      <a:pPr indent="127000" algn="just">
                        <a:spcAft>
                          <a:spcPts val="0"/>
                        </a:spcAft>
                      </a:pPr>
                      <a:r>
                        <a:rPr lang="en-US" altLang="zh-CN" sz="1800" kern="100" dirty="0" err="1" smtClean="0">
                          <a:effectLst/>
                        </a:rPr>
                        <a:t>movaps</a:t>
                      </a:r>
                      <a:r>
                        <a:rPr lang="en-US" altLang="zh-CN" sz="1800" kern="100" dirty="0" smtClean="0">
                          <a:effectLst/>
                        </a:rPr>
                        <a:t>      xmm0,xmm</a:t>
                      </a:r>
                    </a:p>
                    <a:p>
                      <a:pPr indent="127000" algn="just">
                        <a:spcAft>
                          <a:spcPts val="0"/>
                        </a:spcAft>
                      </a:pPr>
                      <a:r>
                        <a:rPr lang="en-US" altLang="zh-CN" sz="1800" kern="100" dirty="0" smtClean="0">
                          <a:effectLst/>
                        </a:rPr>
                        <a:t>word </a:t>
                      </a:r>
                      <a:r>
                        <a:rPr lang="en-US" altLang="zh-CN" sz="1800" kern="100" dirty="0" err="1" smtClean="0">
                          <a:effectLst/>
                        </a:rPr>
                        <a:t>ptr</a:t>
                      </a:r>
                      <a:r>
                        <a:rPr lang="en-US" altLang="zh-CN" sz="1800" kern="100" dirty="0" smtClean="0">
                          <a:effectLst/>
                        </a:rPr>
                        <a:t> [</a:t>
                      </a:r>
                      <a:r>
                        <a:rPr lang="en-US" altLang="zh-CN" sz="1800" kern="100" dirty="0" err="1" smtClean="0">
                          <a:effectLst/>
                        </a:rPr>
                        <a:t>eax</a:t>
                      </a:r>
                      <a:r>
                        <a:rPr lang="en-US" altLang="zh-CN" sz="1800" kern="100" dirty="0" smtClean="0">
                          <a:effectLst/>
                        </a:rPr>
                        <a:t>] </a:t>
                      </a:r>
                      <a:endParaRPr lang="zh-CN" sz="1800" kern="100" dirty="0">
                        <a:effectLst/>
                        <a:latin typeface="Times New Roman"/>
                        <a:ea typeface="宋体"/>
                        <a:cs typeface="Times New Roman"/>
                      </a:endParaRPr>
                    </a:p>
                  </a:txBody>
                  <a:tcPr marL="68580" marR="68580" marT="0" marB="0"/>
                </a:tc>
                <a:tc>
                  <a:txBody>
                    <a:bodyPr/>
                    <a:lstStyle/>
                    <a:p>
                      <a:pPr indent="127000" algn="just">
                        <a:spcAft>
                          <a:spcPts val="0"/>
                        </a:spcAft>
                      </a:pPr>
                      <a:r>
                        <a:rPr lang="en-US" sz="1800" kern="100" dirty="0" smtClean="0">
                          <a:effectLst/>
                        </a:rPr>
                        <a:t>__mm128 </a:t>
                      </a:r>
                      <a:endParaRPr lang="zh-CN" sz="1800" kern="100" dirty="0">
                        <a:effectLst/>
                      </a:endParaRPr>
                    </a:p>
                    <a:p>
                      <a:pPr indent="127000" algn="just">
                        <a:spcAft>
                          <a:spcPts val="0"/>
                        </a:spcAft>
                      </a:pPr>
                      <a:r>
                        <a:rPr lang="en-US" sz="1800" kern="100" dirty="0">
                          <a:effectLst/>
                        </a:rPr>
                        <a:t>_</a:t>
                      </a:r>
                      <a:r>
                        <a:rPr lang="en-US" sz="1800" kern="100" dirty="0" err="1">
                          <a:effectLst/>
                        </a:rPr>
                        <a:t>mm_load_ps</a:t>
                      </a:r>
                      <a:r>
                        <a:rPr lang="en-US" sz="1800" kern="100" dirty="0" smtClean="0">
                          <a:effectLst/>
                        </a:rPr>
                        <a:t>()</a:t>
                      </a:r>
                      <a:endParaRPr lang="zh-CN" sz="1800" kern="100" dirty="0">
                        <a:effectLst/>
                        <a:latin typeface="Times New Roman"/>
                        <a:ea typeface="宋体"/>
                        <a:cs typeface="Times New Roman"/>
                      </a:endParaRPr>
                    </a:p>
                  </a:txBody>
                  <a:tcPr marL="68580" marR="68580" marT="0" marB="0"/>
                </a:tc>
                <a:tc>
                  <a:txBody>
                    <a:bodyPr/>
                    <a:lstStyle/>
                    <a:p>
                      <a:pPr indent="127000" algn="l">
                        <a:spcAft>
                          <a:spcPts val="0"/>
                        </a:spcAft>
                      </a:pPr>
                      <a:r>
                        <a:rPr lang="en-US" altLang="zh-CN" sz="1800" kern="100" dirty="0" smtClean="0">
                          <a:effectLst/>
                        </a:rPr>
                        <a:t>(float4)</a:t>
                      </a:r>
                    </a:p>
                    <a:p>
                      <a:pPr indent="127000" algn="l">
                        <a:spcAft>
                          <a:spcPts val="0"/>
                        </a:spcAft>
                      </a:pPr>
                      <a:r>
                        <a:rPr lang="en-US" altLang="zh-CN" sz="1800" kern="100" dirty="0" smtClean="0">
                          <a:effectLst/>
                        </a:rPr>
                        <a:t>(float*) </a:t>
                      </a:r>
                      <a:endParaRPr lang="zh-CN" altLang="zh-CN" sz="1800" kern="100" dirty="0" smtClean="0">
                        <a:effectLst/>
                        <a:latin typeface="Times New Roman"/>
                        <a:ea typeface="宋体"/>
                        <a:cs typeface="Times New Roman"/>
                      </a:endParaRPr>
                    </a:p>
                  </a:txBody>
                  <a:tcPr marL="68580" marR="68580" marT="0" marB="0"/>
                </a:tc>
              </a:tr>
              <a:tr h="1186448">
                <a:tc>
                  <a:txBody>
                    <a:bodyPr/>
                    <a:lstStyle/>
                    <a:p>
                      <a:pPr algn="ctr"/>
                      <a:r>
                        <a:rPr lang="en-US" altLang="zh-CN" sz="1800" kern="100" dirty="0" smtClean="0">
                          <a:effectLst/>
                        </a:rPr>
                        <a:t>  </a:t>
                      </a:r>
                      <a:r>
                        <a:rPr lang="zh-CN" altLang="zh-CN" sz="1800" kern="100" dirty="0" smtClean="0">
                          <a:effectLst/>
                        </a:rPr>
                        <a:t>同时加</a:t>
                      </a:r>
                      <a:r>
                        <a:rPr lang="en-US" altLang="zh-CN" sz="1800" kern="100" dirty="0" smtClean="0">
                          <a:effectLst/>
                        </a:rPr>
                        <a:t>/</a:t>
                      </a:r>
                      <a:r>
                        <a:rPr lang="zh-CN" altLang="en-US" sz="1800" kern="100" dirty="0" smtClean="0">
                          <a:effectLst/>
                        </a:rPr>
                        <a:t>乘</a:t>
                      </a:r>
                      <a:endParaRPr lang="en-US" altLang="zh-CN" sz="1800" kern="100" dirty="0" smtClean="0">
                        <a:effectLst/>
                      </a:endParaRPr>
                    </a:p>
                    <a:p>
                      <a:pPr algn="ctr"/>
                      <a:endParaRPr lang="zh-CN" altLang="en-US" dirty="0"/>
                    </a:p>
                  </a:txBody>
                  <a:tcPr marL="68580" marR="68580" marT="0" marB="0"/>
                </a:tc>
                <a:tc>
                  <a:txBody>
                    <a:bodyPr/>
                    <a:lstStyle/>
                    <a:p>
                      <a:pPr indent="127000" algn="l">
                        <a:spcAft>
                          <a:spcPts val="0"/>
                        </a:spcAft>
                      </a:pPr>
                      <a:r>
                        <a:rPr lang="en-US" altLang="zh-CN" sz="1800" kern="100" dirty="0" err="1" smtClean="0">
                          <a:effectLst/>
                        </a:rPr>
                        <a:t>addps</a:t>
                      </a:r>
                      <a:r>
                        <a:rPr lang="en-US" altLang="zh-CN" sz="1800" kern="100" dirty="0" smtClean="0">
                          <a:effectLst/>
                        </a:rPr>
                        <a:t>       xmm1,xmm0</a:t>
                      </a:r>
                    </a:p>
                    <a:p>
                      <a:pPr indent="127000" algn="l">
                        <a:spcAft>
                          <a:spcPts val="0"/>
                        </a:spcAft>
                      </a:pPr>
                      <a:r>
                        <a:rPr lang="en-US" altLang="zh-CN" sz="1800" kern="100" dirty="0" err="1" smtClean="0">
                          <a:effectLst/>
                        </a:rPr>
                        <a:t>mulps</a:t>
                      </a:r>
                      <a:endParaRPr lang="zh-CN" altLang="zh-CN" sz="1800" kern="100" dirty="0" smtClean="0">
                        <a:effectLst/>
                        <a:latin typeface="Times New Roman"/>
                        <a:ea typeface="宋体"/>
                        <a:cs typeface="Times New Roman"/>
                      </a:endParaRPr>
                    </a:p>
                    <a:p>
                      <a:endParaRPr lang="zh-CN" altLang="en-US" dirty="0"/>
                    </a:p>
                  </a:txBody>
                  <a:tcPr marL="68580" marR="68580" marT="0" marB="0"/>
                </a:tc>
                <a:tc>
                  <a:txBody>
                    <a:bodyPr/>
                    <a:lstStyle/>
                    <a:p>
                      <a:pPr indent="127000" algn="just">
                        <a:spcAft>
                          <a:spcPts val="0"/>
                        </a:spcAft>
                      </a:pPr>
                      <a:r>
                        <a:rPr lang="en-US" altLang="zh-CN" sz="1800" kern="100" dirty="0" smtClean="0">
                          <a:effectLst/>
                        </a:rPr>
                        <a:t>_</a:t>
                      </a:r>
                      <a:r>
                        <a:rPr lang="en-US" altLang="zh-CN" sz="1800" kern="100" dirty="0" err="1" smtClean="0">
                          <a:effectLst/>
                        </a:rPr>
                        <a:t>mm_add_ps</a:t>
                      </a:r>
                      <a:endParaRPr lang="en-US" altLang="zh-CN" sz="1800" kern="100" dirty="0" smtClean="0">
                        <a:effectLst/>
                      </a:endParaRPr>
                    </a:p>
                    <a:p>
                      <a:pPr indent="127000" algn="just">
                        <a:spcAft>
                          <a:spcPts val="0"/>
                        </a:spcAft>
                      </a:pPr>
                      <a:r>
                        <a:rPr lang="en-US" altLang="zh-CN" sz="1800" kern="100" dirty="0" smtClean="0">
                          <a:effectLst/>
                        </a:rPr>
                        <a:t>_</a:t>
                      </a:r>
                      <a:r>
                        <a:rPr lang="en-US" altLang="zh-CN" sz="1800" kern="100" dirty="0" err="1" smtClean="0">
                          <a:effectLst/>
                        </a:rPr>
                        <a:t>mm_mul_ps</a:t>
                      </a:r>
                      <a:endParaRPr lang="zh-CN" altLang="zh-CN" sz="1800" kern="100" dirty="0" smtClean="0">
                        <a:effectLst/>
                        <a:latin typeface="Times New Roman"/>
                        <a:ea typeface="宋体"/>
                        <a:cs typeface="Times New Roman"/>
                      </a:endParaRPr>
                    </a:p>
                    <a:p>
                      <a:endParaRPr lang="zh-CN" altLang="en-US" dirty="0"/>
                    </a:p>
                  </a:txBody>
                  <a:tcPr marL="68580" marR="68580" marT="0" marB="0"/>
                </a:tc>
                <a:tc>
                  <a:txBody>
                    <a:bodyPr/>
                    <a:lstStyle/>
                    <a:p>
                      <a:pPr indent="127000" algn="just">
                        <a:spcAft>
                          <a:spcPts val="0"/>
                        </a:spcAft>
                      </a:pPr>
                      <a:r>
                        <a:rPr lang="en-US" altLang="zh-CN" sz="1800" kern="100" dirty="0" smtClean="0">
                          <a:effectLst/>
                        </a:rPr>
                        <a:t>float4+float4</a:t>
                      </a:r>
                    </a:p>
                    <a:p>
                      <a:pPr marL="0" marR="0" indent="127000" algn="just" defTabSz="914400" rtl="0" eaLnBrk="1" fontAlgn="auto" latinLnBrk="0" hangingPunct="1">
                        <a:lnSpc>
                          <a:spcPct val="100000"/>
                        </a:lnSpc>
                        <a:spcBef>
                          <a:spcPts val="0"/>
                        </a:spcBef>
                        <a:spcAft>
                          <a:spcPts val="0"/>
                        </a:spcAft>
                        <a:buClrTx/>
                        <a:buSzTx/>
                        <a:buFontTx/>
                        <a:buNone/>
                        <a:tabLst/>
                        <a:defRPr/>
                      </a:pPr>
                      <a:r>
                        <a:rPr lang="en-US" altLang="zh-CN" sz="1800" kern="100" dirty="0" smtClean="0">
                          <a:effectLst/>
                        </a:rPr>
                        <a:t>float4</a:t>
                      </a:r>
                      <a:r>
                        <a:rPr lang="zh-CN" altLang="en-US" sz="1800" kern="100" dirty="0" smtClean="0">
                          <a:effectLst/>
                        </a:rPr>
                        <a:t>*</a:t>
                      </a:r>
                      <a:r>
                        <a:rPr lang="en-US" altLang="zh-CN" sz="1800" kern="100" dirty="0" smtClean="0">
                          <a:effectLst/>
                        </a:rPr>
                        <a:t>float4</a:t>
                      </a:r>
                      <a:endParaRPr lang="zh-CN" altLang="zh-CN" sz="1800" kern="100" dirty="0" smtClean="0">
                        <a:effectLst/>
                        <a:latin typeface="Times New Roman"/>
                        <a:ea typeface="宋体"/>
                        <a:cs typeface="Times New Roman"/>
                      </a:endParaRPr>
                    </a:p>
                    <a:p>
                      <a:endParaRPr lang="zh-CN" altLang="en-US" dirty="0"/>
                    </a:p>
                  </a:txBody>
                  <a:tcPr marL="68580" marR="68580" marT="0" marB="0"/>
                </a:tc>
              </a:tr>
              <a:tr h="953264">
                <a:tc>
                  <a:txBody>
                    <a:bodyPr/>
                    <a:lstStyle/>
                    <a:p>
                      <a:pPr algn="ctr"/>
                      <a:r>
                        <a:rPr lang="zh-CN" altLang="en-US" sz="1800" kern="100" dirty="0" smtClean="0">
                          <a:effectLst/>
                          <a:latin typeface="Times New Roman"/>
                          <a:ea typeface="宋体"/>
                          <a:cs typeface="Times New Roman"/>
                        </a:rPr>
                        <a:t>同时开方</a:t>
                      </a:r>
                      <a:r>
                        <a:rPr lang="en-US" altLang="zh-CN" sz="1800" kern="100" dirty="0" smtClean="0">
                          <a:effectLst/>
                          <a:latin typeface="Times New Roman"/>
                          <a:ea typeface="宋体"/>
                          <a:cs typeface="Times New Roman"/>
                        </a:rPr>
                        <a:t>/</a:t>
                      </a:r>
                      <a:r>
                        <a:rPr lang="zh-CN" altLang="en-US" sz="1800" kern="100" dirty="0" smtClean="0">
                          <a:effectLst/>
                          <a:latin typeface="Times New Roman"/>
                          <a:ea typeface="宋体"/>
                          <a:cs typeface="Times New Roman"/>
                        </a:rPr>
                        <a:t>倒数开方</a:t>
                      </a:r>
                      <a:endParaRPr lang="en-US" altLang="zh-CN" sz="1800" kern="100" dirty="0" smtClean="0">
                        <a:effectLst/>
                      </a:endParaRPr>
                    </a:p>
                  </a:txBody>
                  <a:tcPr marL="68580" marR="68580" marT="0" marB="0"/>
                </a:tc>
                <a:tc>
                  <a:txBody>
                    <a:bodyPr/>
                    <a:lstStyle/>
                    <a:p>
                      <a:pPr indent="127000" algn="l">
                        <a:spcAft>
                          <a:spcPts val="0"/>
                        </a:spcAft>
                      </a:pPr>
                      <a:r>
                        <a:rPr lang="en-US" altLang="zh-CN" sz="1800" kern="100" dirty="0" err="1" smtClean="0">
                          <a:effectLst/>
                        </a:rPr>
                        <a:t>sqrtps</a:t>
                      </a:r>
                      <a:r>
                        <a:rPr lang="en-US" altLang="zh-CN" sz="1800" kern="100" dirty="0" smtClean="0">
                          <a:effectLst/>
                        </a:rPr>
                        <a:t>       xmm1,xmm0</a:t>
                      </a:r>
                    </a:p>
                    <a:p>
                      <a:pPr indent="127000" algn="l">
                        <a:spcAft>
                          <a:spcPts val="0"/>
                        </a:spcAft>
                      </a:pPr>
                      <a:r>
                        <a:rPr lang="en-US" altLang="zh-CN" sz="1800" kern="100" dirty="0" err="1" smtClean="0">
                          <a:effectLst/>
                        </a:rPr>
                        <a:t>rsqrtps</a:t>
                      </a:r>
                      <a:endParaRPr lang="zh-CN" altLang="zh-CN" sz="1800" kern="100" dirty="0" smtClean="0">
                        <a:effectLst/>
                        <a:latin typeface="Times New Roman"/>
                        <a:ea typeface="宋体"/>
                        <a:cs typeface="Times New Roman"/>
                      </a:endParaRPr>
                    </a:p>
                    <a:p>
                      <a:pPr indent="127000" algn="just">
                        <a:spcAft>
                          <a:spcPts val="0"/>
                        </a:spcAft>
                      </a:pPr>
                      <a:endParaRPr lang="zh-CN" altLang="zh-CN" sz="1800" kern="100" dirty="0" smtClean="0">
                        <a:effectLst/>
                        <a:latin typeface="Times New Roman"/>
                        <a:ea typeface="宋体"/>
                        <a:cs typeface="Times New Roman"/>
                      </a:endParaRPr>
                    </a:p>
                  </a:txBody>
                  <a:tcPr marL="68580" marR="68580" marT="0" marB="0"/>
                </a:tc>
                <a:tc>
                  <a:txBody>
                    <a:bodyPr/>
                    <a:lstStyle/>
                    <a:p>
                      <a:pPr indent="127000" algn="just">
                        <a:spcAft>
                          <a:spcPts val="0"/>
                        </a:spcAft>
                      </a:pPr>
                      <a:r>
                        <a:rPr lang="en-US" altLang="zh-CN" sz="1800" kern="100" dirty="0" smtClean="0">
                          <a:effectLst/>
                        </a:rPr>
                        <a:t>_</a:t>
                      </a:r>
                      <a:r>
                        <a:rPr lang="en-US" altLang="zh-CN" sz="1800" kern="100" dirty="0" err="1" smtClean="0">
                          <a:effectLst/>
                        </a:rPr>
                        <a:t>mm_sqrt_ps</a:t>
                      </a:r>
                      <a:endParaRPr lang="en-US" altLang="zh-CN" sz="1800" kern="100" dirty="0" smtClean="0">
                        <a:effectLst/>
                      </a:endParaRPr>
                    </a:p>
                    <a:p>
                      <a:pPr indent="127000" algn="just">
                        <a:spcAft>
                          <a:spcPts val="0"/>
                        </a:spcAft>
                      </a:pPr>
                      <a:r>
                        <a:rPr lang="en-US" altLang="zh-CN" sz="1800" kern="100" dirty="0" smtClean="0">
                          <a:effectLst/>
                        </a:rPr>
                        <a:t>_</a:t>
                      </a:r>
                      <a:r>
                        <a:rPr lang="en-US" altLang="zh-CN" sz="1800" kern="100" dirty="0" err="1" smtClean="0">
                          <a:effectLst/>
                        </a:rPr>
                        <a:t>mm_rsqrt_ps</a:t>
                      </a:r>
                      <a:endParaRPr lang="zh-CN" altLang="zh-CN" sz="1800" kern="100" dirty="0" smtClean="0">
                        <a:effectLst/>
                        <a:latin typeface="Times New Roman"/>
                        <a:ea typeface="宋体"/>
                        <a:cs typeface="Times New Roman"/>
                      </a:endParaRPr>
                    </a:p>
                    <a:p>
                      <a:pPr indent="127000" algn="just">
                        <a:spcAft>
                          <a:spcPts val="0"/>
                        </a:spcAft>
                      </a:pPr>
                      <a:endParaRPr lang="zh-CN" sz="1800" kern="100" dirty="0">
                        <a:effectLst/>
                        <a:latin typeface="Times New Roman"/>
                        <a:ea typeface="宋体"/>
                        <a:cs typeface="Times New Roman"/>
                      </a:endParaRPr>
                    </a:p>
                  </a:txBody>
                  <a:tcPr marL="68580" marR="68580" marT="0" marB="0"/>
                </a:tc>
                <a:tc>
                  <a:txBody>
                    <a:bodyPr/>
                    <a:lstStyle/>
                    <a:p>
                      <a:pPr indent="127000" algn="just">
                        <a:spcAft>
                          <a:spcPts val="0"/>
                        </a:spcAft>
                      </a:pPr>
                      <a:r>
                        <a:rPr lang="en-US" altLang="zh-CN" sz="1800" kern="100" dirty="0" err="1" smtClean="0">
                          <a:effectLst/>
                        </a:rPr>
                        <a:t>sqrt</a:t>
                      </a:r>
                      <a:r>
                        <a:rPr lang="en-US" altLang="zh-CN" sz="1800" kern="100" dirty="0" smtClean="0">
                          <a:effectLst/>
                        </a:rPr>
                        <a:t>(float4)</a:t>
                      </a:r>
                    </a:p>
                    <a:p>
                      <a:pPr indent="127000" algn="just">
                        <a:spcAft>
                          <a:spcPts val="0"/>
                        </a:spcAft>
                      </a:pPr>
                      <a:r>
                        <a:rPr lang="en-US" altLang="zh-CN" sz="1800" kern="100" dirty="0" err="1" smtClean="0">
                          <a:effectLst/>
                        </a:rPr>
                        <a:t>rsqrt</a:t>
                      </a:r>
                      <a:endParaRPr lang="zh-CN" altLang="zh-CN" sz="1800" kern="100" dirty="0" smtClean="0">
                        <a:effectLst/>
                        <a:latin typeface="Times New Roman"/>
                        <a:ea typeface="宋体"/>
                        <a:cs typeface="Times New Roman"/>
                      </a:endParaRPr>
                    </a:p>
                    <a:p>
                      <a:pPr indent="127000" algn="l">
                        <a:spcAft>
                          <a:spcPts val="0"/>
                        </a:spcAft>
                      </a:pPr>
                      <a:endParaRPr lang="zh-CN" sz="1800" kern="100" dirty="0">
                        <a:effectLst/>
                        <a:latin typeface="Times New Roman"/>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292995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sz="4000" dirty="0" smtClean="0">
                <a:ea typeface="宋体" charset="-122"/>
              </a:rPr>
              <a:t>GPU</a:t>
            </a:r>
            <a:r>
              <a:rPr lang="zh-CN" altLang="en-US" sz="4000" dirty="0" smtClean="0">
                <a:ea typeface="宋体" charset="-122"/>
              </a:rPr>
              <a:t>并行技术演变</a:t>
            </a:r>
            <a:endParaRPr lang="en-US" altLang="zh-CN" sz="2400" dirty="0" smtClean="0">
              <a:ea typeface="宋体" charset="-122"/>
            </a:endParaRPr>
          </a:p>
        </p:txBody>
      </p:sp>
      <p:grpSp>
        <p:nvGrpSpPr>
          <p:cNvPr id="17411" name="Group 3"/>
          <p:cNvGrpSpPr>
            <a:grpSpLocks/>
          </p:cNvGrpSpPr>
          <p:nvPr/>
        </p:nvGrpSpPr>
        <p:grpSpPr bwMode="auto">
          <a:xfrm>
            <a:off x="914400" y="1752600"/>
            <a:ext cx="7467600" cy="3889375"/>
            <a:chOff x="168" y="960"/>
            <a:chExt cx="5367" cy="2794"/>
          </a:xfrm>
        </p:grpSpPr>
        <p:sp>
          <p:nvSpPr>
            <p:cNvPr id="17413" name="Freeform 4"/>
            <p:cNvSpPr>
              <a:spLocks/>
            </p:cNvSpPr>
            <p:nvPr/>
          </p:nvSpPr>
          <p:spPr bwMode="gray">
            <a:xfrm>
              <a:off x="5089" y="960"/>
              <a:ext cx="441" cy="705"/>
            </a:xfrm>
            <a:custGeom>
              <a:avLst/>
              <a:gdLst>
                <a:gd name="T0" fmla="*/ 95962 w 308"/>
                <a:gd name="T1" fmla="*/ 196222 h 444"/>
                <a:gd name="T2" fmla="*/ 0 w 308"/>
                <a:gd name="T3" fmla="*/ 724818 h 444"/>
                <a:gd name="T4" fmla="*/ 0 w 308"/>
                <a:gd name="T5" fmla="*/ 467012 h 444"/>
                <a:gd name="T6" fmla="*/ 95962 w 308"/>
                <a:gd name="T7" fmla="*/ 0 h 444"/>
                <a:gd name="T8" fmla="*/ 95962 w 308"/>
                <a:gd name="T9" fmla="*/ 196222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gradFill rotWithShape="1">
              <a:gsLst>
                <a:gs pos="0">
                  <a:srgbClr val="00281D"/>
                </a:gs>
                <a:gs pos="50000">
                  <a:srgbClr val="00563F"/>
                </a:gs>
                <a:gs pos="100000">
                  <a:srgbClr val="00281D"/>
                </a:gs>
              </a:gsLst>
              <a:lin ang="2700000" scaled="1"/>
            </a:gradFill>
            <a:ln w="0">
              <a:noFill/>
              <a:round/>
              <a:headEnd/>
              <a:tailEnd/>
            </a:ln>
          </p:spPr>
          <p:txBody>
            <a:bodyPr/>
            <a:lstStyle/>
            <a:p>
              <a:endParaRPr lang="zh-CN" altLang="en-US"/>
            </a:p>
          </p:txBody>
        </p:sp>
        <p:sp>
          <p:nvSpPr>
            <p:cNvPr id="17414" name="Freeform 5"/>
            <p:cNvSpPr>
              <a:spLocks/>
            </p:cNvSpPr>
            <p:nvPr/>
          </p:nvSpPr>
          <p:spPr bwMode="gray">
            <a:xfrm>
              <a:off x="2976" y="960"/>
              <a:ext cx="2559" cy="451"/>
            </a:xfrm>
            <a:custGeom>
              <a:avLst/>
              <a:gdLst>
                <a:gd name="T0" fmla="*/ 466484 w 1786"/>
                <a:gd name="T1" fmla="*/ 464527 h 284"/>
                <a:gd name="T2" fmla="*/ 0 w 1786"/>
                <a:gd name="T3" fmla="*/ 464527 h 284"/>
                <a:gd name="T4" fmla="*/ 140777 w 1786"/>
                <a:gd name="T5" fmla="*/ 0 h 284"/>
                <a:gd name="T6" fmla="*/ 563563 w 1786"/>
                <a:gd name="T7" fmla="*/ 0 h 284"/>
                <a:gd name="T8" fmla="*/ 466484 w 1786"/>
                <a:gd name="T9" fmla="*/ 464527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rgbClr val="00CC99"/>
            </a:solidFill>
            <a:ln w="0">
              <a:noFill/>
              <a:round/>
              <a:headEnd/>
              <a:tailEnd/>
            </a:ln>
          </p:spPr>
          <p:txBody>
            <a:bodyPr/>
            <a:lstStyle/>
            <a:p>
              <a:endParaRPr lang="zh-CN" altLang="en-US"/>
            </a:p>
          </p:txBody>
        </p:sp>
        <p:sp>
          <p:nvSpPr>
            <p:cNvPr id="17415" name="Freeform 6"/>
            <p:cNvSpPr>
              <a:spLocks/>
            </p:cNvSpPr>
            <p:nvPr/>
          </p:nvSpPr>
          <p:spPr bwMode="gray">
            <a:xfrm>
              <a:off x="4645" y="1660"/>
              <a:ext cx="441" cy="701"/>
            </a:xfrm>
            <a:custGeom>
              <a:avLst/>
              <a:gdLst>
                <a:gd name="T0" fmla="*/ 95962 w 308"/>
                <a:gd name="T1" fmla="*/ 191765 h 442"/>
                <a:gd name="T2" fmla="*/ 0 w 308"/>
                <a:gd name="T3" fmla="*/ 708740 h 442"/>
                <a:gd name="T4" fmla="*/ 0 w 308"/>
                <a:gd name="T5" fmla="*/ 458592 h 442"/>
                <a:gd name="T6" fmla="*/ 95962 w 308"/>
                <a:gd name="T7" fmla="*/ 0 h 442"/>
                <a:gd name="T8" fmla="*/ 95962 w 308"/>
                <a:gd name="T9" fmla="*/ 191765 h 442"/>
                <a:gd name="T10" fmla="*/ 0 60000 65536"/>
                <a:gd name="T11" fmla="*/ 0 60000 65536"/>
                <a:gd name="T12" fmla="*/ 0 60000 65536"/>
                <a:gd name="T13" fmla="*/ 0 60000 65536"/>
                <a:gd name="T14" fmla="*/ 0 60000 65536"/>
                <a:gd name="T15" fmla="*/ 0 w 308"/>
                <a:gd name="T16" fmla="*/ 0 h 442"/>
                <a:gd name="T17" fmla="*/ 308 w 308"/>
                <a:gd name="T18" fmla="*/ 442 h 442"/>
              </a:gdLst>
              <a:ahLst/>
              <a:cxnLst>
                <a:cxn ang="T10">
                  <a:pos x="T0" y="T1"/>
                </a:cxn>
                <a:cxn ang="T11">
                  <a:pos x="T2" y="T3"/>
                </a:cxn>
                <a:cxn ang="T12">
                  <a:pos x="T4" y="T5"/>
                </a:cxn>
                <a:cxn ang="T13">
                  <a:pos x="T6" y="T7"/>
                </a:cxn>
                <a:cxn ang="T14">
                  <a:pos x="T8" y="T9"/>
                </a:cxn>
              </a:cxnLst>
              <a:rect l="T15" t="T16" r="T17" b="T18"/>
              <a:pathLst>
                <a:path w="308" h="442">
                  <a:moveTo>
                    <a:pt x="308" y="120"/>
                  </a:moveTo>
                  <a:lnTo>
                    <a:pt x="0" y="442"/>
                  </a:lnTo>
                  <a:lnTo>
                    <a:pt x="0" y="286"/>
                  </a:lnTo>
                  <a:lnTo>
                    <a:pt x="308" y="0"/>
                  </a:lnTo>
                  <a:lnTo>
                    <a:pt x="308" y="120"/>
                  </a:lnTo>
                  <a:close/>
                </a:path>
              </a:pathLst>
            </a:custGeom>
            <a:gradFill rotWithShape="1">
              <a:gsLst>
                <a:gs pos="0">
                  <a:srgbClr val="230744"/>
                </a:gs>
                <a:gs pos="50000">
                  <a:srgbClr val="4B1092"/>
                </a:gs>
                <a:gs pos="100000">
                  <a:srgbClr val="230744"/>
                </a:gs>
              </a:gsLst>
              <a:lin ang="2700000" scaled="1"/>
            </a:gradFill>
            <a:ln w="0">
              <a:noFill/>
              <a:round/>
              <a:headEnd/>
              <a:tailEnd/>
            </a:ln>
          </p:spPr>
          <p:txBody>
            <a:bodyPr/>
            <a:lstStyle/>
            <a:p>
              <a:endParaRPr lang="zh-CN" altLang="en-US"/>
            </a:p>
          </p:txBody>
        </p:sp>
        <p:sp>
          <p:nvSpPr>
            <p:cNvPr id="17416" name="Freeform 7"/>
            <p:cNvSpPr>
              <a:spLocks/>
            </p:cNvSpPr>
            <p:nvPr/>
          </p:nvSpPr>
          <p:spPr bwMode="gray">
            <a:xfrm>
              <a:off x="2340" y="1660"/>
              <a:ext cx="2751" cy="450"/>
            </a:xfrm>
            <a:custGeom>
              <a:avLst/>
              <a:gdLst>
                <a:gd name="T0" fmla="*/ 508732 w 1920"/>
                <a:gd name="T1" fmla="*/ 448311 h 284"/>
                <a:gd name="T2" fmla="*/ 0 w 1920"/>
                <a:gd name="T3" fmla="*/ 448311 h 284"/>
                <a:gd name="T4" fmla="*/ 140777 w 1920"/>
                <a:gd name="T5" fmla="*/ 0 h 284"/>
                <a:gd name="T6" fmla="*/ 605892 w 1920"/>
                <a:gd name="T7" fmla="*/ 0 h 284"/>
                <a:gd name="T8" fmla="*/ 508732 w 1920"/>
                <a:gd name="T9" fmla="*/ 448311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rgbClr val="A77BFF"/>
            </a:solidFill>
            <a:ln w="0">
              <a:noFill/>
              <a:round/>
              <a:headEnd/>
              <a:tailEnd/>
            </a:ln>
          </p:spPr>
          <p:txBody>
            <a:bodyPr/>
            <a:lstStyle/>
            <a:p>
              <a:endParaRPr lang="zh-CN" altLang="en-US"/>
            </a:p>
          </p:txBody>
        </p:sp>
        <p:sp>
          <p:nvSpPr>
            <p:cNvPr id="17417" name="Freeform 8"/>
            <p:cNvSpPr>
              <a:spLocks/>
            </p:cNvSpPr>
            <p:nvPr/>
          </p:nvSpPr>
          <p:spPr bwMode="gray">
            <a:xfrm>
              <a:off x="4200" y="2353"/>
              <a:ext cx="439" cy="704"/>
            </a:xfrm>
            <a:custGeom>
              <a:avLst/>
              <a:gdLst>
                <a:gd name="T0" fmla="*/ 98601 w 306"/>
                <a:gd name="T1" fmla="*/ 194164 h 444"/>
                <a:gd name="T2" fmla="*/ 0 w 306"/>
                <a:gd name="T3" fmla="*/ 708516 h 444"/>
                <a:gd name="T4" fmla="*/ 0 w 306"/>
                <a:gd name="T5" fmla="*/ 455513 h 444"/>
                <a:gd name="T6" fmla="*/ 98601 w 306"/>
                <a:gd name="T7" fmla="*/ 0 h 444"/>
                <a:gd name="T8" fmla="*/ 98601 w 306"/>
                <a:gd name="T9" fmla="*/ 194164 h 444"/>
                <a:gd name="T10" fmla="*/ 0 60000 65536"/>
                <a:gd name="T11" fmla="*/ 0 60000 65536"/>
                <a:gd name="T12" fmla="*/ 0 60000 65536"/>
                <a:gd name="T13" fmla="*/ 0 60000 65536"/>
                <a:gd name="T14" fmla="*/ 0 60000 65536"/>
                <a:gd name="T15" fmla="*/ 0 w 306"/>
                <a:gd name="T16" fmla="*/ 0 h 444"/>
                <a:gd name="T17" fmla="*/ 306 w 306"/>
                <a:gd name="T18" fmla="*/ 444 h 444"/>
              </a:gdLst>
              <a:ahLst/>
              <a:cxnLst>
                <a:cxn ang="T10">
                  <a:pos x="T0" y="T1"/>
                </a:cxn>
                <a:cxn ang="T11">
                  <a:pos x="T2" y="T3"/>
                </a:cxn>
                <a:cxn ang="T12">
                  <a:pos x="T4" y="T5"/>
                </a:cxn>
                <a:cxn ang="T13">
                  <a:pos x="T6" y="T7"/>
                </a:cxn>
                <a:cxn ang="T14">
                  <a:pos x="T8" y="T9"/>
                </a:cxn>
              </a:cxnLst>
              <a:rect l="T15" t="T16" r="T17" b="T18"/>
              <a:pathLst>
                <a:path w="306" h="444">
                  <a:moveTo>
                    <a:pt x="306" y="122"/>
                  </a:moveTo>
                  <a:lnTo>
                    <a:pt x="0" y="444"/>
                  </a:lnTo>
                  <a:lnTo>
                    <a:pt x="0" y="286"/>
                  </a:lnTo>
                  <a:lnTo>
                    <a:pt x="306" y="0"/>
                  </a:lnTo>
                  <a:lnTo>
                    <a:pt x="306" y="122"/>
                  </a:lnTo>
                  <a:close/>
                </a:path>
              </a:pathLst>
            </a:custGeom>
            <a:gradFill rotWithShape="1">
              <a:gsLst>
                <a:gs pos="0">
                  <a:srgbClr val="431805"/>
                </a:gs>
                <a:gs pos="50000">
                  <a:srgbClr val="90330A"/>
                </a:gs>
                <a:gs pos="100000">
                  <a:srgbClr val="431805"/>
                </a:gs>
              </a:gsLst>
              <a:lin ang="2700000" scaled="1"/>
            </a:gradFill>
            <a:ln w="0">
              <a:noFill/>
              <a:round/>
              <a:headEnd/>
              <a:tailEnd/>
            </a:ln>
          </p:spPr>
          <p:txBody>
            <a:bodyPr/>
            <a:lstStyle/>
            <a:p>
              <a:endParaRPr lang="zh-CN" altLang="en-US"/>
            </a:p>
          </p:txBody>
        </p:sp>
        <p:sp>
          <p:nvSpPr>
            <p:cNvPr id="17418" name="Freeform 9"/>
            <p:cNvSpPr>
              <a:spLocks/>
            </p:cNvSpPr>
            <p:nvPr/>
          </p:nvSpPr>
          <p:spPr bwMode="gray">
            <a:xfrm>
              <a:off x="3758" y="3047"/>
              <a:ext cx="442" cy="705"/>
            </a:xfrm>
            <a:custGeom>
              <a:avLst/>
              <a:gdLst>
                <a:gd name="T0" fmla="*/ 99604 w 308"/>
                <a:gd name="T1" fmla="*/ 199274 h 444"/>
                <a:gd name="T2" fmla="*/ 0 w 308"/>
                <a:gd name="T3" fmla="*/ 724818 h 444"/>
                <a:gd name="T4" fmla="*/ 0 w 308"/>
                <a:gd name="T5" fmla="*/ 467012 h 444"/>
                <a:gd name="T6" fmla="*/ 99604 w 308"/>
                <a:gd name="T7" fmla="*/ 0 h 444"/>
                <a:gd name="T8" fmla="*/ 99604 w 308"/>
                <a:gd name="T9" fmla="*/ 199274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gradFill rotWithShape="1">
              <a:gsLst>
                <a:gs pos="0">
                  <a:srgbClr val="433206"/>
                </a:gs>
                <a:gs pos="50000">
                  <a:srgbClr val="906B0E"/>
                </a:gs>
                <a:gs pos="100000">
                  <a:srgbClr val="433206"/>
                </a:gs>
              </a:gsLst>
              <a:lin ang="2700000" scaled="1"/>
            </a:gradFill>
            <a:ln w="0">
              <a:noFill/>
              <a:round/>
              <a:headEnd/>
              <a:tailEnd/>
            </a:ln>
          </p:spPr>
          <p:txBody>
            <a:bodyPr/>
            <a:lstStyle/>
            <a:p>
              <a:endParaRPr lang="zh-CN" altLang="en-US"/>
            </a:p>
          </p:txBody>
        </p:sp>
        <p:sp>
          <p:nvSpPr>
            <p:cNvPr id="17419" name="Freeform 10"/>
            <p:cNvSpPr>
              <a:spLocks/>
            </p:cNvSpPr>
            <p:nvPr/>
          </p:nvSpPr>
          <p:spPr bwMode="gray">
            <a:xfrm>
              <a:off x="1076" y="3051"/>
              <a:ext cx="3124" cy="450"/>
            </a:xfrm>
            <a:custGeom>
              <a:avLst/>
              <a:gdLst>
                <a:gd name="T0" fmla="*/ 592191 w 2180"/>
                <a:gd name="T1" fmla="*/ 448311 h 284"/>
                <a:gd name="T2" fmla="*/ 0 w 2180"/>
                <a:gd name="T3" fmla="*/ 448311 h 284"/>
                <a:gd name="T4" fmla="*/ 141172 w 2180"/>
                <a:gd name="T5" fmla="*/ 0 h 284"/>
                <a:gd name="T6" fmla="*/ 689528 w 2180"/>
                <a:gd name="T7" fmla="*/ 0 h 284"/>
                <a:gd name="T8" fmla="*/ 592191 w 2180"/>
                <a:gd name="T9" fmla="*/ 448311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rgbClr val="F2E160"/>
            </a:solidFill>
            <a:ln w="0">
              <a:noFill/>
              <a:round/>
              <a:headEnd/>
              <a:tailEnd/>
            </a:ln>
          </p:spPr>
          <p:txBody>
            <a:bodyPr/>
            <a:lstStyle/>
            <a:p>
              <a:endParaRPr lang="zh-CN" altLang="en-US"/>
            </a:p>
          </p:txBody>
        </p:sp>
        <p:sp>
          <p:nvSpPr>
            <p:cNvPr id="17420" name="Line 11"/>
            <p:cNvSpPr>
              <a:spLocks noChangeShapeType="1"/>
            </p:cNvSpPr>
            <p:nvPr/>
          </p:nvSpPr>
          <p:spPr bwMode="gray">
            <a:xfrm flipH="1">
              <a:off x="168" y="3747"/>
              <a:ext cx="908" cy="0"/>
            </a:xfrm>
            <a:prstGeom prst="line">
              <a:avLst/>
            </a:prstGeom>
            <a:noFill/>
            <a:ln w="9525">
              <a:solidFill>
                <a:schemeClr val="tx1"/>
              </a:solidFill>
              <a:round/>
              <a:headEnd/>
              <a:tailEnd/>
            </a:ln>
          </p:spPr>
          <p:txBody>
            <a:bodyPr wrap="none" anchor="ctr"/>
            <a:lstStyle/>
            <a:p>
              <a:endParaRPr lang="zh-CN" altLang="en-US"/>
            </a:p>
          </p:txBody>
        </p:sp>
        <p:sp>
          <p:nvSpPr>
            <p:cNvPr id="17421" name="Line 12"/>
            <p:cNvSpPr>
              <a:spLocks noChangeShapeType="1"/>
            </p:cNvSpPr>
            <p:nvPr/>
          </p:nvSpPr>
          <p:spPr bwMode="gray">
            <a:xfrm flipH="1">
              <a:off x="168" y="3047"/>
              <a:ext cx="1543" cy="0"/>
            </a:xfrm>
            <a:prstGeom prst="line">
              <a:avLst/>
            </a:prstGeom>
            <a:noFill/>
            <a:ln w="9525">
              <a:solidFill>
                <a:schemeClr val="tx1"/>
              </a:solidFill>
              <a:round/>
              <a:headEnd/>
              <a:tailEnd/>
            </a:ln>
          </p:spPr>
          <p:txBody>
            <a:bodyPr wrap="none" anchor="ctr"/>
            <a:lstStyle/>
            <a:p>
              <a:endParaRPr lang="zh-CN" altLang="en-US"/>
            </a:p>
          </p:txBody>
        </p:sp>
        <p:sp>
          <p:nvSpPr>
            <p:cNvPr id="17422" name="Line 13"/>
            <p:cNvSpPr>
              <a:spLocks noChangeShapeType="1"/>
            </p:cNvSpPr>
            <p:nvPr/>
          </p:nvSpPr>
          <p:spPr bwMode="gray">
            <a:xfrm flipH="1">
              <a:off x="168" y="2356"/>
              <a:ext cx="2178" cy="0"/>
            </a:xfrm>
            <a:prstGeom prst="line">
              <a:avLst/>
            </a:prstGeom>
            <a:noFill/>
            <a:ln w="9525">
              <a:solidFill>
                <a:schemeClr val="tx1"/>
              </a:solidFill>
              <a:round/>
              <a:headEnd/>
              <a:tailEnd/>
            </a:ln>
          </p:spPr>
          <p:txBody>
            <a:bodyPr wrap="none" anchor="ctr"/>
            <a:lstStyle/>
            <a:p>
              <a:endParaRPr lang="zh-CN" altLang="en-US"/>
            </a:p>
          </p:txBody>
        </p:sp>
        <p:sp>
          <p:nvSpPr>
            <p:cNvPr id="17423" name="Line 14"/>
            <p:cNvSpPr>
              <a:spLocks noChangeShapeType="1"/>
            </p:cNvSpPr>
            <p:nvPr/>
          </p:nvSpPr>
          <p:spPr bwMode="gray">
            <a:xfrm flipH="1">
              <a:off x="168" y="1666"/>
              <a:ext cx="2813" cy="0"/>
            </a:xfrm>
            <a:prstGeom prst="line">
              <a:avLst/>
            </a:prstGeom>
            <a:noFill/>
            <a:ln w="9525">
              <a:solidFill>
                <a:schemeClr val="tx1"/>
              </a:solidFill>
              <a:round/>
              <a:headEnd/>
              <a:tailEnd/>
            </a:ln>
          </p:spPr>
          <p:txBody>
            <a:bodyPr wrap="none" anchor="ctr"/>
            <a:lstStyle/>
            <a:p>
              <a:endParaRPr lang="zh-CN" altLang="en-US"/>
            </a:p>
          </p:txBody>
        </p:sp>
        <p:sp>
          <p:nvSpPr>
            <p:cNvPr id="17424" name="Line 15"/>
            <p:cNvSpPr>
              <a:spLocks noChangeShapeType="1"/>
            </p:cNvSpPr>
            <p:nvPr/>
          </p:nvSpPr>
          <p:spPr bwMode="gray">
            <a:xfrm flipH="1">
              <a:off x="168" y="965"/>
              <a:ext cx="3448" cy="0"/>
            </a:xfrm>
            <a:prstGeom prst="line">
              <a:avLst/>
            </a:prstGeom>
            <a:noFill/>
            <a:ln w="9525">
              <a:solidFill>
                <a:schemeClr val="tx1"/>
              </a:solidFill>
              <a:round/>
              <a:headEnd/>
              <a:tailEnd/>
            </a:ln>
          </p:spPr>
          <p:txBody>
            <a:bodyPr wrap="none" anchor="ctr"/>
            <a:lstStyle/>
            <a:p>
              <a:endParaRPr lang="zh-CN" altLang="en-US"/>
            </a:p>
          </p:txBody>
        </p:sp>
        <p:sp>
          <p:nvSpPr>
            <p:cNvPr id="17425" name="Line 16"/>
            <p:cNvSpPr>
              <a:spLocks noChangeShapeType="1"/>
            </p:cNvSpPr>
            <p:nvPr/>
          </p:nvSpPr>
          <p:spPr bwMode="gray">
            <a:xfrm>
              <a:off x="305" y="960"/>
              <a:ext cx="0" cy="726"/>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7426" name="Line 17"/>
            <p:cNvSpPr>
              <a:spLocks noChangeShapeType="1"/>
            </p:cNvSpPr>
            <p:nvPr/>
          </p:nvSpPr>
          <p:spPr bwMode="gray">
            <a:xfrm>
              <a:off x="305" y="1686"/>
              <a:ext cx="0" cy="68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7427" name="Line 18"/>
            <p:cNvSpPr>
              <a:spLocks noChangeShapeType="1"/>
            </p:cNvSpPr>
            <p:nvPr/>
          </p:nvSpPr>
          <p:spPr bwMode="gray">
            <a:xfrm>
              <a:off x="305" y="2366"/>
              <a:ext cx="0" cy="68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7428" name="Line 19"/>
            <p:cNvSpPr>
              <a:spLocks noChangeShapeType="1"/>
            </p:cNvSpPr>
            <p:nvPr/>
          </p:nvSpPr>
          <p:spPr bwMode="gray">
            <a:xfrm>
              <a:off x="305" y="3047"/>
              <a:ext cx="0" cy="68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7429" name="Freeform 20"/>
            <p:cNvSpPr>
              <a:spLocks/>
            </p:cNvSpPr>
            <p:nvPr/>
          </p:nvSpPr>
          <p:spPr bwMode="gray">
            <a:xfrm>
              <a:off x="1529" y="1096"/>
              <a:ext cx="1407" cy="2268"/>
            </a:xfrm>
            <a:custGeom>
              <a:avLst/>
              <a:gdLst>
                <a:gd name="T0" fmla="*/ 2 w 1824"/>
                <a:gd name="T1" fmla="*/ 207 h 2648"/>
                <a:gd name="T2" fmla="*/ 2 w 1824"/>
                <a:gd name="T3" fmla="*/ 178 h 2648"/>
                <a:gd name="T4" fmla="*/ 2 w 1824"/>
                <a:gd name="T5" fmla="*/ 152 h 2648"/>
                <a:gd name="T6" fmla="*/ 3 w 1824"/>
                <a:gd name="T7" fmla="*/ 128 h 2648"/>
                <a:gd name="T8" fmla="*/ 5 w 1824"/>
                <a:gd name="T9" fmla="*/ 106 h 2648"/>
                <a:gd name="T10" fmla="*/ 7 w 1824"/>
                <a:gd name="T11" fmla="*/ 88 h 2648"/>
                <a:gd name="T12" fmla="*/ 9 w 1824"/>
                <a:gd name="T13" fmla="*/ 72 h 2648"/>
                <a:gd name="T14" fmla="*/ 11 w 1824"/>
                <a:gd name="T15" fmla="*/ 56 h 2648"/>
                <a:gd name="T16" fmla="*/ 12 w 1824"/>
                <a:gd name="T17" fmla="*/ 44 h 2648"/>
                <a:gd name="T18" fmla="*/ 15 w 1824"/>
                <a:gd name="T19" fmla="*/ 34 h 2648"/>
                <a:gd name="T20" fmla="*/ 16 w 1824"/>
                <a:gd name="T21" fmla="*/ 26 h 2648"/>
                <a:gd name="T22" fmla="*/ 17 w 1824"/>
                <a:gd name="T23" fmla="*/ 21 h 2648"/>
                <a:gd name="T24" fmla="*/ 19 w 1824"/>
                <a:gd name="T25" fmla="*/ 15 h 2648"/>
                <a:gd name="T26" fmla="*/ 19 w 1824"/>
                <a:gd name="T27" fmla="*/ 13 h 2648"/>
                <a:gd name="T28" fmla="*/ 19 w 1824"/>
                <a:gd name="T29" fmla="*/ 13 h 2648"/>
                <a:gd name="T30" fmla="*/ 27 w 1824"/>
                <a:gd name="T31" fmla="*/ 5 h 2648"/>
                <a:gd name="T32" fmla="*/ 25 w 1824"/>
                <a:gd name="T33" fmla="*/ 28 h 2648"/>
                <a:gd name="T34" fmla="*/ 25 w 1824"/>
                <a:gd name="T35" fmla="*/ 28 h 2648"/>
                <a:gd name="T36" fmla="*/ 24 w 1824"/>
                <a:gd name="T37" fmla="*/ 28 h 2648"/>
                <a:gd name="T38" fmla="*/ 22 w 1824"/>
                <a:gd name="T39" fmla="*/ 32 h 2648"/>
                <a:gd name="T40" fmla="*/ 22 w 1824"/>
                <a:gd name="T41" fmla="*/ 34 h 2648"/>
                <a:gd name="T42" fmla="*/ 19 w 1824"/>
                <a:gd name="T43" fmla="*/ 39 h 2648"/>
                <a:gd name="T44" fmla="*/ 18 w 1824"/>
                <a:gd name="T45" fmla="*/ 45 h 2648"/>
                <a:gd name="T46" fmla="*/ 16 w 1824"/>
                <a:gd name="T47" fmla="*/ 54 h 2648"/>
                <a:gd name="T48" fmla="*/ 15 w 1824"/>
                <a:gd name="T49" fmla="*/ 64 h 2648"/>
                <a:gd name="T50" fmla="*/ 12 w 1824"/>
                <a:gd name="T51" fmla="*/ 75 h 2648"/>
                <a:gd name="T52" fmla="*/ 10 w 1824"/>
                <a:gd name="T53" fmla="*/ 91 h 2648"/>
                <a:gd name="T54" fmla="*/ 8 w 1824"/>
                <a:gd name="T55" fmla="*/ 107 h 2648"/>
                <a:gd name="T56" fmla="*/ 5 w 1824"/>
                <a:gd name="T57" fmla="*/ 127 h 2648"/>
                <a:gd name="T58" fmla="*/ 4 w 1824"/>
                <a:gd name="T59" fmla="*/ 151 h 2648"/>
                <a:gd name="T60" fmla="*/ 2 w 1824"/>
                <a:gd name="T61" fmla="*/ 176 h 2648"/>
                <a:gd name="T62" fmla="*/ 2 w 1824"/>
                <a:gd name="T63" fmla="*/ 206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w="0">
              <a:noFill/>
              <a:round/>
              <a:headEnd/>
              <a:tailEnd/>
            </a:ln>
          </p:spPr>
          <p:txBody>
            <a:bodyPr/>
            <a:lstStyle/>
            <a:p>
              <a:endParaRPr lang="zh-CN" altLang="en-US"/>
            </a:p>
          </p:txBody>
        </p:sp>
        <p:sp>
          <p:nvSpPr>
            <p:cNvPr id="17430" name="Rectangle 21"/>
            <p:cNvSpPr>
              <a:spLocks noChangeArrowheads="1"/>
            </p:cNvSpPr>
            <p:nvPr/>
          </p:nvSpPr>
          <p:spPr bwMode="gray">
            <a:xfrm>
              <a:off x="2980" y="1411"/>
              <a:ext cx="2119" cy="253"/>
            </a:xfrm>
            <a:prstGeom prst="rect">
              <a:avLst/>
            </a:prstGeom>
            <a:gradFill rotWithShape="1">
              <a:gsLst>
                <a:gs pos="0">
                  <a:srgbClr val="00684D"/>
                </a:gs>
                <a:gs pos="50000">
                  <a:srgbClr val="00906A"/>
                </a:gs>
                <a:gs pos="100000">
                  <a:srgbClr val="00684D"/>
                </a:gs>
              </a:gsLst>
              <a:lin ang="2700000" scaled="1"/>
            </a:gradFill>
            <a:ln w="9525">
              <a:noFill/>
              <a:miter lim="800000"/>
              <a:headEnd/>
              <a:tailEnd/>
            </a:ln>
          </p:spPr>
          <p:txBody>
            <a:bodyPr wrap="none" anchor="ctr"/>
            <a:lstStyle/>
            <a:p>
              <a:pPr algn="ctr" eaLnBrk="0" hangingPunct="0"/>
              <a:r>
                <a:rPr lang="en-US" altLang="zh-CN">
                  <a:solidFill>
                    <a:schemeClr val="bg1"/>
                  </a:solidFill>
                  <a:latin typeface="Verdana" pitchFamily="34" charset="0"/>
                  <a:ea typeface="宋体" charset="-122"/>
                </a:rPr>
                <a:t>OpenCL</a:t>
              </a:r>
            </a:p>
          </p:txBody>
        </p:sp>
        <p:sp>
          <p:nvSpPr>
            <p:cNvPr id="17431" name="Rectangle 22"/>
            <p:cNvSpPr>
              <a:spLocks noChangeArrowheads="1"/>
            </p:cNvSpPr>
            <p:nvPr/>
          </p:nvSpPr>
          <p:spPr bwMode="gray">
            <a:xfrm>
              <a:off x="2341" y="2110"/>
              <a:ext cx="2309" cy="248"/>
            </a:xfrm>
            <a:prstGeom prst="rect">
              <a:avLst/>
            </a:prstGeom>
            <a:gradFill rotWithShape="1">
              <a:gsLst>
                <a:gs pos="0">
                  <a:srgbClr val="5D2FB9"/>
                </a:gs>
                <a:gs pos="50000">
                  <a:srgbClr val="8041FF"/>
                </a:gs>
                <a:gs pos="100000">
                  <a:srgbClr val="5D2FB9"/>
                </a:gs>
              </a:gsLst>
              <a:lin ang="2700000" scaled="1"/>
            </a:gradFill>
            <a:ln w="9525">
              <a:noFill/>
              <a:miter lim="800000"/>
              <a:headEnd/>
              <a:tailEnd/>
            </a:ln>
          </p:spPr>
          <p:txBody>
            <a:bodyPr wrap="none" anchor="ctr"/>
            <a:lstStyle/>
            <a:p>
              <a:pPr algn="ctr" eaLnBrk="0" hangingPunct="0"/>
              <a:r>
                <a:rPr lang="en-US" altLang="zh-CN">
                  <a:solidFill>
                    <a:schemeClr val="bg1"/>
                  </a:solidFill>
                  <a:latin typeface="Verdana" pitchFamily="34" charset="0"/>
                  <a:ea typeface="宋体" charset="-122"/>
                </a:rPr>
                <a:t>CUDA</a:t>
              </a:r>
            </a:p>
          </p:txBody>
        </p:sp>
        <p:sp>
          <p:nvSpPr>
            <p:cNvPr id="17432" name="Freeform 23"/>
            <p:cNvSpPr>
              <a:spLocks/>
            </p:cNvSpPr>
            <p:nvPr/>
          </p:nvSpPr>
          <p:spPr bwMode="gray">
            <a:xfrm>
              <a:off x="1709" y="2353"/>
              <a:ext cx="2935" cy="454"/>
            </a:xfrm>
            <a:custGeom>
              <a:avLst/>
              <a:gdLst>
                <a:gd name="T0" fmla="*/ 551339 w 2048"/>
                <a:gd name="T1" fmla="*/ 465439 h 286"/>
                <a:gd name="T2" fmla="*/ 0 w 2048"/>
                <a:gd name="T3" fmla="*/ 465439 h 286"/>
                <a:gd name="T4" fmla="*/ 141235 w 2048"/>
                <a:gd name="T5" fmla="*/ 0 h 286"/>
                <a:gd name="T6" fmla="*/ 648353 w 2048"/>
                <a:gd name="T7" fmla="*/ 0 h 286"/>
                <a:gd name="T8" fmla="*/ 551339 w 2048"/>
                <a:gd name="T9" fmla="*/ 465439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rgbClr val="FF9966"/>
            </a:solidFill>
            <a:ln w="0">
              <a:noFill/>
              <a:round/>
              <a:headEnd/>
              <a:tailEnd/>
            </a:ln>
          </p:spPr>
          <p:txBody>
            <a:bodyPr/>
            <a:lstStyle/>
            <a:p>
              <a:endParaRPr lang="zh-CN" altLang="en-US"/>
            </a:p>
          </p:txBody>
        </p:sp>
        <p:sp>
          <p:nvSpPr>
            <p:cNvPr id="17433" name="Rectangle 24"/>
            <p:cNvSpPr>
              <a:spLocks noChangeArrowheads="1"/>
            </p:cNvSpPr>
            <p:nvPr/>
          </p:nvSpPr>
          <p:spPr bwMode="gray">
            <a:xfrm>
              <a:off x="1711" y="2806"/>
              <a:ext cx="2499" cy="248"/>
            </a:xfrm>
            <a:prstGeom prst="rect">
              <a:avLst/>
            </a:prstGeom>
            <a:gradFill rotWithShape="1">
              <a:gsLst>
                <a:gs pos="0">
                  <a:srgbClr val="A0523A"/>
                </a:gs>
                <a:gs pos="50000">
                  <a:srgbClr val="DC7150"/>
                </a:gs>
                <a:gs pos="100000">
                  <a:srgbClr val="A0523A"/>
                </a:gs>
              </a:gsLst>
              <a:lin ang="2700000" scaled="1"/>
            </a:gradFill>
            <a:ln w="9525">
              <a:noFill/>
              <a:miter lim="800000"/>
              <a:headEnd/>
              <a:tailEnd/>
            </a:ln>
          </p:spPr>
          <p:txBody>
            <a:bodyPr wrap="none" anchor="ctr"/>
            <a:lstStyle/>
            <a:p>
              <a:pPr algn="ctr" eaLnBrk="0" hangingPunct="0"/>
              <a:r>
                <a:rPr lang="en-US" altLang="zh-CN">
                  <a:solidFill>
                    <a:schemeClr val="bg1"/>
                  </a:solidFill>
                  <a:latin typeface="Verdana" pitchFamily="34" charset="0"/>
                  <a:ea typeface="宋体" charset="-122"/>
                </a:rPr>
                <a:t>GLSL</a:t>
              </a:r>
            </a:p>
          </p:txBody>
        </p:sp>
        <p:sp>
          <p:nvSpPr>
            <p:cNvPr id="17434" name="Rectangle 25"/>
            <p:cNvSpPr>
              <a:spLocks noChangeArrowheads="1"/>
            </p:cNvSpPr>
            <p:nvPr/>
          </p:nvSpPr>
          <p:spPr bwMode="gray">
            <a:xfrm>
              <a:off x="1075" y="3502"/>
              <a:ext cx="2689" cy="248"/>
            </a:xfrm>
            <a:prstGeom prst="rect">
              <a:avLst/>
            </a:prstGeom>
            <a:gradFill rotWithShape="1">
              <a:gsLst>
                <a:gs pos="0">
                  <a:srgbClr val="977514"/>
                </a:gs>
                <a:gs pos="50000">
                  <a:srgbClr val="D0A11C"/>
                </a:gs>
                <a:gs pos="100000">
                  <a:srgbClr val="977514"/>
                </a:gs>
              </a:gsLst>
              <a:lin ang="2700000" scaled="1"/>
            </a:gradFill>
            <a:ln w="9525">
              <a:noFill/>
              <a:miter lim="800000"/>
              <a:headEnd/>
              <a:tailEnd/>
            </a:ln>
          </p:spPr>
          <p:txBody>
            <a:bodyPr wrap="none" anchor="ctr"/>
            <a:lstStyle/>
            <a:p>
              <a:pPr algn="ctr" eaLnBrk="0" hangingPunct="0"/>
              <a:r>
                <a:rPr lang="en-US" altLang="zh-CN">
                  <a:solidFill>
                    <a:schemeClr val="bg1"/>
                  </a:solidFill>
                  <a:latin typeface="Verdana" pitchFamily="34" charset="0"/>
                  <a:ea typeface="宋体" charset="-122"/>
                </a:rPr>
                <a:t>Assembly</a:t>
              </a:r>
            </a:p>
          </p:txBody>
        </p:sp>
        <p:sp>
          <p:nvSpPr>
            <p:cNvPr id="17435" name="Text Box 26"/>
            <p:cNvSpPr txBox="1">
              <a:spLocks noChangeArrowheads="1"/>
            </p:cNvSpPr>
            <p:nvPr/>
          </p:nvSpPr>
          <p:spPr bwMode="gray">
            <a:xfrm>
              <a:off x="298" y="1453"/>
              <a:ext cx="460" cy="221"/>
            </a:xfrm>
            <a:prstGeom prst="rect">
              <a:avLst/>
            </a:prstGeom>
            <a:noFill/>
            <a:ln w="9525">
              <a:noFill/>
              <a:miter lim="800000"/>
              <a:headEnd/>
              <a:tailEnd/>
            </a:ln>
          </p:spPr>
          <p:txBody>
            <a:bodyPr wrap="none">
              <a:spAutoFit/>
            </a:bodyPr>
            <a:lstStyle/>
            <a:p>
              <a:pPr eaLnBrk="0" hangingPunct="0"/>
              <a:r>
                <a:rPr lang="en-US" altLang="zh-CN" sz="1400">
                  <a:latin typeface="Verdana" pitchFamily="34" charset="0"/>
                  <a:ea typeface="宋体" charset="-122"/>
                </a:rPr>
                <a:t>2009</a:t>
              </a:r>
            </a:p>
          </p:txBody>
        </p:sp>
        <p:sp>
          <p:nvSpPr>
            <p:cNvPr id="17436" name="Text Box 27"/>
            <p:cNvSpPr txBox="1">
              <a:spLocks noChangeArrowheads="1"/>
            </p:cNvSpPr>
            <p:nvPr/>
          </p:nvSpPr>
          <p:spPr bwMode="gray">
            <a:xfrm>
              <a:off x="298" y="2110"/>
              <a:ext cx="460" cy="221"/>
            </a:xfrm>
            <a:prstGeom prst="rect">
              <a:avLst/>
            </a:prstGeom>
            <a:noFill/>
            <a:ln w="9525">
              <a:noFill/>
              <a:miter lim="800000"/>
              <a:headEnd/>
              <a:tailEnd/>
            </a:ln>
          </p:spPr>
          <p:txBody>
            <a:bodyPr wrap="none">
              <a:spAutoFit/>
            </a:bodyPr>
            <a:lstStyle/>
            <a:p>
              <a:pPr eaLnBrk="0" hangingPunct="0"/>
              <a:r>
                <a:rPr lang="en-US" altLang="zh-CN" sz="1400">
                  <a:latin typeface="Verdana" pitchFamily="34" charset="0"/>
                  <a:ea typeface="宋体" charset="-122"/>
                </a:rPr>
                <a:t>2007</a:t>
              </a:r>
            </a:p>
          </p:txBody>
        </p:sp>
        <p:sp>
          <p:nvSpPr>
            <p:cNvPr id="17437" name="Text Box 28"/>
            <p:cNvSpPr txBox="1">
              <a:spLocks noChangeArrowheads="1"/>
            </p:cNvSpPr>
            <p:nvPr/>
          </p:nvSpPr>
          <p:spPr bwMode="gray">
            <a:xfrm>
              <a:off x="298" y="2821"/>
              <a:ext cx="460" cy="221"/>
            </a:xfrm>
            <a:prstGeom prst="rect">
              <a:avLst/>
            </a:prstGeom>
            <a:noFill/>
            <a:ln w="9525">
              <a:noFill/>
              <a:miter lim="800000"/>
              <a:headEnd/>
              <a:tailEnd/>
            </a:ln>
          </p:spPr>
          <p:txBody>
            <a:bodyPr wrap="none">
              <a:spAutoFit/>
            </a:bodyPr>
            <a:lstStyle/>
            <a:p>
              <a:pPr eaLnBrk="0" hangingPunct="0"/>
              <a:r>
                <a:rPr lang="en-US" altLang="zh-CN" sz="1400">
                  <a:latin typeface="Verdana" pitchFamily="34" charset="0"/>
                  <a:ea typeface="宋体" charset="-122"/>
                </a:rPr>
                <a:t>2004</a:t>
              </a:r>
            </a:p>
          </p:txBody>
        </p:sp>
        <p:sp>
          <p:nvSpPr>
            <p:cNvPr id="17438" name="Text Box 29"/>
            <p:cNvSpPr txBox="1">
              <a:spLocks noChangeArrowheads="1"/>
            </p:cNvSpPr>
            <p:nvPr/>
          </p:nvSpPr>
          <p:spPr bwMode="gray">
            <a:xfrm>
              <a:off x="298" y="3533"/>
              <a:ext cx="460" cy="221"/>
            </a:xfrm>
            <a:prstGeom prst="rect">
              <a:avLst/>
            </a:prstGeom>
            <a:noFill/>
            <a:ln w="9525">
              <a:noFill/>
              <a:miter lim="800000"/>
              <a:headEnd/>
              <a:tailEnd/>
            </a:ln>
          </p:spPr>
          <p:txBody>
            <a:bodyPr wrap="none">
              <a:spAutoFit/>
            </a:bodyPr>
            <a:lstStyle/>
            <a:p>
              <a:pPr eaLnBrk="0" hangingPunct="0"/>
              <a:r>
                <a:rPr lang="en-US" altLang="zh-CN" sz="1400">
                  <a:latin typeface="Verdana" pitchFamily="34" charset="0"/>
                  <a:ea typeface="宋体" charset="-122"/>
                </a:rPr>
                <a:t>2002</a:t>
              </a:r>
            </a:p>
          </p:txBody>
        </p:sp>
      </p:grpSp>
      <p:sp>
        <p:nvSpPr>
          <p:cNvPr id="17412" name="灯片编号占位符 1"/>
          <p:cNvSpPr>
            <a:spLocks noGrp="1"/>
          </p:cNvSpPr>
          <p:nvPr>
            <p:ph type="sldNum" sz="quarter" idx="12"/>
          </p:nvPr>
        </p:nvSpPr>
        <p:spPr>
          <a:noFill/>
          <a:ln>
            <a:miter lim="800000"/>
            <a:headEnd/>
            <a:tailEnd/>
          </a:ln>
        </p:spPr>
        <p:txBody>
          <a:bodyPr/>
          <a:lstStyle/>
          <a:p>
            <a:fld id="{AF942CC3-04F9-42B9-989B-60D3293371AF}" type="slidenum">
              <a:rPr lang="en-US" altLang="zh-CN" smtClean="0"/>
              <a:pPr/>
              <a:t>17</a:t>
            </a:fld>
            <a:endParaRPr lang="en-US" altLang="zh-CN" smtClean="0"/>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fade">
                                      <p:cBhvr>
                                        <p:cTn id="7" dur="1000"/>
                                        <p:tgtEl>
                                          <p:spTgt spid="17411"/>
                                        </p:tgtEl>
                                      </p:cBhvr>
                                    </p:animEffect>
                                    <p:anim calcmode="lin" valueType="num">
                                      <p:cBhvr>
                                        <p:cTn id="8" dur="1000" fill="hold"/>
                                        <p:tgtEl>
                                          <p:spTgt spid="17411"/>
                                        </p:tgtEl>
                                        <p:attrNameLst>
                                          <p:attrName>ppt_x</p:attrName>
                                        </p:attrNameLst>
                                      </p:cBhvr>
                                      <p:tavLst>
                                        <p:tav tm="0">
                                          <p:val>
                                            <p:strVal val="#ppt_x"/>
                                          </p:val>
                                        </p:tav>
                                        <p:tav tm="100000">
                                          <p:val>
                                            <p:strVal val="#ppt_x"/>
                                          </p:val>
                                        </p:tav>
                                      </p:tavLst>
                                    </p:anim>
                                    <p:anim calcmode="lin" valueType="num">
                                      <p:cBhvr>
                                        <p:cTn id="9" dur="1000" fill="hold"/>
                                        <p:tgtEl>
                                          <p:spTgt spid="174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GPU</a:t>
            </a:r>
            <a:r>
              <a:rPr lang="zh-CN" altLang="en-US" dirty="0">
                <a:ea typeface="宋体" charset="-122"/>
              </a:rPr>
              <a:t>并行技术演变</a:t>
            </a:r>
            <a:endParaRPr lang="zh-CN" altLang="en-US" dirty="0"/>
          </a:p>
        </p:txBody>
      </p:sp>
      <p:sp>
        <p:nvSpPr>
          <p:cNvPr id="3" name="内容占位符 2"/>
          <p:cNvSpPr>
            <a:spLocks noGrp="1"/>
          </p:cNvSpPr>
          <p:nvPr>
            <p:ph idx="1"/>
          </p:nvPr>
        </p:nvSpPr>
        <p:spPr/>
        <p:txBody>
          <a:bodyPr/>
          <a:lstStyle/>
          <a:p>
            <a:r>
              <a:rPr lang="en-US" altLang="zh-CN" dirty="0" smtClean="0"/>
              <a:t>GPU </a:t>
            </a:r>
            <a:r>
              <a:rPr lang="zh-CN" altLang="en-US" dirty="0" smtClean="0"/>
              <a:t>浮点运算能力</a:t>
            </a:r>
            <a:endParaRPr lang="zh-CN" altLang="en-US" dirty="0"/>
          </a:p>
        </p:txBody>
      </p:sp>
      <p:sp>
        <p:nvSpPr>
          <p:cNvPr id="4" name="灯片编号占位符 3"/>
          <p:cNvSpPr>
            <a:spLocks noGrp="1"/>
          </p:cNvSpPr>
          <p:nvPr>
            <p:ph type="sldNum" sz="quarter" idx="12"/>
          </p:nvPr>
        </p:nvSpPr>
        <p:spPr/>
        <p:txBody>
          <a:bodyPr/>
          <a:lstStyle/>
          <a:p>
            <a:pPr>
              <a:defRPr/>
            </a:pPr>
            <a:fld id="{CB3482B0-DF68-4A72-8C60-3CAB37AA262A}" type="slidenum">
              <a:rPr lang="en-US" altLang="zh-CN" smtClean="0"/>
              <a:pPr>
                <a:defRPr/>
              </a:pPr>
              <a:t>18</a:t>
            </a:fld>
            <a:endParaRPr lang="en-US" altLang="zh-CN"/>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728614"/>
            <a:ext cx="6365554" cy="4940746"/>
          </a:xfrm>
          <a:prstGeom prst="rect">
            <a:avLst/>
          </a:prstGeom>
        </p:spPr>
      </p:pic>
      <p:sp>
        <p:nvSpPr>
          <p:cNvPr id="6" name="TextBox 5"/>
          <p:cNvSpPr txBox="1"/>
          <p:nvPr/>
        </p:nvSpPr>
        <p:spPr>
          <a:xfrm>
            <a:off x="7409162" y="3789040"/>
            <a:ext cx="1483318" cy="646331"/>
          </a:xfrm>
          <a:prstGeom prst="rect">
            <a:avLst/>
          </a:prstGeom>
          <a:noFill/>
        </p:spPr>
        <p:txBody>
          <a:bodyPr wrap="square" rtlCol="0">
            <a:spAutoFit/>
          </a:bodyPr>
          <a:lstStyle/>
          <a:p>
            <a:r>
              <a:rPr lang="en-US" altLang="zh-CN" dirty="0" smtClean="0">
                <a:effectLst>
                  <a:outerShdw blurRad="38100" dist="38100" dir="2700000" algn="tl">
                    <a:srgbClr val="000000">
                      <a:alpha val="43137"/>
                    </a:srgbClr>
                  </a:outerShdw>
                </a:effectLst>
                <a:latin typeface="黑体" pitchFamily="49" charset="-122"/>
                <a:ea typeface="黑体" pitchFamily="49" charset="-122"/>
              </a:rPr>
              <a:t>5400</a:t>
            </a:r>
            <a:r>
              <a:rPr lang="zh-CN" altLang="en-US" dirty="0" smtClean="0">
                <a:effectLst>
                  <a:outerShdw blurRad="38100" dist="38100" dir="2700000" algn="tl">
                    <a:srgbClr val="000000">
                      <a:alpha val="43137"/>
                    </a:srgbClr>
                  </a:outerShdw>
                </a:effectLst>
                <a:latin typeface="黑体" pitchFamily="49" charset="-122"/>
                <a:ea typeface="黑体" pitchFamily="49" charset="-122"/>
              </a:rPr>
              <a:t> </a:t>
            </a:r>
            <a:r>
              <a:rPr lang="en-US" altLang="zh-CN" dirty="0" smtClean="0">
                <a:effectLst>
                  <a:outerShdw blurRad="38100" dist="38100" dir="2700000" algn="tl">
                    <a:srgbClr val="000000">
                      <a:alpha val="43137"/>
                    </a:srgbClr>
                  </a:outerShdw>
                </a:effectLst>
                <a:latin typeface="黑体" pitchFamily="49" charset="-122"/>
                <a:ea typeface="黑体" pitchFamily="49" charset="-122"/>
              </a:rPr>
              <a:t>: 700</a:t>
            </a:r>
          </a:p>
          <a:p>
            <a:r>
              <a:rPr lang="en-US" altLang="zh-CN" dirty="0" smtClean="0">
                <a:effectLst>
                  <a:outerShdw blurRad="38100" dist="38100" dir="2700000" algn="tl">
                    <a:srgbClr val="000000">
                      <a:alpha val="43137"/>
                    </a:srgbClr>
                  </a:outerShdw>
                </a:effectLst>
                <a:latin typeface="黑体" pitchFamily="49" charset="-122"/>
                <a:ea typeface="黑体" pitchFamily="49" charset="-122"/>
              </a:rPr>
              <a:t>≈ 8</a:t>
            </a:r>
          </a:p>
        </p:txBody>
      </p:sp>
    </p:spTree>
    <p:extLst>
      <p:ext uri="{BB962C8B-B14F-4D97-AF65-F5344CB8AC3E}">
        <p14:creationId xmlns:p14="http://schemas.microsoft.com/office/powerpoint/2010/main" val="223622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GPU</a:t>
            </a:r>
            <a:r>
              <a:rPr lang="zh-CN" altLang="en-US" dirty="0">
                <a:ea typeface="宋体" charset="-122"/>
              </a:rPr>
              <a:t>并行技术演变</a:t>
            </a:r>
            <a:endParaRPr lang="zh-CN" altLang="en-US" dirty="0"/>
          </a:p>
        </p:txBody>
      </p:sp>
      <p:sp>
        <p:nvSpPr>
          <p:cNvPr id="3" name="内容占位符 2"/>
          <p:cNvSpPr>
            <a:spLocks noGrp="1"/>
          </p:cNvSpPr>
          <p:nvPr>
            <p:ph idx="1"/>
          </p:nvPr>
        </p:nvSpPr>
        <p:spPr/>
        <p:txBody>
          <a:bodyPr/>
          <a:lstStyle/>
          <a:p>
            <a:r>
              <a:rPr lang="en-US" altLang="zh-CN" dirty="0" smtClean="0"/>
              <a:t>GPU </a:t>
            </a:r>
            <a:r>
              <a:rPr lang="zh-CN" altLang="en-US" dirty="0" smtClean="0"/>
              <a:t>显存带宽</a:t>
            </a:r>
            <a:endParaRPr lang="zh-CN" altLang="en-US" dirty="0"/>
          </a:p>
        </p:txBody>
      </p:sp>
      <p:sp>
        <p:nvSpPr>
          <p:cNvPr id="4" name="灯片编号占位符 3"/>
          <p:cNvSpPr>
            <a:spLocks noGrp="1"/>
          </p:cNvSpPr>
          <p:nvPr>
            <p:ph type="sldNum" sz="quarter" idx="12"/>
          </p:nvPr>
        </p:nvSpPr>
        <p:spPr/>
        <p:txBody>
          <a:bodyPr/>
          <a:lstStyle/>
          <a:p>
            <a:pPr>
              <a:defRPr/>
            </a:pPr>
            <a:fld id="{CB3482B0-DF68-4A72-8C60-3CAB37AA262A}" type="slidenum">
              <a:rPr lang="en-US" altLang="zh-CN" smtClean="0"/>
              <a:pPr>
                <a:defRPr/>
              </a:pPr>
              <a:t>19</a:t>
            </a:fld>
            <a:endParaRPr lang="en-US" altLang="zh-CN"/>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22" y="1742143"/>
            <a:ext cx="5578510" cy="4840071"/>
          </a:xfrm>
          <a:prstGeom prst="rect">
            <a:avLst/>
          </a:prstGeom>
        </p:spPr>
      </p:pic>
      <p:sp>
        <p:nvSpPr>
          <p:cNvPr id="6" name="TextBox 5"/>
          <p:cNvSpPr txBox="1"/>
          <p:nvPr/>
        </p:nvSpPr>
        <p:spPr>
          <a:xfrm>
            <a:off x="7409162" y="3789040"/>
            <a:ext cx="1483318" cy="646331"/>
          </a:xfrm>
          <a:prstGeom prst="rect">
            <a:avLst/>
          </a:prstGeom>
          <a:noFill/>
        </p:spPr>
        <p:txBody>
          <a:bodyPr wrap="square" rtlCol="0">
            <a:spAutoFit/>
          </a:bodyPr>
          <a:lstStyle/>
          <a:p>
            <a:r>
              <a:rPr lang="en-US" altLang="zh-CN" dirty="0" smtClean="0">
                <a:effectLst>
                  <a:outerShdw blurRad="38100" dist="38100" dir="2700000" algn="tl">
                    <a:srgbClr val="000000">
                      <a:alpha val="43137"/>
                    </a:srgbClr>
                  </a:outerShdw>
                </a:effectLst>
                <a:latin typeface="黑体" pitchFamily="49" charset="-122"/>
                <a:ea typeface="黑体" pitchFamily="49" charset="-122"/>
              </a:rPr>
              <a:t>340</a:t>
            </a:r>
            <a:r>
              <a:rPr lang="zh-CN" altLang="en-US" dirty="0" smtClean="0">
                <a:effectLst>
                  <a:outerShdw blurRad="38100" dist="38100" dir="2700000" algn="tl">
                    <a:srgbClr val="000000">
                      <a:alpha val="43137"/>
                    </a:srgbClr>
                  </a:outerShdw>
                </a:effectLst>
                <a:latin typeface="黑体" pitchFamily="49" charset="-122"/>
                <a:ea typeface="黑体" pitchFamily="49" charset="-122"/>
              </a:rPr>
              <a:t> </a:t>
            </a:r>
            <a:r>
              <a:rPr lang="en-US" altLang="zh-CN" dirty="0" smtClean="0">
                <a:effectLst>
                  <a:outerShdw blurRad="38100" dist="38100" dir="2700000" algn="tl">
                    <a:srgbClr val="000000">
                      <a:alpha val="43137"/>
                    </a:srgbClr>
                  </a:outerShdw>
                </a:effectLst>
                <a:latin typeface="黑体" pitchFamily="49" charset="-122"/>
                <a:ea typeface="黑体" pitchFamily="49" charset="-122"/>
              </a:rPr>
              <a:t>: 60</a:t>
            </a:r>
          </a:p>
          <a:p>
            <a:r>
              <a:rPr lang="en-US" altLang="zh-CN" dirty="0" smtClean="0">
                <a:effectLst>
                  <a:outerShdw blurRad="38100" dist="38100" dir="2700000" algn="tl">
                    <a:srgbClr val="000000">
                      <a:alpha val="43137"/>
                    </a:srgbClr>
                  </a:outerShdw>
                </a:effectLst>
                <a:latin typeface="黑体" pitchFamily="49" charset="-122"/>
                <a:ea typeface="黑体" pitchFamily="49" charset="-122"/>
              </a:rPr>
              <a:t>≈ 6</a:t>
            </a:r>
          </a:p>
        </p:txBody>
      </p:sp>
    </p:spTree>
    <p:extLst>
      <p:ext uri="{BB962C8B-B14F-4D97-AF65-F5344CB8AC3E}">
        <p14:creationId xmlns:p14="http://schemas.microsoft.com/office/powerpoint/2010/main" val="265795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93"/>
          <p:cNvSpPr>
            <a:spLocks/>
          </p:cNvSpPr>
          <p:nvPr/>
        </p:nvSpPr>
        <p:spPr bwMode="gray">
          <a:xfrm>
            <a:off x="2590800" y="1340768"/>
            <a:ext cx="4495800" cy="701675"/>
          </a:xfrm>
          <a:custGeom>
            <a:avLst/>
            <a:gdLst/>
            <a:ahLst/>
            <a:cxnLst>
              <a:cxn ang="0">
                <a:pos x="266" y="42"/>
              </a:cxn>
              <a:cxn ang="0">
                <a:pos x="107" y="103"/>
              </a:cxn>
              <a:cxn ang="0">
                <a:pos x="69" y="200"/>
              </a:cxn>
              <a:cxn ang="0">
                <a:pos x="38" y="235"/>
              </a:cxn>
              <a:cxn ang="0">
                <a:pos x="15" y="332"/>
              </a:cxn>
              <a:cxn ang="0">
                <a:pos x="38" y="447"/>
              </a:cxn>
              <a:cxn ang="0">
                <a:pos x="198" y="587"/>
              </a:cxn>
              <a:cxn ang="0">
                <a:pos x="568" y="655"/>
              </a:cxn>
              <a:cxn ang="0">
                <a:pos x="928" y="699"/>
              </a:cxn>
              <a:cxn ang="0">
                <a:pos x="1751" y="746"/>
              </a:cxn>
              <a:cxn ang="0">
                <a:pos x="2388" y="739"/>
              </a:cxn>
              <a:cxn ang="0">
                <a:pos x="2624" y="761"/>
              </a:cxn>
              <a:cxn ang="0">
                <a:pos x="3030" y="737"/>
              </a:cxn>
              <a:cxn ang="0">
                <a:pos x="3707" y="640"/>
              </a:cxn>
              <a:cxn ang="0">
                <a:pos x="4057" y="579"/>
              </a:cxn>
              <a:cxn ang="0">
                <a:pos x="4225" y="526"/>
              </a:cxn>
              <a:cxn ang="0">
                <a:pos x="4331" y="508"/>
              </a:cxn>
              <a:cxn ang="0">
                <a:pos x="4225" y="491"/>
              </a:cxn>
              <a:cxn ang="0">
                <a:pos x="4346" y="526"/>
              </a:cxn>
              <a:cxn ang="0">
                <a:pos x="4643" y="455"/>
              </a:cxn>
              <a:cxn ang="0">
                <a:pos x="4849" y="341"/>
              </a:cxn>
              <a:cxn ang="0">
                <a:pos x="4674" y="279"/>
              </a:cxn>
              <a:cxn ang="0">
                <a:pos x="4110" y="297"/>
              </a:cxn>
              <a:cxn ang="0">
                <a:pos x="4293" y="297"/>
              </a:cxn>
              <a:cxn ang="0">
                <a:pos x="4651" y="200"/>
              </a:cxn>
              <a:cxn ang="0">
                <a:pos x="4514" y="147"/>
              </a:cxn>
              <a:cxn ang="0">
                <a:pos x="3920" y="174"/>
              </a:cxn>
              <a:cxn ang="0">
                <a:pos x="3966" y="147"/>
              </a:cxn>
              <a:cxn ang="0">
                <a:pos x="3578" y="121"/>
              </a:cxn>
              <a:cxn ang="0">
                <a:pos x="3159" y="165"/>
              </a:cxn>
              <a:cxn ang="0">
                <a:pos x="2260" y="187"/>
              </a:cxn>
              <a:cxn ang="0">
                <a:pos x="1880" y="175"/>
              </a:cxn>
              <a:cxn ang="0">
                <a:pos x="1460" y="175"/>
              </a:cxn>
              <a:cxn ang="0">
                <a:pos x="967" y="130"/>
              </a:cxn>
              <a:cxn ang="0">
                <a:pos x="746" y="59"/>
              </a:cxn>
              <a:cxn ang="0">
                <a:pos x="472" y="6"/>
              </a:cxn>
              <a:cxn ang="0">
                <a:pos x="306" y="4"/>
              </a:cxn>
            </a:cxnLst>
            <a:rect l="0" t="0" r="r" b="b"/>
            <a:pathLst>
              <a:path w="4864" h="769">
                <a:moveTo>
                  <a:pt x="306" y="4"/>
                </a:moveTo>
                <a:cubicBezTo>
                  <a:pt x="265" y="21"/>
                  <a:pt x="307" y="25"/>
                  <a:pt x="266" y="42"/>
                </a:cubicBezTo>
                <a:cubicBezTo>
                  <a:pt x="228" y="27"/>
                  <a:pt x="225" y="21"/>
                  <a:pt x="167" y="42"/>
                </a:cubicBezTo>
                <a:cubicBezTo>
                  <a:pt x="141" y="52"/>
                  <a:pt x="142" y="90"/>
                  <a:pt x="107" y="103"/>
                </a:cubicBezTo>
                <a:cubicBezTo>
                  <a:pt x="84" y="130"/>
                  <a:pt x="69" y="156"/>
                  <a:pt x="46" y="182"/>
                </a:cubicBezTo>
                <a:cubicBezTo>
                  <a:pt x="53" y="188"/>
                  <a:pt x="61" y="196"/>
                  <a:pt x="69" y="200"/>
                </a:cubicBezTo>
                <a:cubicBezTo>
                  <a:pt x="76" y="204"/>
                  <a:pt x="94" y="200"/>
                  <a:pt x="91" y="209"/>
                </a:cubicBezTo>
                <a:cubicBezTo>
                  <a:pt x="89" y="218"/>
                  <a:pt x="47" y="232"/>
                  <a:pt x="38" y="235"/>
                </a:cubicBezTo>
                <a:cubicBezTo>
                  <a:pt x="20" y="298"/>
                  <a:pt x="37" y="278"/>
                  <a:pt x="0" y="306"/>
                </a:cubicBezTo>
                <a:cubicBezTo>
                  <a:pt x="5" y="314"/>
                  <a:pt x="11" y="322"/>
                  <a:pt x="15" y="332"/>
                </a:cubicBezTo>
                <a:cubicBezTo>
                  <a:pt x="27" y="345"/>
                  <a:pt x="65" y="366"/>
                  <a:pt x="69" y="385"/>
                </a:cubicBezTo>
                <a:cubicBezTo>
                  <a:pt x="71" y="398"/>
                  <a:pt x="28" y="428"/>
                  <a:pt x="38" y="447"/>
                </a:cubicBezTo>
                <a:cubicBezTo>
                  <a:pt x="28" y="480"/>
                  <a:pt x="110" y="494"/>
                  <a:pt x="129" y="499"/>
                </a:cubicBezTo>
                <a:cubicBezTo>
                  <a:pt x="157" y="521"/>
                  <a:pt x="162" y="579"/>
                  <a:pt x="198" y="587"/>
                </a:cubicBezTo>
                <a:cubicBezTo>
                  <a:pt x="275" y="607"/>
                  <a:pt x="321" y="631"/>
                  <a:pt x="400" y="635"/>
                </a:cubicBezTo>
                <a:cubicBezTo>
                  <a:pt x="471" y="643"/>
                  <a:pt x="513" y="654"/>
                  <a:pt x="568" y="655"/>
                </a:cubicBezTo>
                <a:cubicBezTo>
                  <a:pt x="628" y="661"/>
                  <a:pt x="700" y="664"/>
                  <a:pt x="760" y="671"/>
                </a:cubicBezTo>
                <a:cubicBezTo>
                  <a:pt x="817" y="693"/>
                  <a:pt x="869" y="677"/>
                  <a:pt x="928" y="699"/>
                </a:cubicBezTo>
                <a:cubicBezTo>
                  <a:pt x="1070" y="753"/>
                  <a:pt x="1355" y="693"/>
                  <a:pt x="1355" y="693"/>
                </a:cubicBezTo>
                <a:cubicBezTo>
                  <a:pt x="1539" y="731"/>
                  <a:pt x="1520" y="737"/>
                  <a:pt x="1751" y="746"/>
                </a:cubicBezTo>
                <a:cubicBezTo>
                  <a:pt x="1912" y="769"/>
                  <a:pt x="1924" y="727"/>
                  <a:pt x="2228" y="743"/>
                </a:cubicBezTo>
                <a:cubicBezTo>
                  <a:pt x="2298" y="752"/>
                  <a:pt x="2337" y="736"/>
                  <a:pt x="2388" y="739"/>
                </a:cubicBezTo>
                <a:cubicBezTo>
                  <a:pt x="2439" y="742"/>
                  <a:pt x="2496" y="758"/>
                  <a:pt x="2535" y="762"/>
                </a:cubicBezTo>
                <a:cubicBezTo>
                  <a:pt x="2574" y="766"/>
                  <a:pt x="2586" y="753"/>
                  <a:pt x="2624" y="761"/>
                </a:cubicBezTo>
                <a:cubicBezTo>
                  <a:pt x="2654" y="767"/>
                  <a:pt x="2674" y="747"/>
                  <a:pt x="2710" y="746"/>
                </a:cubicBezTo>
                <a:cubicBezTo>
                  <a:pt x="2816" y="740"/>
                  <a:pt x="2923" y="740"/>
                  <a:pt x="3030" y="737"/>
                </a:cubicBezTo>
                <a:cubicBezTo>
                  <a:pt x="3165" y="698"/>
                  <a:pt x="3192" y="700"/>
                  <a:pt x="3372" y="693"/>
                </a:cubicBezTo>
                <a:cubicBezTo>
                  <a:pt x="3491" y="677"/>
                  <a:pt x="3585" y="649"/>
                  <a:pt x="3707" y="640"/>
                </a:cubicBezTo>
                <a:cubicBezTo>
                  <a:pt x="3778" y="612"/>
                  <a:pt x="3647" y="661"/>
                  <a:pt x="3814" y="623"/>
                </a:cubicBezTo>
                <a:cubicBezTo>
                  <a:pt x="3939" y="593"/>
                  <a:pt x="3882" y="589"/>
                  <a:pt x="4057" y="579"/>
                </a:cubicBezTo>
                <a:cubicBezTo>
                  <a:pt x="4154" y="551"/>
                  <a:pt x="4197" y="549"/>
                  <a:pt x="4316" y="543"/>
                </a:cubicBezTo>
                <a:cubicBezTo>
                  <a:pt x="4293" y="535"/>
                  <a:pt x="4233" y="529"/>
                  <a:pt x="4225" y="526"/>
                </a:cubicBezTo>
                <a:cubicBezTo>
                  <a:pt x="4217" y="523"/>
                  <a:pt x="4240" y="518"/>
                  <a:pt x="4247" y="517"/>
                </a:cubicBezTo>
                <a:cubicBezTo>
                  <a:pt x="4275" y="513"/>
                  <a:pt x="4303" y="511"/>
                  <a:pt x="4331" y="508"/>
                </a:cubicBezTo>
                <a:cubicBezTo>
                  <a:pt x="4303" y="505"/>
                  <a:pt x="4275" y="504"/>
                  <a:pt x="4247" y="499"/>
                </a:cubicBezTo>
                <a:cubicBezTo>
                  <a:pt x="4240" y="498"/>
                  <a:pt x="4221" y="499"/>
                  <a:pt x="4225" y="491"/>
                </a:cubicBezTo>
                <a:cubicBezTo>
                  <a:pt x="4230" y="480"/>
                  <a:pt x="4245" y="485"/>
                  <a:pt x="4255" y="482"/>
                </a:cubicBezTo>
                <a:cubicBezTo>
                  <a:pt x="4318" y="494"/>
                  <a:pt x="4297" y="507"/>
                  <a:pt x="4346" y="526"/>
                </a:cubicBezTo>
                <a:cubicBezTo>
                  <a:pt x="4398" y="511"/>
                  <a:pt x="4453" y="470"/>
                  <a:pt x="4506" y="464"/>
                </a:cubicBezTo>
                <a:cubicBezTo>
                  <a:pt x="4552" y="460"/>
                  <a:pt x="4598" y="458"/>
                  <a:pt x="4643" y="455"/>
                </a:cubicBezTo>
                <a:cubicBezTo>
                  <a:pt x="4690" y="420"/>
                  <a:pt x="4742" y="423"/>
                  <a:pt x="4795" y="411"/>
                </a:cubicBezTo>
                <a:cubicBezTo>
                  <a:pt x="4834" y="382"/>
                  <a:pt x="4813" y="403"/>
                  <a:pt x="4849" y="341"/>
                </a:cubicBezTo>
                <a:cubicBezTo>
                  <a:pt x="4854" y="332"/>
                  <a:pt x="4864" y="314"/>
                  <a:pt x="4864" y="314"/>
                </a:cubicBezTo>
                <a:cubicBezTo>
                  <a:pt x="4803" y="279"/>
                  <a:pt x="4742" y="285"/>
                  <a:pt x="4674" y="279"/>
                </a:cubicBezTo>
                <a:cubicBezTo>
                  <a:pt x="4490" y="287"/>
                  <a:pt x="4499" y="279"/>
                  <a:pt x="4384" y="306"/>
                </a:cubicBezTo>
                <a:cubicBezTo>
                  <a:pt x="4293" y="303"/>
                  <a:pt x="4202" y="303"/>
                  <a:pt x="4110" y="297"/>
                </a:cubicBezTo>
                <a:cubicBezTo>
                  <a:pt x="4103" y="297"/>
                  <a:pt x="4126" y="288"/>
                  <a:pt x="4133" y="288"/>
                </a:cubicBezTo>
                <a:cubicBezTo>
                  <a:pt x="4187" y="288"/>
                  <a:pt x="4240" y="294"/>
                  <a:pt x="4293" y="297"/>
                </a:cubicBezTo>
                <a:cubicBezTo>
                  <a:pt x="4391" y="282"/>
                  <a:pt x="4444" y="268"/>
                  <a:pt x="4552" y="262"/>
                </a:cubicBezTo>
                <a:cubicBezTo>
                  <a:pt x="4601" y="247"/>
                  <a:pt x="4610" y="232"/>
                  <a:pt x="4651" y="200"/>
                </a:cubicBezTo>
                <a:cubicBezTo>
                  <a:pt x="4609" y="188"/>
                  <a:pt x="4562" y="193"/>
                  <a:pt x="4521" y="174"/>
                </a:cubicBezTo>
                <a:cubicBezTo>
                  <a:pt x="4514" y="171"/>
                  <a:pt x="4516" y="156"/>
                  <a:pt x="4514" y="147"/>
                </a:cubicBezTo>
                <a:cubicBezTo>
                  <a:pt x="4141" y="166"/>
                  <a:pt x="4291" y="156"/>
                  <a:pt x="4065" y="174"/>
                </a:cubicBezTo>
                <a:cubicBezTo>
                  <a:pt x="4015" y="182"/>
                  <a:pt x="3972" y="194"/>
                  <a:pt x="3920" y="174"/>
                </a:cubicBezTo>
                <a:cubicBezTo>
                  <a:pt x="3911" y="171"/>
                  <a:pt x="3935" y="160"/>
                  <a:pt x="3943" y="156"/>
                </a:cubicBezTo>
                <a:cubicBezTo>
                  <a:pt x="3951" y="152"/>
                  <a:pt x="3958" y="150"/>
                  <a:pt x="3966" y="147"/>
                </a:cubicBezTo>
                <a:cubicBezTo>
                  <a:pt x="3918" y="110"/>
                  <a:pt x="3968" y="135"/>
                  <a:pt x="3935" y="77"/>
                </a:cubicBezTo>
                <a:cubicBezTo>
                  <a:pt x="3812" y="86"/>
                  <a:pt x="3702" y="113"/>
                  <a:pt x="3578" y="121"/>
                </a:cubicBezTo>
                <a:cubicBezTo>
                  <a:pt x="3524" y="128"/>
                  <a:pt x="3477" y="135"/>
                  <a:pt x="3425" y="156"/>
                </a:cubicBezTo>
                <a:cubicBezTo>
                  <a:pt x="3342" y="188"/>
                  <a:pt x="3248" y="162"/>
                  <a:pt x="3159" y="165"/>
                </a:cubicBezTo>
                <a:cubicBezTo>
                  <a:pt x="2928" y="254"/>
                  <a:pt x="2813" y="169"/>
                  <a:pt x="2544" y="191"/>
                </a:cubicBezTo>
                <a:cubicBezTo>
                  <a:pt x="2445" y="200"/>
                  <a:pt x="2305" y="198"/>
                  <a:pt x="2260" y="187"/>
                </a:cubicBezTo>
                <a:cubicBezTo>
                  <a:pt x="2172" y="153"/>
                  <a:pt x="2149" y="194"/>
                  <a:pt x="2056" y="195"/>
                </a:cubicBezTo>
                <a:cubicBezTo>
                  <a:pt x="1964" y="187"/>
                  <a:pt x="1913" y="188"/>
                  <a:pt x="1880" y="175"/>
                </a:cubicBezTo>
                <a:cubicBezTo>
                  <a:pt x="1790" y="181"/>
                  <a:pt x="1677" y="212"/>
                  <a:pt x="1591" y="191"/>
                </a:cubicBezTo>
                <a:cubicBezTo>
                  <a:pt x="1548" y="181"/>
                  <a:pt x="1503" y="186"/>
                  <a:pt x="1460" y="175"/>
                </a:cubicBezTo>
                <a:cubicBezTo>
                  <a:pt x="1435" y="185"/>
                  <a:pt x="1426" y="155"/>
                  <a:pt x="1401" y="165"/>
                </a:cubicBezTo>
                <a:cubicBezTo>
                  <a:pt x="1252" y="156"/>
                  <a:pt x="1118" y="135"/>
                  <a:pt x="967" y="130"/>
                </a:cubicBezTo>
                <a:cubicBezTo>
                  <a:pt x="926" y="125"/>
                  <a:pt x="836" y="116"/>
                  <a:pt x="799" y="103"/>
                </a:cubicBezTo>
                <a:cubicBezTo>
                  <a:pt x="798" y="103"/>
                  <a:pt x="754" y="62"/>
                  <a:pt x="746" y="59"/>
                </a:cubicBezTo>
                <a:cubicBezTo>
                  <a:pt x="686" y="39"/>
                  <a:pt x="609" y="39"/>
                  <a:pt x="548" y="33"/>
                </a:cubicBezTo>
                <a:cubicBezTo>
                  <a:pt x="523" y="22"/>
                  <a:pt x="497" y="17"/>
                  <a:pt x="472" y="6"/>
                </a:cubicBezTo>
                <a:cubicBezTo>
                  <a:pt x="441" y="9"/>
                  <a:pt x="411" y="11"/>
                  <a:pt x="381" y="15"/>
                </a:cubicBezTo>
                <a:cubicBezTo>
                  <a:pt x="353" y="15"/>
                  <a:pt x="325" y="0"/>
                  <a:pt x="306" y="4"/>
                </a:cubicBezTo>
                <a:close/>
              </a:path>
            </a:pathLst>
          </a:custGeom>
          <a:gradFill rotWithShape="0">
            <a:gsLst>
              <a:gs pos="0">
                <a:schemeClr val="accent1"/>
              </a:gs>
              <a:gs pos="100000">
                <a:schemeClr val="accent1">
                  <a:gamma/>
                  <a:tint val="24314"/>
                  <a:invGamma/>
                </a:schemeClr>
              </a:gs>
            </a:gsLst>
            <a:lin ang="0" scaled="1"/>
          </a:gradFill>
          <a:ln w="9525">
            <a:noFill/>
            <a:round/>
            <a:headEnd/>
            <a:tailEnd/>
          </a:ln>
          <a:effectLst/>
        </p:spPr>
        <p:txBody>
          <a:bodyPr/>
          <a:lstStyle/>
          <a:p>
            <a:pPr eaLnBrk="0" hangingPunct="0">
              <a:defRPr/>
            </a:pPr>
            <a:endParaRPr lang="zh-CN" altLang="en-US">
              <a:solidFill>
                <a:srgbClr val="0D1259"/>
              </a:solidFill>
              <a:latin typeface="Times New Roman" pitchFamily="18" charset="0"/>
              <a:ea typeface="宋体" pitchFamily="2" charset="-122"/>
            </a:endParaRPr>
          </a:p>
        </p:txBody>
      </p:sp>
      <p:sp>
        <p:nvSpPr>
          <p:cNvPr id="12291" name="Rectangle 2"/>
          <p:cNvSpPr>
            <a:spLocks noGrp="1" noChangeArrowheads="1"/>
          </p:cNvSpPr>
          <p:nvPr>
            <p:ph type="title"/>
          </p:nvPr>
        </p:nvSpPr>
        <p:spPr/>
        <p:txBody>
          <a:bodyPr/>
          <a:lstStyle/>
          <a:p>
            <a:pPr eaLnBrk="1" hangingPunct="1"/>
            <a:r>
              <a:rPr lang="zh-CN" altLang="en-US" sz="4000" dirty="0" smtClean="0">
                <a:ea typeface="宋体" charset="-122"/>
              </a:rPr>
              <a:t>目录</a:t>
            </a:r>
            <a:endParaRPr lang="en-US" altLang="zh-CN" sz="2400" dirty="0" smtClean="0">
              <a:solidFill>
                <a:schemeClr val="accent1"/>
              </a:solidFill>
              <a:ea typeface="宋体" charset="-122"/>
            </a:endParaRPr>
          </a:p>
        </p:txBody>
      </p:sp>
      <p:grpSp>
        <p:nvGrpSpPr>
          <p:cNvPr id="2" name="Group 3"/>
          <p:cNvGrpSpPr>
            <a:grpSpLocks/>
          </p:cNvGrpSpPr>
          <p:nvPr/>
        </p:nvGrpSpPr>
        <p:grpSpPr bwMode="auto">
          <a:xfrm>
            <a:off x="1828800" y="1484784"/>
            <a:ext cx="762000" cy="665163"/>
            <a:chOff x="1110" y="2656"/>
            <a:chExt cx="1549" cy="1351"/>
          </a:xfrm>
        </p:grpSpPr>
        <p:sp>
          <p:nvSpPr>
            <p:cNvPr id="1233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3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40966" name="AutoShape 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grpSp>
        <p:nvGrpSpPr>
          <p:cNvPr id="3" name="Group 7"/>
          <p:cNvGrpSpPr>
            <a:grpSpLocks/>
          </p:cNvGrpSpPr>
          <p:nvPr/>
        </p:nvGrpSpPr>
        <p:grpSpPr bwMode="auto">
          <a:xfrm>
            <a:off x="1828800" y="2348880"/>
            <a:ext cx="762000" cy="665163"/>
            <a:chOff x="3174" y="2656"/>
            <a:chExt cx="1549" cy="1351"/>
          </a:xfrm>
        </p:grpSpPr>
        <p:sp>
          <p:nvSpPr>
            <p:cNvPr id="12330"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31"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40970"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sp>
        <p:nvSpPr>
          <p:cNvPr id="12294" name="Line 11"/>
          <p:cNvSpPr>
            <a:spLocks noChangeShapeType="1"/>
          </p:cNvSpPr>
          <p:nvPr/>
        </p:nvSpPr>
        <p:spPr bwMode="auto">
          <a:xfrm>
            <a:off x="2438400" y="2060848"/>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295" name="Text Box 12"/>
          <p:cNvSpPr txBox="1">
            <a:spLocks noChangeArrowheads="1"/>
          </p:cNvSpPr>
          <p:nvPr/>
        </p:nvSpPr>
        <p:spPr bwMode="auto">
          <a:xfrm>
            <a:off x="2667000" y="1527448"/>
            <a:ext cx="800100" cy="461963"/>
          </a:xfrm>
          <a:prstGeom prst="rect">
            <a:avLst/>
          </a:prstGeom>
          <a:noFill/>
          <a:ln w="9525" algn="ctr">
            <a:noFill/>
            <a:miter lim="800000"/>
            <a:headEnd/>
            <a:tailEnd/>
          </a:ln>
        </p:spPr>
        <p:txBody>
          <a:bodyPr wrap="none">
            <a:spAutoFit/>
          </a:bodyPr>
          <a:lstStyle/>
          <a:p>
            <a:pPr eaLnBrk="0" hangingPunct="0"/>
            <a:r>
              <a:rPr lang="zh-CN" altLang="en-US" sz="2400" dirty="0">
                <a:solidFill>
                  <a:srgbClr val="0D1259"/>
                </a:solidFill>
                <a:effectLst>
                  <a:outerShdw blurRad="38100" dist="38100" dir="2700000" algn="tl">
                    <a:srgbClr val="000000">
                      <a:alpha val="43137"/>
                    </a:srgbClr>
                  </a:outerShdw>
                </a:effectLst>
                <a:latin typeface="黑体" pitchFamily="49" charset="-122"/>
                <a:ea typeface="黑体" pitchFamily="49" charset="-122"/>
              </a:rPr>
              <a:t>绪论</a:t>
            </a:r>
            <a:endParaRPr lang="en-US" altLang="zh-CN" sz="2400" dirty="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296" name="Text Box 13"/>
          <p:cNvSpPr txBox="1">
            <a:spLocks noChangeArrowheads="1"/>
          </p:cNvSpPr>
          <p:nvPr/>
        </p:nvSpPr>
        <p:spPr bwMode="gray">
          <a:xfrm>
            <a:off x="2025650" y="1549673"/>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1</a:t>
            </a:r>
          </a:p>
        </p:txBody>
      </p:sp>
      <p:sp>
        <p:nvSpPr>
          <p:cNvPr id="12297" name="Line 14"/>
          <p:cNvSpPr>
            <a:spLocks noChangeShapeType="1"/>
          </p:cNvSpPr>
          <p:nvPr/>
        </p:nvSpPr>
        <p:spPr bwMode="auto">
          <a:xfrm>
            <a:off x="2438400" y="2958480"/>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298" name="Text Box 15"/>
          <p:cNvSpPr txBox="1">
            <a:spLocks noChangeArrowheads="1"/>
          </p:cNvSpPr>
          <p:nvPr/>
        </p:nvSpPr>
        <p:spPr bwMode="auto">
          <a:xfrm>
            <a:off x="2667000" y="2425080"/>
            <a:ext cx="2032000" cy="461963"/>
          </a:xfrm>
          <a:prstGeom prst="rect">
            <a:avLst/>
          </a:prstGeom>
          <a:noFill/>
          <a:ln w="9525" algn="ctr">
            <a:noFill/>
            <a:miter lim="800000"/>
            <a:headEnd/>
            <a:tailEnd/>
          </a:ln>
        </p:spPr>
        <p:txBody>
          <a:bodyPr wrap="none">
            <a:spAutoFit/>
          </a:bodyPr>
          <a:lstStyle/>
          <a:p>
            <a:pPr eaLnBrk="0" hangingPunct="0"/>
            <a:r>
              <a:rPr lang="zh-CN" altLang="en-US" sz="2400" dirty="0">
                <a:solidFill>
                  <a:srgbClr val="0D1259"/>
                </a:solidFill>
                <a:effectLst>
                  <a:outerShdw blurRad="38100" dist="38100" dir="2700000" algn="tl">
                    <a:srgbClr val="000000">
                      <a:alpha val="43137"/>
                    </a:srgbClr>
                  </a:outerShdw>
                </a:effectLst>
                <a:latin typeface="黑体" pitchFamily="49" charset="-122"/>
                <a:ea typeface="黑体" pitchFamily="49" charset="-122"/>
              </a:rPr>
              <a:t>通用并行计算</a:t>
            </a:r>
            <a:endParaRPr lang="en-US" altLang="zh-CN" sz="2400" dirty="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299" name="Text Box 16"/>
          <p:cNvSpPr txBox="1">
            <a:spLocks noChangeArrowheads="1"/>
          </p:cNvSpPr>
          <p:nvPr/>
        </p:nvSpPr>
        <p:spPr bwMode="gray">
          <a:xfrm>
            <a:off x="2025650" y="2447305"/>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2</a:t>
            </a:r>
          </a:p>
        </p:txBody>
      </p:sp>
      <p:grpSp>
        <p:nvGrpSpPr>
          <p:cNvPr id="4" name="Group 17"/>
          <p:cNvGrpSpPr>
            <a:grpSpLocks/>
          </p:cNvGrpSpPr>
          <p:nvPr/>
        </p:nvGrpSpPr>
        <p:grpSpPr bwMode="auto">
          <a:xfrm>
            <a:off x="1828800" y="3235424"/>
            <a:ext cx="762000" cy="665163"/>
            <a:chOff x="1110" y="2656"/>
            <a:chExt cx="1549" cy="1351"/>
          </a:xfrm>
        </p:grpSpPr>
        <p:sp>
          <p:nvSpPr>
            <p:cNvPr id="123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40980"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grpSp>
        <p:nvGrpSpPr>
          <p:cNvPr id="5" name="Group 21"/>
          <p:cNvGrpSpPr>
            <a:grpSpLocks/>
          </p:cNvGrpSpPr>
          <p:nvPr/>
        </p:nvGrpSpPr>
        <p:grpSpPr bwMode="auto">
          <a:xfrm>
            <a:off x="1828800" y="4131989"/>
            <a:ext cx="762000" cy="665163"/>
            <a:chOff x="3174" y="2656"/>
            <a:chExt cx="1549" cy="1351"/>
          </a:xfrm>
        </p:grpSpPr>
        <p:sp>
          <p:nvSpPr>
            <p:cNvPr id="12324"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25"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40984"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sp>
        <p:nvSpPr>
          <p:cNvPr id="12302" name="Line 25"/>
          <p:cNvSpPr>
            <a:spLocks noChangeShapeType="1"/>
          </p:cNvSpPr>
          <p:nvPr/>
        </p:nvSpPr>
        <p:spPr bwMode="auto">
          <a:xfrm>
            <a:off x="2438400" y="3845024"/>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303" name="Text Box 26"/>
          <p:cNvSpPr txBox="1">
            <a:spLocks noChangeArrowheads="1"/>
          </p:cNvSpPr>
          <p:nvPr/>
        </p:nvSpPr>
        <p:spPr bwMode="auto">
          <a:xfrm>
            <a:off x="2667000" y="3311624"/>
            <a:ext cx="4186238" cy="461963"/>
          </a:xfrm>
          <a:prstGeom prst="rect">
            <a:avLst/>
          </a:prstGeom>
          <a:noFill/>
          <a:ln w="9525" algn="ctr">
            <a:noFill/>
            <a:miter lim="800000"/>
            <a:headEnd/>
            <a:tailEnd/>
          </a:ln>
        </p:spPr>
        <p:txBody>
          <a:bodyPr wrap="none">
            <a:spAutoFit/>
          </a:bodyPr>
          <a:lstStyle/>
          <a:p>
            <a:pPr eaLnBrk="0" hangingPunct="0"/>
            <a:r>
              <a:rPr lang="zh-CN" altLang="en-US" sz="2400">
                <a:solidFill>
                  <a:srgbClr val="0D1259"/>
                </a:solidFill>
                <a:effectLst>
                  <a:outerShdw blurRad="38100" dist="38100" dir="2700000" algn="tl">
                    <a:srgbClr val="000000">
                      <a:alpha val="43137"/>
                    </a:srgbClr>
                  </a:outerShdw>
                </a:effectLst>
                <a:latin typeface="黑体" pitchFamily="49" charset="-122"/>
                <a:ea typeface="黑体" pitchFamily="49" charset="-122"/>
              </a:rPr>
              <a:t>骨骼动画矩阵调色板并行算法</a:t>
            </a:r>
            <a:endParaRPr lang="en-US" altLang="zh-CN" sz="240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304" name="Text Box 27"/>
          <p:cNvSpPr txBox="1">
            <a:spLocks noChangeArrowheads="1"/>
          </p:cNvSpPr>
          <p:nvPr/>
        </p:nvSpPr>
        <p:spPr bwMode="gray">
          <a:xfrm>
            <a:off x="2025650" y="3333849"/>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3</a:t>
            </a:r>
          </a:p>
        </p:txBody>
      </p:sp>
      <p:sp>
        <p:nvSpPr>
          <p:cNvPr id="12305" name="Line 28"/>
          <p:cNvSpPr>
            <a:spLocks noChangeShapeType="1"/>
          </p:cNvSpPr>
          <p:nvPr/>
        </p:nvSpPr>
        <p:spPr bwMode="auto">
          <a:xfrm>
            <a:off x="2438400" y="4741589"/>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307" name="Text Box 30"/>
          <p:cNvSpPr txBox="1">
            <a:spLocks noChangeArrowheads="1"/>
          </p:cNvSpPr>
          <p:nvPr/>
        </p:nvSpPr>
        <p:spPr bwMode="gray">
          <a:xfrm>
            <a:off x="2025650" y="4230414"/>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4</a:t>
            </a:r>
          </a:p>
        </p:txBody>
      </p:sp>
      <p:sp>
        <p:nvSpPr>
          <p:cNvPr id="12308" name="灯片编号占位符 1"/>
          <p:cNvSpPr>
            <a:spLocks noGrp="1"/>
          </p:cNvSpPr>
          <p:nvPr>
            <p:ph type="sldNum" sz="quarter" idx="12"/>
          </p:nvPr>
        </p:nvSpPr>
        <p:spPr>
          <a:noFill/>
          <a:ln>
            <a:miter lim="800000"/>
            <a:headEnd/>
            <a:tailEnd/>
          </a:ln>
        </p:spPr>
        <p:txBody>
          <a:bodyPr/>
          <a:lstStyle/>
          <a:p>
            <a:fld id="{24812349-BE0D-46FB-9A71-0934A18DEDB0}" type="slidenum">
              <a:rPr lang="en-US" altLang="zh-CN" smtClean="0">
                <a:solidFill>
                  <a:srgbClr val="0D1259"/>
                </a:solidFill>
              </a:rPr>
              <a:pPr/>
              <a:t>2</a:t>
            </a:fld>
            <a:endParaRPr lang="en-US" altLang="zh-CN" smtClean="0">
              <a:solidFill>
                <a:srgbClr val="0D1259"/>
              </a:solidFill>
            </a:endParaRPr>
          </a:p>
        </p:txBody>
      </p:sp>
      <p:sp>
        <p:nvSpPr>
          <p:cNvPr id="12309" name="Line 28"/>
          <p:cNvSpPr>
            <a:spLocks noChangeShapeType="1"/>
          </p:cNvSpPr>
          <p:nvPr/>
        </p:nvSpPr>
        <p:spPr bwMode="auto">
          <a:xfrm>
            <a:off x="2438400" y="5564063"/>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310" name="Text Box 29"/>
          <p:cNvSpPr txBox="1">
            <a:spLocks noChangeArrowheads="1"/>
          </p:cNvSpPr>
          <p:nvPr/>
        </p:nvSpPr>
        <p:spPr bwMode="auto">
          <a:xfrm>
            <a:off x="2667000" y="4169890"/>
            <a:ext cx="3570288" cy="461963"/>
          </a:xfrm>
          <a:prstGeom prst="rect">
            <a:avLst/>
          </a:prstGeom>
          <a:noFill/>
          <a:ln w="9525" algn="ctr">
            <a:noFill/>
            <a:miter lim="800000"/>
            <a:headEnd/>
            <a:tailEnd/>
          </a:ln>
        </p:spPr>
        <p:txBody>
          <a:bodyPr wrap="none">
            <a:spAutoFit/>
          </a:bodyPr>
          <a:lstStyle/>
          <a:p>
            <a:pPr eaLnBrk="0" hangingPunct="0"/>
            <a:r>
              <a:rPr lang="zh-CN" altLang="en-US" sz="2400" dirty="0">
                <a:solidFill>
                  <a:srgbClr val="0D1259"/>
                </a:solidFill>
                <a:effectLst>
                  <a:outerShdw blurRad="38100" dist="38100" dir="2700000" algn="tl">
                    <a:srgbClr val="000000">
                      <a:alpha val="43137"/>
                    </a:srgbClr>
                  </a:outerShdw>
                </a:effectLst>
                <a:latin typeface="黑体" pitchFamily="49" charset="-122"/>
                <a:ea typeface="黑体" pitchFamily="49" charset="-122"/>
              </a:rPr>
              <a:t>虚拟现实平台多任务并行</a:t>
            </a:r>
            <a:endParaRPr lang="en-US" altLang="zh-CN" sz="2400" dirty="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311" name="Text Box 30"/>
          <p:cNvSpPr txBox="1">
            <a:spLocks noChangeArrowheads="1"/>
          </p:cNvSpPr>
          <p:nvPr/>
        </p:nvSpPr>
        <p:spPr bwMode="gray">
          <a:xfrm>
            <a:off x="2025650" y="4857849"/>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4</a:t>
            </a:r>
          </a:p>
        </p:txBody>
      </p:sp>
      <p:sp>
        <p:nvSpPr>
          <p:cNvPr id="12314" name="Text Box 29"/>
          <p:cNvSpPr txBox="1">
            <a:spLocks noChangeArrowheads="1"/>
          </p:cNvSpPr>
          <p:nvPr/>
        </p:nvSpPr>
        <p:spPr bwMode="auto">
          <a:xfrm>
            <a:off x="2663825" y="5025256"/>
            <a:ext cx="1722438" cy="461962"/>
          </a:xfrm>
          <a:prstGeom prst="rect">
            <a:avLst/>
          </a:prstGeom>
          <a:noFill/>
          <a:ln w="9525" algn="ctr">
            <a:noFill/>
            <a:miter lim="800000"/>
            <a:headEnd/>
            <a:tailEnd/>
          </a:ln>
        </p:spPr>
        <p:txBody>
          <a:bodyPr wrap="none">
            <a:spAutoFit/>
          </a:bodyPr>
          <a:lstStyle/>
          <a:p>
            <a:pPr eaLnBrk="0" hangingPunct="0"/>
            <a:r>
              <a:rPr lang="zh-CN" altLang="en-US" sz="2400" dirty="0">
                <a:solidFill>
                  <a:srgbClr val="0D1259"/>
                </a:solidFill>
                <a:effectLst>
                  <a:outerShdw blurRad="38100" dist="38100" dir="2700000" algn="tl">
                    <a:srgbClr val="000000">
                      <a:alpha val="43137"/>
                    </a:srgbClr>
                  </a:outerShdw>
                </a:effectLst>
                <a:latin typeface="黑体" pitchFamily="49" charset="-122"/>
                <a:ea typeface="黑体" pitchFamily="49" charset="-122"/>
              </a:rPr>
              <a:t>总结和展望</a:t>
            </a:r>
            <a:endParaRPr lang="en-US" altLang="zh-CN" sz="2400" dirty="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315" name="Text Box 30"/>
          <p:cNvSpPr txBox="1">
            <a:spLocks noChangeArrowheads="1"/>
          </p:cNvSpPr>
          <p:nvPr/>
        </p:nvSpPr>
        <p:spPr bwMode="gray">
          <a:xfrm>
            <a:off x="2020888" y="5199286"/>
            <a:ext cx="355600" cy="461962"/>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6</a:t>
            </a:r>
          </a:p>
        </p:txBody>
      </p:sp>
      <p:grpSp>
        <p:nvGrpSpPr>
          <p:cNvPr id="7" name="Group 17"/>
          <p:cNvGrpSpPr>
            <a:grpSpLocks/>
          </p:cNvGrpSpPr>
          <p:nvPr/>
        </p:nvGrpSpPr>
        <p:grpSpPr bwMode="auto">
          <a:xfrm>
            <a:off x="1828800" y="4996086"/>
            <a:ext cx="762000" cy="665162"/>
            <a:chOff x="1110" y="2656"/>
            <a:chExt cx="1549" cy="1351"/>
          </a:xfrm>
        </p:grpSpPr>
        <p:sp>
          <p:nvSpPr>
            <p:cNvPr id="1231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1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55"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sp>
        <p:nvSpPr>
          <p:cNvPr id="12317" name="Text Box 27"/>
          <p:cNvSpPr txBox="1">
            <a:spLocks noChangeArrowheads="1"/>
          </p:cNvSpPr>
          <p:nvPr/>
        </p:nvSpPr>
        <p:spPr bwMode="gray">
          <a:xfrm>
            <a:off x="2024063" y="5073526"/>
            <a:ext cx="357187" cy="461962"/>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5</a:t>
            </a:r>
          </a:p>
        </p:txBody>
      </p:sp>
    </p:spTree>
    <p:extLst>
      <p:ext uri="{BB962C8B-B14F-4D97-AF65-F5344CB8AC3E}">
        <p14:creationId xmlns:p14="http://schemas.microsoft.com/office/powerpoint/2010/main" val="15315500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GPU</a:t>
            </a:r>
            <a:r>
              <a:rPr lang="zh-CN" altLang="en-US" dirty="0">
                <a:ea typeface="宋体" charset="-122"/>
              </a:rPr>
              <a:t>并行技术演变</a:t>
            </a:r>
            <a:endParaRPr lang="zh-CN" altLang="en-US" dirty="0"/>
          </a:p>
        </p:txBody>
      </p:sp>
      <p:sp>
        <p:nvSpPr>
          <p:cNvPr id="3" name="内容占位符 2"/>
          <p:cNvSpPr>
            <a:spLocks noGrp="1"/>
          </p:cNvSpPr>
          <p:nvPr>
            <p:ph idx="1"/>
          </p:nvPr>
        </p:nvSpPr>
        <p:spPr/>
        <p:txBody>
          <a:bodyPr/>
          <a:lstStyle/>
          <a:p>
            <a:r>
              <a:rPr lang="en-US" altLang="zh-CN" dirty="0" smtClean="0"/>
              <a:t>GPU </a:t>
            </a:r>
            <a:r>
              <a:rPr lang="zh-CN" altLang="en-US" dirty="0" smtClean="0"/>
              <a:t>主要应用领域</a:t>
            </a:r>
            <a:endParaRPr lang="zh-CN" altLang="en-US" dirty="0"/>
          </a:p>
        </p:txBody>
      </p:sp>
      <p:sp>
        <p:nvSpPr>
          <p:cNvPr id="4" name="灯片编号占位符 3"/>
          <p:cNvSpPr>
            <a:spLocks noGrp="1"/>
          </p:cNvSpPr>
          <p:nvPr>
            <p:ph type="sldNum" sz="quarter" idx="12"/>
          </p:nvPr>
        </p:nvSpPr>
        <p:spPr/>
        <p:txBody>
          <a:bodyPr/>
          <a:lstStyle/>
          <a:p>
            <a:pPr>
              <a:defRPr/>
            </a:pPr>
            <a:fld id="{CB3482B0-DF68-4A72-8C60-3CAB37AA262A}" type="slidenum">
              <a:rPr lang="en-US" altLang="zh-CN" smtClean="0"/>
              <a:pPr>
                <a:defRPr/>
              </a:pPr>
              <a:t>20</a:t>
            </a:fld>
            <a:endParaRPr lang="en-US" altLang="zh-CN"/>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950" y="1152130"/>
            <a:ext cx="6439402" cy="5532444"/>
          </a:xfrm>
          <a:prstGeom prst="rect">
            <a:avLst/>
          </a:prstGeom>
        </p:spPr>
      </p:pic>
    </p:spTree>
    <p:extLst>
      <p:ext uri="{BB962C8B-B14F-4D97-AF65-F5344CB8AC3E}">
        <p14:creationId xmlns:p14="http://schemas.microsoft.com/office/powerpoint/2010/main" val="69974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GPU</a:t>
            </a:r>
            <a:r>
              <a:rPr lang="zh-CN" altLang="en-US" dirty="0">
                <a:ea typeface="宋体" charset="-122"/>
              </a:rPr>
              <a:t>并行技术演变</a:t>
            </a:r>
            <a:endParaRPr lang="zh-CN" altLang="en-US" dirty="0"/>
          </a:p>
        </p:txBody>
      </p:sp>
      <p:sp>
        <p:nvSpPr>
          <p:cNvPr id="3" name="内容占位符 2"/>
          <p:cNvSpPr>
            <a:spLocks noGrp="1"/>
          </p:cNvSpPr>
          <p:nvPr>
            <p:ph idx="1"/>
          </p:nvPr>
        </p:nvSpPr>
        <p:spPr/>
        <p:txBody>
          <a:bodyPr/>
          <a:lstStyle/>
          <a:p>
            <a:r>
              <a:rPr lang="zh-CN" altLang="en-US" dirty="0"/>
              <a:t>多线程</a:t>
            </a:r>
            <a:r>
              <a:rPr lang="zh-CN" altLang="en-US" dirty="0" smtClean="0"/>
              <a:t>结构</a:t>
            </a:r>
            <a:endParaRPr lang="zh-CN" altLang="en-US" dirty="0"/>
          </a:p>
        </p:txBody>
      </p:sp>
      <p:sp>
        <p:nvSpPr>
          <p:cNvPr id="4" name="灯片编号占位符 3"/>
          <p:cNvSpPr>
            <a:spLocks noGrp="1"/>
          </p:cNvSpPr>
          <p:nvPr>
            <p:ph type="sldNum" sz="quarter" idx="12"/>
          </p:nvPr>
        </p:nvSpPr>
        <p:spPr/>
        <p:txBody>
          <a:bodyPr/>
          <a:lstStyle/>
          <a:p>
            <a:pPr>
              <a:defRPr/>
            </a:pPr>
            <a:fld id="{CB3482B0-DF68-4A72-8C60-3CAB37AA262A}" type="slidenum">
              <a:rPr lang="en-US" altLang="zh-CN" smtClean="0"/>
              <a:pPr>
                <a:defRPr/>
              </a:pPr>
              <a:t>21</a:t>
            </a:fld>
            <a:endParaRPr lang="en-US" altLang="zh-CN"/>
          </a:p>
        </p:txBody>
      </p:sp>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15848"/>
          <a:stretch/>
        </p:blipFill>
        <p:spPr bwMode="auto">
          <a:xfrm>
            <a:off x="3995936" y="1799340"/>
            <a:ext cx="5482759" cy="4848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a:stretch/>
        </p:blipFill>
        <p:spPr bwMode="auto">
          <a:xfrm>
            <a:off x="204191" y="2060848"/>
            <a:ext cx="3596284" cy="460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263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GPU</a:t>
            </a:r>
            <a:r>
              <a:rPr lang="zh-CN" altLang="en-US" dirty="0">
                <a:ea typeface="宋体" charset="-122"/>
              </a:rPr>
              <a:t>并行技术演变</a:t>
            </a:r>
            <a:endParaRPr lang="zh-CN" altLang="en-US" dirty="0"/>
          </a:p>
        </p:txBody>
      </p:sp>
      <p:sp>
        <p:nvSpPr>
          <p:cNvPr id="3" name="内容占位符 2"/>
          <p:cNvSpPr>
            <a:spLocks noGrp="1"/>
          </p:cNvSpPr>
          <p:nvPr>
            <p:ph idx="1"/>
          </p:nvPr>
        </p:nvSpPr>
        <p:spPr/>
        <p:txBody>
          <a:bodyPr/>
          <a:lstStyle/>
          <a:p>
            <a:r>
              <a:rPr lang="zh-CN" altLang="en-US" dirty="0" smtClean="0"/>
              <a:t>存储结构</a:t>
            </a:r>
            <a:endParaRPr lang="zh-CN" altLang="en-US" dirty="0"/>
          </a:p>
        </p:txBody>
      </p:sp>
      <p:sp>
        <p:nvSpPr>
          <p:cNvPr id="4" name="灯片编号占位符 3"/>
          <p:cNvSpPr>
            <a:spLocks noGrp="1"/>
          </p:cNvSpPr>
          <p:nvPr>
            <p:ph type="sldNum" sz="quarter" idx="12"/>
          </p:nvPr>
        </p:nvSpPr>
        <p:spPr/>
        <p:txBody>
          <a:bodyPr/>
          <a:lstStyle/>
          <a:p>
            <a:pPr>
              <a:defRPr/>
            </a:pPr>
            <a:fld id="{CB3482B0-DF68-4A72-8C60-3CAB37AA262A}" type="slidenum">
              <a:rPr lang="en-US" altLang="zh-CN" smtClean="0"/>
              <a:pPr>
                <a:defRPr/>
              </a:pPr>
              <a:t>22</a:t>
            </a:fld>
            <a:endParaRPr lang="en-US" altLang="zh-CN"/>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2367684"/>
            <a:ext cx="5771380" cy="3363252"/>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3143334342"/>
              </p:ext>
            </p:extLst>
          </p:nvPr>
        </p:nvGraphicFramePr>
        <p:xfrm>
          <a:off x="1419414" y="1732340"/>
          <a:ext cx="6647761" cy="4754880"/>
        </p:xfrm>
        <a:graphic>
          <a:graphicData uri="http://schemas.openxmlformats.org/drawingml/2006/table">
            <a:tbl>
              <a:tblPr firstRow="1" firstCol="1" bandRow="1">
                <a:tableStyleId>{5C22544A-7EE6-4342-B048-85BDC9FD1C3A}</a:tableStyleId>
              </a:tblPr>
              <a:tblGrid>
                <a:gridCol w="1113720"/>
                <a:gridCol w="1087801"/>
                <a:gridCol w="902443"/>
                <a:gridCol w="969203"/>
                <a:gridCol w="1343847"/>
                <a:gridCol w="1230747"/>
              </a:tblGrid>
              <a:tr h="735525">
                <a:tc>
                  <a:txBody>
                    <a:bodyPr/>
                    <a:lstStyle/>
                    <a:p>
                      <a:pPr indent="127000" algn="just">
                        <a:spcAft>
                          <a:spcPts val="0"/>
                        </a:spcAft>
                      </a:pPr>
                      <a:r>
                        <a:rPr lang="en-US" sz="1600" kern="100" dirty="0">
                          <a:effectLst/>
                        </a:rPr>
                        <a:t>Memory</a:t>
                      </a:r>
                      <a:r>
                        <a:rPr lang="zh-CN" sz="1600" kern="100" dirty="0">
                          <a:effectLst/>
                        </a:rPr>
                        <a:t>存储类型</a:t>
                      </a:r>
                      <a:endParaRPr lang="zh-CN" sz="1600" kern="100" dirty="0">
                        <a:effectLst/>
                        <a:latin typeface="Times New Roman"/>
                        <a:ea typeface="宋体"/>
                      </a:endParaRPr>
                    </a:p>
                  </a:txBody>
                  <a:tcPr marL="38100" marR="38100" marT="38100" marB="38100"/>
                </a:tc>
                <a:tc>
                  <a:txBody>
                    <a:bodyPr/>
                    <a:lstStyle/>
                    <a:p>
                      <a:pPr indent="127000" algn="l">
                        <a:spcAft>
                          <a:spcPts val="0"/>
                        </a:spcAft>
                      </a:pPr>
                      <a:r>
                        <a:rPr lang="en-US" sz="1600" kern="100">
                          <a:effectLst/>
                        </a:rPr>
                        <a:t>Location </a:t>
                      </a:r>
                      <a:endParaRPr lang="zh-CN" sz="1600" kern="100">
                        <a:effectLst/>
                      </a:endParaRPr>
                    </a:p>
                    <a:p>
                      <a:pPr indent="127000" algn="l">
                        <a:spcAft>
                          <a:spcPts val="0"/>
                        </a:spcAft>
                      </a:pPr>
                      <a:r>
                        <a:rPr lang="zh-CN" sz="1600" kern="100">
                          <a:effectLst/>
                        </a:rPr>
                        <a:t>位置</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en-US" sz="1600" kern="100" dirty="0" smtClean="0">
                          <a:effectLst/>
                        </a:rPr>
                        <a:t>Cached</a:t>
                      </a:r>
                      <a:r>
                        <a:rPr lang="zh-CN" sz="1600" kern="100" dirty="0" smtClean="0">
                          <a:effectLst/>
                        </a:rPr>
                        <a:t>是否</a:t>
                      </a:r>
                      <a:r>
                        <a:rPr lang="zh-CN" sz="1600" kern="100" dirty="0">
                          <a:effectLst/>
                        </a:rPr>
                        <a:t>缓存</a:t>
                      </a:r>
                      <a:endParaRPr lang="zh-CN" sz="1600" kern="100" dirty="0">
                        <a:effectLst/>
                        <a:latin typeface="Times New Roman"/>
                        <a:ea typeface="宋体"/>
                      </a:endParaRPr>
                    </a:p>
                  </a:txBody>
                  <a:tcPr marL="38100" marR="38100" marT="38100" marB="38100"/>
                </a:tc>
                <a:tc>
                  <a:txBody>
                    <a:bodyPr/>
                    <a:lstStyle/>
                    <a:p>
                      <a:pPr indent="127000" algn="just">
                        <a:spcAft>
                          <a:spcPts val="0"/>
                        </a:spcAft>
                      </a:pPr>
                      <a:r>
                        <a:rPr lang="en-US" sz="1600" kern="100">
                          <a:effectLst/>
                        </a:rPr>
                        <a:t>Access</a:t>
                      </a:r>
                      <a:r>
                        <a:rPr lang="zh-CN" sz="1600" kern="100">
                          <a:effectLst/>
                        </a:rPr>
                        <a:t>读写权限</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en-US" sz="1600" kern="100">
                          <a:effectLst/>
                        </a:rPr>
                        <a:t>Scope</a:t>
                      </a:r>
                      <a:endParaRPr lang="zh-CN" sz="1600" kern="100">
                        <a:effectLst/>
                      </a:endParaRPr>
                    </a:p>
                    <a:p>
                      <a:pPr indent="127000" algn="just">
                        <a:spcAft>
                          <a:spcPts val="0"/>
                        </a:spcAft>
                      </a:pPr>
                      <a:r>
                        <a:rPr lang="zh-CN" sz="1600" kern="100">
                          <a:effectLst/>
                        </a:rPr>
                        <a:t>共享范围</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en-US" sz="1600" kern="100">
                          <a:effectLst/>
                        </a:rPr>
                        <a:t>Lifetime</a:t>
                      </a:r>
                      <a:endParaRPr lang="zh-CN" sz="1600" kern="100">
                        <a:effectLst/>
                      </a:endParaRPr>
                    </a:p>
                    <a:p>
                      <a:pPr indent="127000" algn="just">
                        <a:spcAft>
                          <a:spcPts val="0"/>
                        </a:spcAft>
                      </a:pPr>
                      <a:r>
                        <a:rPr lang="zh-CN" sz="1600" kern="100">
                          <a:effectLst/>
                        </a:rPr>
                        <a:t>变量有效期</a:t>
                      </a:r>
                      <a:endParaRPr lang="zh-CN" sz="1600" kern="100">
                        <a:effectLst/>
                        <a:latin typeface="Times New Roman"/>
                        <a:ea typeface="宋体"/>
                      </a:endParaRPr>
                    </a:p>
                  </a:txBody>
                  <a:tcPr marL="38100" marR="38100" marT="38100" marB="38100"/>
                </a:tc>
              </a:tr>
              <a:tr h="520249">
                <a:tc>
                  <a:txBody>
                    <a:bodyPr/>
                    <a:lstStyle/>
                    <a:p>
                      <a:pPr indent="127000" algn="just">
                        <a:spcAft>
                          <a:spcPts val="0"/>
                        </a:spcAft>
                      </a:pPr>
                      <a:r>
                        <a:rPr lang="en-US" sz="1600" kern="100">
                          <a:effectLst/>
                        </a:rPr>
                        <a:t>Register</a:t>
                      </a:r>
                      <a:endParaRPr lang="zh-CN" sz="1600" kern="100">
                        <a:effectLst/>
                      </a:endParaRPr>
                    </a:p>
                    <a:p>
                      <a:pPr indent="127000" algn="just">
                        <a:spcAft>
                          <a:spcPts val="0"/>
                        </a:spcAft>
                      </a:pPr>
                      <a:r>
                        <a:rPr lang="zh-CN" sz="1600" kern="100">
                          <a:effectLst/>
                        </a:rPr>
                        <a:t>寄存器</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en-US" sz="1600" kern="100">
                          <a:effectLst/>
                        </a:rPr>
                        <a:t>On chip</a:t>
                      </a:r>
                      <a:endParaRPr lang="zh-CN" sz="1600" kern="100">
                        <a:effectLst/>
                      </a:endParaRPr>
                    </a:p>
                    <a:p>
                      <a:pPr indent="127000" algn="just">
                        <a:spcAft>
                          <a:spcPts val="0"/>
                        </a:spcAft>
                      </a:pPr>
                      <a:r>
                        <a:rPr lang="zh-CN" sz="1600" kern="100">
                          <a:effectLst/>
                        </a:rPr>
                        <a:t>芯片内部</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en-US" sz="1600" kern="100">
                          <a:effectLst/>
                        </a:rPr>
                        <a:t>n/a </a:t>
                      </a:r>
                      <a:endParaRPr lang="zh-CN" sz="1600" kern="100">
                        <a:effectLst/>
                      </a:endParaRPr>
                    </a:p>
                    <a:p>
                      <a:pPr indent="127000" algn="just">
                        <a:spcAft>
                          <a:spcPts val="0"/>
                        </a:spcAft>
                      </a:pPr>
                      <a:r>
                        <a:rPr lang="zh-CN" sz="1600" kern="100">
                          <a:effectLst/>
                        </a:rPr>
                        <a:t>不需要</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en-US" sz="1600" kern="100">
                          <a:effectLst/>
                        </a:rPr>
                        <a:t>R/W </a:t>
                      </a:r>
                      <a:endParaRPr lang="zh-CN" sz="1600" kern="100">
                        <a:effectLst/>
                      </a:endParaRPr>
                    </a:p>
                    <a:p>
                      <a:pPr indent="127000" algn="just">
                        <a:spcAft>
                          <a:spcPts val="0"/>
                        </a:spcAft>
                      </a:pPr>
                      <a:r>
                        <a:rPr lang="zh-CN" sz="1600" kern="100">
                          <a:effectLst/>
                        </a:rPr>
                        <a:t>读写</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zh-CN" sz="1600" kern="100">
                          <a:effectLst/>
                        </a:rPr>
                        <a:t>单个线程</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zh-CN" sz="1600" kern="100">
                          <a:effectLst/>
                        </a:rPr>
                        <a:t>线程</a:t>
                      </a:r>
                      <a:endParaRPr lang="zh-CN" sz="1600" kern="100">
                        <a:effectLst/>
                        <a:latin typeface="Times New Roman"/>
                        <a:ea typeface="宋体"/>
                      </a:endParaRPr>
                    </a:p>
                  </a:txBody>
                  <a:tcPr marL="38100" marR="38100" marT="38100" marB="38100"/>
                </a:tc>
              </a:tr>
              <a:tr h="520249">
                <a:tc>
                  <a:txBody>
                    <a:bodyPr/>
                    <a:lstStyle/>
                    <a:p>
                      <a:pPr indent="127000" algn="just">
                        <a:spcAft>
                          <a:spcPts val="0"/>
                        </a:spcAft>
                      </a:pPr>
                      <a:r>
                        <a:rPr lang="en-US" sz="1600" kern="100">
                          <a:effectLst/>
                        </a:rPr>
                        <a:t>Local </a:t>
                      </a:r>
                      <a:endParaRPr lang="zh-CN" sz="1600" kern="100">
                        <a:effectLst/>
                      </a:endParaRPr>
                    </a:p>
                    <a:p>
                      <a:pPr indent="127000" algn="just">
                        <a:spcAft>
                          <a:spcPts val="0"/>
                        </a:spcAft>
                      </a:pPr>
                      <a:r>
                        <a:rPr lang="zh-CN" sz="1600" kern="100">
                          <a:effectLst/>
                        </a:rPr>
                        <a:t>局部</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en-US" sz="1600" kern="100">
                          <a:effectLst/>
                        </a:rPr>
                        <a:t>Off chip</a:t>
                      </a:r>
                      <a:endParaRPr lang="zh-CN" sz="1600" kern="100">
                        <a:effectLst/>
                      </a:endParaRPr>
                    </a:p>
                    <a:p>
                      <a:pPr indent="127000" algn="just">
                        <a:spcAft>
                          <a:spcPts val="0"/>
                        </a:spcAft>
                      </a:pPr>
                      <a:r>
                        <a:rPr lang="zh-CN" sz="1600" kern="100">
                          <a:effectLst/>
                        </a:rPr>
                        <a:t>芯片外部</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en-US" sz="1600" kern="100">
                          <a:effectLst/>
                        </a:rPr>
                        <a:t>*</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en-US" sz="1600" kern="100">
                          <a:effectLst/>
                        </a:rPr>
                        <a:t>R/W </a:t>
                      </a:r>
                      <a:endParaRPr lang="zh-CN" sz="1600" kern="100">
                        <a:effectLst/>
                      </a:endParaRPr>
                    </a:p>
                    <a:p>
                      <a:pPr indent="127000" algn="just">
                        <a:spcAft>
                          <a:spcPts val="0"/>
                        </a:spcAft>
                      </a:pPr>
                      <a:r>
                        <a:rPr lang="zh-CN" sz="1600" kern="100">
                          <a:effectLst/>
                        </a:rPr>
                        <a:t>读写</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zh-CN" sz="1600" kern="100">
                          <a:effectLst/>
                        </a:rPr>
                        <a:t>单个线程</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zh-CN" sz="1600" kern="100">
                          <a:effectLst/>
                        </a:rPr>
                        <a:t>线程</a:t>
                      </a:r>
                      <a:endParaRPr lang="zh-CN" sz="1600" kern="100">
                        <a:effectLst/>
                        <a:latin typeface="Times New Roman"/>
                        <a:ea typeface="宋体"/>
                      </a:endParaRPr>
                    </a:p>
                  </a:txBody>
                  <a:tcPr marL="38100" marR="38100" marT="38100" marB="38100"/>
                </a:tc>
              </a:tr>
              <a:tr h="520249">
                <a:tc>
                  <a:txBody>
                    <a:bodyPr/>
                    <a:lstStyle/>
                    <a:p>
                      <a:pPr indent="127000" algn="just">
                        <a:spcAft>
                          <a:spcPts val="0"/>
                        </a:spcAft>
                      </a:pPr>
                      <a:r>
                        <a:rPr lang="en-US" sz="1600" kern="100">
                          <a:effectLst/>
                        </a:rPr>
                        <a:t>Shared</a:t>
                      </a:r>
                      <a:endParaRPr lang="zh-CN" sz="1600" kern="100">
                        <a:effectLst/>
                      </a:endParaRPr>
                    </a:p>
                    <a:p>
                      <a:pPr indent="127000" algn="just">
                        <a:spcAft>
                          <a:spcPts val="0"/>
                        </a:spcAft>
                      </a:pPr>
                      <a:r>
                        <a:rPr lang="zh-CN" sz="1600" kern="100">
                          <a:effectLst/>
                        </a:rPr>
                        <a:t>共享</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en-US" sz="1600" kern="100">
                          <a:effectLst/>
                        </a:rPr>
                        <a:t>On chip</a:t>
                      </a:r>
                      <a:endParaRPr lang="zh-CN" sz="1600" kern="100">
                        <a:effectLst/>
                      </a:endParaRPr>
                    </a:p>
                    <a:p>
                      <a:pPr indent="127000" algn="just">
                        <a:spcAft>
                          <a:spcPts val="0"/>
                        </a:spcAft>
                      </a:pPr>
                      <a:r>
                        <a:rPr lang="zh-CN" sz="1600" kern="100">
                          <a:effectLst/>
                        </a:rPr>
                        <a:t>芯片内部</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en-US" sz="1600" kern="100">
                          <a:effectLst/>
                        </a:rPr>
                        <a:t>n/a </a:t>
                      </a:r>
                      <a:endParaRPr lang="zh-CN" sz="1600" kern="100">
                        <a:effectLst/>
                      </a:endParaRPr>
                    </a:p>
                    <a:p>
                      <a:pPr indent="127000" algn="just">
                        <a:spcAft>
                          <a:spcPts val="0"/>
                        </a:spcAft>
                      </a:pPr>
                      <a:r>
                        <a:rPr lang="zh-CN" sz="1600" kern="100">
                          <a:effectLst/>
                        </a:rPr>
                        <a:t>不需要</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en-US" sz="1600" kern="100">
                          <a:effectLst/>
                        </a:rPr>
                        <a:t>R/W </a:t>
                      </a:r>
                      <a:endParaRPr lang="zh-CN" sz="1600" kern="100">
                        <a:effectLst/>
                      </a:endParaRPr>
                    </a:p>
                    <a:p>
                      <a:pPr indent="127000" algn="just">
                        <a:spcAft>
                          <a:spcPts val="0"/>
                        </a:spcAft>
                      </a:pPr>
                      <a:r>
                        <a:rPr lang="zh-CN" sz="1600" kern="100">
                          <a:effectLst/>
                        </a:rPr>
                        <a:t>读写</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zh-CN" sz="1600" kern="100">
                          <a:effectLst/>
                        </a:rPr>
                        <a:t>线程块</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zh-CN" sz="1600" kern="100">
                          <a:effectLst/>
                        </a:rPr>
                        <a:t>线程块 </a:t>
                      </a:r>
                      <a:endParaRPr lang="zh-CN" sz="1600" kern="100">
                        <a:effectLst/>
                        <a:latin typeface="Times New Roman"/>
                        <a:ea typeface="宋体"/>
                      </a:endParaRPr>
                    </a:p>
                  </a:txBody>
                  <a:tcPr marL="38100" marR="38100" marT="38100" marB="38100"/>
                </a:tc>
              </a:tr>
              <a:tr h="520249">
                <a:tc>
                  <a:txBody>
                    <a:bodyPr/>
                    <a:lstStyle/>
                    <a:p>
                      <a:pPr indent="127000" algn="just">
                        <a:spcAft>
                          <a:spcPts val="0"/>
                        </a:spcAft>
                      </a:pPr>
                      <a:r>
                        <a:rPr lang="en-US" sz="1600" kern="100">
                          <a:effectLst/>
                        </a:rPr>
                        <a:t>Global</a:t>
                      </a:r>
                      <a:endParaRPr lang="zh-CN" sz="1600" kern="100">
                        <a:effectLst/>
                      </a:endParaRPr>
                    </a:p>
                    <a:p>
                      <a:pPr indent="127000" algn="just">
                        <a:spcAft>
                          <a:spcPts val="0"/>
                        </a:spcAft>
                      </a:pPr>
                      <a:r>
                        <a:rPr lang="zh-CN" sz="1600" kern="100">
                          <a:effectLst/>
                        </a:rPr>
                        <a:t>全局</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en-US" sz="1600" kern="100">
                          <a:effectLst/>
                        </a:rPr>
                        <a:t>Off chip</a:t>
                      </a:r>
                      <a:endParaRPr lang="zh-CN" sz="1600" kern="100">
                        <a:effectLst/>
                      </a:endParaRPr>
                    </a:p>
                    <a:p>
                      <a:pPr indent="127000" algn="just">
                        <a:spcAft>
                          <a:spcPts val="0"/>
                        </a:spcAft>
                      </a:pPr>
                      <a:r>
                        <a:rPr lang="zh-CN" sz="1600" kern="100">
                          <a:effectLst/>
                        </a:rPr>
                        <a:t>芯片外部</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en-US" sz="1600" kern="100">
                          <a:effectLst/>
                        </a:rPr>
                        <a:t>*</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en-US" sz="1600" kern="100">
                          <a:effectLst/>
                        </a:rPr>
                        <a:t>R/W </a:t>
                      </a:r>
                      <a:endParaRPr lang="zh-CN" sz="1600" kern="100">
                        <a:effectLst/>
                      </a:endParaRPr>
                    </a:p>
                    <a:p>
                      <a:pPr indent="127000" algn="just">
                        <a:spcAft>
                          <a:spcPts val="0"/>
                        </a:spcAft>
                      </a:pPr>
                      <a:r>
                        <a:rPr lang="zh-CN" sz="1600" kern="100">
                          <a:effectLst/>
                        </a:rPr>
                        <a:t>读写</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zh-CN" sz="1600" kern="100">
                          <a:effectLst/>
                        </a:rPr>
                        <a:t>所有线程</a:t>
                      </a:r>
                    </a:p>
                    <a:p>
                      <a:pPr indent="127000" algn="just">
                        <a:spcAft>
                          <a:spcPts val="0"/>
                        </a:spcAft>
                      </a:pPr>
                      <a:r>
                        <a:rPr lang="zh-CN" sz="1600" kern="100">
                          <a:effectLst/>
                        </a:rPr>
                        <a:t>和主机</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zh-CN" sz="1600" kern="100">
                          <a:effectLst/>
                        </a:rPr>
                        <a:t>主机端决定</a:t>
                      </a:r>
                      <a:endParaRPr lang="zh-CN" sz="1600" kern="100">
                        <a:effectLst/>
                        <a:latin typeface="Times New Roman"/>
                        <a:ea typeface="宋体"/>
                      </a:endParaRPr>
                    </a:p>
                  </a:txBody>
                  <a:tcPr marL="38100" marR="38100" marT="38100" marB="38100"/>
                </a:tc>
              </a:tr>
              <a:tr h="520249">
                <a:tc>
                  <a:txBody>
                    <a:bodyPr/>
                    <a:lstStyle/>
                    <a:p>
                      <a:pPr indent="127000" algn="just">
                        <a:spcAft>
                          <a:spcPts val="0"/>
                        </a:spcAft>
                      </a:pPr>
                      <a:r>
                        <a:rPr lang="en-US" sz="1600" kern="100">
                          <a:effectLst/>
                        </a:rPr>
                        <a:t>Constant</a:t>
                      </a:r>
                      <a:endParaRPr lang="zh-CN" sz="1600" kern="100">
                        <a:effectLst/>
                      </a:endParaRPr>
                    </a:p>
                    <a:p>
                      <a:pPr indent="127000" algn="just">
                        <a:spcAft>
                          <a:spcPts val="0"/>
                        </a:spcAft>
                      </a:pPr>
                      <a:r>
                        <a:rPr lang="zh-CN" sz="1600" kern="100">
                          <a:effectLst/>
                        </a:rPr>
                        <a:t>常量</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en-US" sz="1600" kern="100">
                          <a:effectLst/>
                        </a:rPr>
                        <a:t>Off chip</a:t>
                      </a:r>
                      <a:endParaRPr lang="zh-CN" sz="1600" kern="100">
                        <a:effectLst/>
                      </a:endParaRPr>
                    </a:p>
                    <a:p>
                      <a:pPr indent="127000" algn="just">
                        <a:spcAft>
                          <a:spcPts val="0"/>
                        </a:spcAft>
                      </a:pPr>
                      <a:r>
                        <a:rPr lang="zh-CN" sz="1600" kern="100">
                          <a:effectLst/>
                        </a:rPr>
                        <a:t>芯片外部</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en-US" sz="1600" kern="100">
                          <a:effectLst/>
                        </a:rPr>
                        <a:t>Yes </a:t>
                      </a:r>
                      <a:endParaRPr lang="zh-CN" sz="1600" kern="100">
                        <a:effectLst/>
                      </a:endParaRPr>
                    </a:p>
                    <a:p>
                      <a:pPr indent="127000" algn="just">
                        <a:spcAft>
                          <a:spcPts val="0"/>
                        </a:spcAft>
                      </a:pPr>
                      <a:r>
                        <a:rPr lang="zh-CN" sz="1600" kern="100">
                          <a:effectLst/>
                        </a:rPr>
                        <a:t>有缓存 </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en-US" sz="1600" kern="100">
                          <a:effectLst/>
                        </a:rPr>
                        <a:t>R </a:t>
                      </a:r>
                      <a:endParaRPr lang="zh-CN" sz="1600" kern="100">
                        <a:effectLst/>
                      </a:endParaRPr>
                    </a:p>
                    <a:p>
                      <a:pPr indent="127000" algn="just">
                        <a:spcAft>
                          <a:spcPts val="0"/>
                        </a:spcAft>
                      </a:pPr>
                      <a:r>
                        <a:rPr lang="zh-CN" sz="1600" kern="100">
                          <a:effectLst/>
                        </a:rPr>
                        <a:t>只读</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zh-CN" sz="1600" kern="100">
                          <a:effectLst/>
                        </a:rPr>
                        <a:t>所有线程</a:t>
                      </a:r>
                    </a:p>
                    <a:p>
                      <a:pPr indent="127000" algn="just">
                        <a:spcAft>
                          <a:spcPts val="0"/>
                        </a:spcAft>
                      </a:pPr>
                      <a:r>
                        <a:rPr lang="zh-CN" sz="1600" kern="100">
                          <a:effectLst/>
                        </a:rPr>
                        <a:t>和主机</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zh-CN" sz="1600" kern="100">
                          <a:effectLst/>
                        </a:rPr>
                        <a:t>主机端决定</a:t>
                      </a:r>
                      <a:endParaRPr lang="zh-CN" sz="1600" kern="100">
                        <a:effectLst/>
                        <a:latin typeface="Times New Roman"/>
                        <a:ea typeface="宋体"/>
                      </a:endParaRPr>
                    </a:p>
                  </a:txBody>
                  <a:tcPr marL="38100" marR="38100" marT="38100" marB="38100"/>
                </a:tc>
              </a:tr>
              <a:tr h="520249">
                <a:tc>
                  <a:txBody>
                    <a:bodyPr/>
                    <a:lstStyle/>
                    <a:p>
                      <a:pPr indent="127000" algn="just">
                        <a:spcAft>
                          <a:spcPts val="0"/>
                        </a:spcAft>
                      </a:pPr>
                      <a:r>
                        <a:rPr lang="en-US" sz="1600" kern="100">
                          <a:effectLst/>
                        </a:rPr>
                        <a:t>Texture</a:t>
                      </a:r>
                      <a:endParaRPr lang="zh-CN" sz="1600" kern="100">
                        <a:effectLst/>
                      </a:endParaRPr>
                    </a:p>
                    <a:p>
                      <a:pPr indent="127000" algn="just">
                        <a:spcAft>
                          <a:spcPts val="0"/>
                        </a:spcAft>
                      </a:pPr>
                      <a:r>
                        <a:rPr lang="zh-CN" sz="1600" kern="100">
                          <a:effectLst/>
                        </a:rPr>
                        <a:t>纹理</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en-US" sz="1600" kern="100">
                          <a:effectLst/>
                        </a:rPr>
                        <a:t>Off chip</a:t>
                      </a:r>
                      <a:endParaRPr lang="zh-CN" sz="1600" kern="100">
                        <a:effectLst/>
                      </a:endParaRPr>
                    </a:p>
                    <a:p>
                      <a:pPr indent="127000" algn="just">
                        <a:spcAft>
                          <a:spcPts val="0"/>
                        </a:spcAft>
                      </a:pPr>
                      <a:r>
                        <a:rPr lang="zh-CN" sz="1600" kern="100">
                          <a:effectLst/>
                        </a:rPr>
                        <a:t>芯片外部</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en-US" sz="1600" kern="100">
                          <a:effectLst/>
                        </a:rPr>
                        <a:t>Yes </a:t>
                      </a:r>
                      <a:endParaRPr lang="zh-CN" sz="1600" kern="100">
                        <a:effectLst/>
                      </a:endParaRPr>
                    </a:p>
                    <a:p>
                      <a:pPr indent="127000" algn="just">
                        <a:spcAft>
                          <a:spcPts val="0"/>
                        </a:spcAft>
                      </a:pPr>
                      <a:r>
                        <a:rPr lang="zh-CN" sz="1600" kern="100">
                          <a:effectLst/>
                        </a:rPr>
                        <a:t>有缓存</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en-US" sz="1600" kern="100">
                          <a:effectLst/>
                        </a:rPr>
                        <a:t>R </a:t>
                      </a:r>
                      <a:endParaRPr lang="zh-CN" sz="1600" kern="100">
                        <a:effectLst/>
                      </a:endParaRPr>
                    </a:p>
                    <a:p>
                      <a:pPr indent="127000" algn="just">
                        <a:spcAft>
                          <a:spcPts val="0"/>
                        </a:spcAft>
                      </a:pPr>
                      <a:r>
                        <a:rPr lang="zh-CN" sz="1600" kern="100">
                          <a:effectLst/>
                        </a:rPr>
                        <a:t>只读</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zh-CN" sz="1600" kern="100">
                          <a:effectLst/>
                        </a:rPr>
                        <a:t>所有线程</a:t>
                      </a:r>
                    </a:p>
                    <a:p>
                      <a:pPr indent="127000" algn="just">
                        <a:spcAft>
                          <a:spcPts val="0"/>
                        </a:spcAft>
                      </a:pPr>
                      <a:r>
                        <a:rPr lang="zh-CN" sz="1600" kern="100">
                          <a:effectLst/>
                        </a:rPr>
                        <a:t>和主机</a:t>
                      </a:r>
                      <a:endParaRPr lang="zh-CN" sz="1600" kern="100">
                        <a:effectLst/>
                        <a:latin typeface="Times New Roman"/>
                        <a:ea typeface="宋体"/>
                      </a:endParaRPr>
                    </a:p>
                  </a:txBody>
                  <a:tcPr marL="38100" marR="38100" marT="38100" marB="38100"/>
                </a:tc>
                <a:tc>
                  <a:txBody>
                    <a:bodyPr/>
                    <a:lstStyle/>
                    <a:p>
                      <a:pPr indent="127000" algn="just">
                        <a:spcAft>
                          <a:spcPts val="0"/>
                        </a:spcAft>
                      </a:pPr>
                      <a:r>
                        <a:rPr lang="zh-CN" sz="1600" kern="100">
                          <a:effectLst/>
                        </a:rPr>
                        <a:t>主机端决定</a:t>
                      </a:r>
                      <a:endParaRPr lang="zh-CN" sz="1600" kern="100">
                        <a:effectLst/>
                        <a:latin typeface="Times New Roman"/>
                        <a:ea typeface="宋体"/>
                      </a:endParaRPr>
                    </a:p>
                  </a:txBody>
                  <a:tcPr marL="38100" marR="38100" marT="38100" marB="38100"/>
                </a:tc>
              </a:tr>
              <a:tr h="520249">
                <a:tc gridSpan="6">
                  <a:txBody>
                    <a:bodyPr/>
                    <a:lstStyle/>
                    <a:p>
                      <a:pPr indent="127000" algn="l">
                        <a:spcAft>
                          <a:spcPts val="0"/>
                        </a:spcAft>
                      </a:pPr>
                      <a:r>
                        <a:rPr lang="en-US" sz="1600" kern="0" baseline="30000" dirty="0">
                          <a:effectLst/>
                        </a:rPr>
                        <a:t>*</a:t>
                      </a:r>
                      <a:r>
                        <a:rPr lang="en-US" sz="1600" kern="0" dirty="0">
                          <a:effectLst/>
                        </a:rPr>
                        <a:t> Cached only on devices of compute capability 2.x. </a:t>
                      </a:r>
                      <a:br>
                        <a:rPr lang="en-US" sz="1600" kern="0" dirty="0">
                          <a:effectLst/>
                        </a:rPr>
                      </a:br>
                      <a:r>
                        <a:rPr lang="en-US" sz="1600" kern="0" dirty="0" smtClean="0">
                          <a:effectLst/>
                        </a:rPr>
                        <a:t>  * </a:t>
                      </a:r>
                      <a:r>
                        <a:rPr lang="zh-CN" sz="1600" kern="0" dirty="0">
                          <a:effectLst/>
                        </a:rPr>
                        <a:t>表示一部分有、一部分没有。计算能力大于等于</a:t>
                      </a:r>
                      <a:r>
                        <a:rPr lang="en-US" sz="1600" kern="0" dirty="0">
                          <a:effectLst/>
                        </a:rPr>
                        <a:t>2.0</a:t>
                      </a:r>
                      <a:r>
                        <a:rPr lang="zh-CN" sz="1600" kern="0" dirty="0">
                          <a:effectLst/>
                        </a:rPr>
                        <a:t>有</a:t>
                      </a:r>
                      <a:r>
                        <a:rPr lang="zh-CN" sz="1600" kern="0" dirty="0" smtClean="0">
                          <a:effectLst/>
                        </a:rPr>
                        <a:t>缓存</a:t>
                      </a:r>
                      <a:endParaRPr lang="zh-CN" sz="1600" kern="100" dirty="0">
                        <a:effectLst/>
                        <a:latin typeface="Times New Roman"/>
                        <a:ea typeface="宋体"/>
                      </a:endParaRPr>
                    </a:p>
                  </a:txBody>
                  <a:tcPr marL="38100" marR="38100" marT="38100" marB="3810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301017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GPU</a:t>
            </a:r>
            <a:r>
              <a:rPr lang="zh-CN" altLang="en-US" dirty="0">
                <a:ea typeface="宋体" charset="-122"/>
              </a:rPr>
              <a:t>并行技术演变</a:t>
            </a:r>
            <a:endParaRPr lang="zh-CN" altLang="en-US" dirty="0"/>
          </a:p>
        </p:txBody>
      </p:sp>
      <p:sp>
        <p:nvSpPr>
          <p:cNvPr id="3" name="内容占位符 2"/>
          <p:cNvSpPr>
            <a:spLocks noGrp="1"/>
          </p:cNvSpPr>
          <p:nvPr>
            <p:ph idx="1"/>
          </p:nvPr>
        </p:nvSpPr>
        <p:spPr/>
        <p:txBody>
          <a:bodyPr/>
          <a:lstStyle/>
          <a:p>
            <a:r>
              <a:rPr lang="en-US" altLang="zh-CN" dirty="0" smtClean="0"/>
              <a:t>CPU</a:t>
            </a:r>
            <a:r>
              <a:rPr lang="zh-CN" altLang="en-US" dirty="0" smtClean="0"/>
              <a:t>与</a:t>
            </a:r>
            <a:r>
              <a:rPr lang="en-US" altLang="zh-CN" dirty="0" smtClean="0"/>
              <a:t>GPU</a:t>
            </a:r>
            <a:r>
              <a:rPr lang="zh-CN" altLang="en-US" dirty="0" smtClean="0"/>
              <a:t>执行流程</a:t>
            </a:r>
            <a:endParaRPr lang="zh-CN" altLang="en-US" dirty="0"/>
          </a:p>
        </p:txBody>
      </p:sp>
      <p:sp>
        <p:nvSpPr>
          <p:cNvPr id="4" name="灯片编号占位符 3"/>
          <p:cNvSpPr>
            <a:spLocks noGrp="1"/>
          </p:cNvSpPr>
          <p:nvPr>
            <p:ph type="sldNum" sz="quarter" idx="12"/>
          </p:nvPr>
        </p:nvSpPr>
        <p:spPr/>
        <p:txBody>
          <a:bodyPr/>
          <a:lstStyle/>
          <a:p>
            <a:pPr>
              <a:defRPr/>
            </a:pPr>
            <a:fld id="{CB3482B0-DF68-4A72-8C60-3CAB37AA262A}" type="slidenum">
              <a:rPr lang="en-US" altLang="zh-CN" smtClean="0"/>
              <a:pPr>
                <a:defRPr/>
              </a:pPr>
              <a:t>23</a:t>
            </a:fld>
            <a:endParaRPr lang="en-US" altLang="zh-CN"/>
          </a:p>
        </p:txBody>
      </p:sp>
      <p:pic>
        <p:nvPicPr>
          <p:cNvPr id="6" name="图片 5" descr="C:\Program Files\NVIDIA GPU Computing Toolkit\CUDA\v5.0\doc\html\cuda-c-programming-guide\graphics\heterogeneous-programming.png"/>
          <p:cNvPicPr/>
          <p:nvPr/>
        </p:nvPicPr>
        <p:blipFill>
          <a:blip r:embed="rId3"/>
          <a:srcRect/>
          <a:stretch>
            <a:fillRect/>
          </a:stretch>
        </p:blipFill>
        <p:spPr bwMode="auto">
          <a:xfrm>
            <a:off x="2144991" y="1772816"/>
            <a:ext cx="4536504" cy="4941168"/>
          </a:xfrm>
          <a:prstGeom prst="rect">
            <a:avLst/>
          </a:prstGeom>
          <a:noFill/>
          <a:ln w="9525">
            <a:noFill/>
            <a:miter lim="800000"/>
            <a:headEnd/>
            <a:tailEnd/>
          </a:ln>
        </p:spPr>
      </p:pic>
    </p:spTree>
    <p:extLst>
      <p:ext uri="{BB962C8B-B14F-4D97-AF65-F5344CB8AC3E}">
        <p14:creationId xmlns:p14="http://schemas.microsoft.com/office/powerpoint/2010/main" val="352261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93"/>
          <p:cNvSpPr>
            <a:spLocks/>
          </p:cNvSpPr>
          <p:nvPr/>
        </p:nvSpPr>
        <p:spPr bwMode="gray">
          <a:xfrm>
            <a:off x="2590800" y="3140968"/>
            <a:ext cx="4495800" cy="701675"/>
          </a:xfrm>
          <a:custGeom>
            <a:avLst/>
            <a:gdLst/>
            <a:ahLst/>
            <a:cxnLst>
              <a:cxn ang="0">
                <a:pos x="266" y="42"/>
              </a:cxn>
              <a:cxn ang="0">
                <a:pos x="107" y="103"/>
              </a:cxn>
              <a:cxn ang="0">
                <a:pos x="69" y="200"/>
              </a:cxn>
              <a:cxn ang="0">
                <a:pos x="38" y="235"/>
              </a:cxn>
              <a:cxn ang="0">
                <a:pos x="15" y="332"/>
              </a:cxn>
              <a:cxn ang="0">
                <a:pos x="38" y="447"/>
              </a:cxn>
              <a:cxn ang="0">
                <a:pos x="198" y="587"/>
              </a:cxn>
              <a:cxn ang="0">
                <a:pos x="568" y="655"/>
              </a:cxn>
              <a:cxn ang="0">
                <a:pos x="928" y="699"/>
              </a:cxn>
              <a:cxn ang="0">
                <a:pos x="1751" y="746"/>
              </a:cxn>
              <a:cxn ang="0">
                <a:pos x="2388" y="739"/>
              </a:cxn>
              <a:cxn ang="0">
                <a:pos x="2624" y="761"/>
              </a:cxn>
              <a:cxn ang="0">
                <a:pos x="3030" y="737"/>
              </a:cxn>
              <a:cxn ang="0">
                <a:pos x="3707" y="640"/>
              </a:cxn>
              <a:cxn ang="0">
                <a:pos x="4057" y="579"/>
              </a:cxn>
              <a:cxn ang="0">
                <a:pos x="4225" y="526"/>
              </a:cxn>
              <a:cxn ang="0">
                <a:pos x="4331" y="508"/>
              </a:cxn>
              <a:cxn ang="0">
                <a:pos x="4225" y="491"/>
              </a:cxn>
              <a:cxn ang="0">
                <a:pos x="4346" y="526"/>
              </a:cxn>
              <a:cxn ang="0">
                <a:pos x="4643" y="455"/>
              </a:cxn>
              <a:cxn ang="0">
                <a:pos x="4849" y="341"/>
              </a:cxn>
              <a:cxn ang="0">
                <a:pos x="4674" y="279"/>
              </a:cxn>
              <a:cxn ang="0">
                <a:pos x="4110" y="297"/>
              </a:cxn>
              <a:cxn ang="0">
                <a:pos x="4293" y="297"/>
              </a:cxn>
              <a:cxn ang="0">
                <a:pos x="4651" y="200"/>
              </a:cxn>
              <a:cxn ang="0">
                <a:pos x="4514" y="147"/>
              </a:cxn>
              <a:cxn ang="0">
                <a:pos x="3920" y="174"/>
              </a:cxn>
              <a:cxn ang="0">
                <a:pos x="3966" y="147"/>
              </a:cxn>
              <a:cxn ang="0">
                <a:pos x="3578" y="121"/>
              </a:cxn>
              <a:cxn ang="0">
                <a:pos x="3159" y="165"/>
              </a:cxn>
              <a:cxn ang="0">
                <a:pos x="2260" y="187"/>
              </a:cxn>
              <a:cxn ang="0">
                <a:pos x="1880" y="175"/>
              </a:cxn>
              <a:cxn ang="0">
                <a:pos x="1460" y="175"/>
              </a:cxn>
              <a:cxn ang="0">
                <a:pos x="967" y="130"/>
              </a:cxn>
              <a:cxn ang="0">
                <a:pos x="746" y="59"/>
              </a:cxn>
              <a:cxn ang="0">
                <a:pos x="472" y="6"/>
              </a:cxn>
              <a:cxn ang="0">
                <a:pos x="306" y="4"/>
              </a:cxn>
            </a:cxnLst>
            <a:rect l="0" t="0" r="r" b="b"/>
            <a:pathLst>
              <a:path w="4864" h="769">
                <a:moveTo>
                  <a:pt x="306" y="4"/>
                </a:moveTo>
                <a:cubicBezTo>
                  <a:pt x="265" y="21"/>
                  <a:pt x="307" y="25"/>
                  <a:pt x="266" y="42"/>
                </a:cubicBezTo>
                <a:cubicBezTo>
                  <a:pt x="228" y="27"/>
                  <a:pt x="225" y="21"/>
                  <a:pt x="167" y="42"/>
                </a:cubicBezTo>
                <a:cubicBezTo>
                  <a:pt x="141" y="52"/>
                  <a:pt x="142" y="90"/>
                  <a:pt x="107" y="103"/>
                </a:cubicBezTo>
                <a:cubicBezTo>
                  <a:pt x="84" y="130"/>
                  <a:pt x="69" y="156"/>
                  <a:pt x="46" y="182"/>
                </a:cubicBezTo>
                <a:cubicBezTo>
                  <a:pt x="53" y="188"/>
                  <a:pt x="61" y="196"/>
                  <a:pt x="69" y="200"/>
                </a:cubicBezTo>
                <a:cubicBezTo>
                  <a:pt x="76" y="204"/>
                  <a:pt x="94" y="200"/>
                  <a:pt x="91" y="209"/>
                </a:cubicBezTo>
                <a:cubicBezTo>
                  <a:pt x="89" y="218"/>
                  <a:pt x="47" y="232"/>
                  <a:pt x="38" y="235"/>
                </a:cubicBezTo>
                <a:cubicBezTo>
                  <a:pt x="20" y="298"/>
                  <a:pt x="37" y="278"/>
                  <a:pt x="0" y="306"/>
                </a:cubicBezTo>
                <a:cubicBezTo>
                  <a:pt x="5" y="314"/>
                  <a:pt x="11" y="322"/>
                  <a:pt x="15" y="332"/>
                </a:cubicBezTo>
                <a:cubicBezTo>
                  <a:pt x="27" y="345"/>
                  <a:pt x="65" y="366"/>
                  <a:pt x="69" y="385"/>
                </a:cubicBezTo>
                <a:cubicBezTo>
                  <a:pt x="71" y="398"/>
                  <a:pt x="28" y="428"/>
                  <a:pt x="38" y="447"/>
                </a:cubicBezTo>
                <a:cubicBezTo>
                  <a:pt x="28" y="480"/>
                  <a:pt x="110" y="494"/>
                  <a:pt x="129" y="499"/>
                </a:cubicBezTo>
                <a:cubicBezTo>
                  <a:pt x="157" y="521"/>
                  <a:pt x="162" y="579"/>
                  <a:pt x="198" y="587"/>
                </a:cubicBezTo>
                <a:cubicBezTo>
                  <a:pt x="275" y="607"/>
                  <a:pt x="321" y="631"/>
                  <a:pt x="400" y="635"/>
                </a:cubicBezTo>
                <a:cubicBezTo>
                  <a:pt x="471" y="643"/>
                  <a:pt x="513" y="654"/>
                  <a:pt x="568" y="655"/>
                </a:cubicBezTo>
                <a:cubicBezTo>
                  <a:pt x="628" y="661"/>
                  <a:pt x="700" y="664"/>
                  <a:pt x="760" y="671"/>
                </a:cubicBezTo>
                <a:cubicBezTo>
                  <a:pt x="817" y="693"/>
                  <a:pt x="869" y="677"/>
                  <a:pt x="928" y="699"/>
                </a:cubicBezTo>
                <a:cubicBezTo>
                  <a:pt x="1070" y="753"/>
                  <a:pt x="1355" y="693"/>
                  <a:pt x="1355" y="693"/>
                </a:cubicBezTo>
                <a:cubicBezTo>
                  <a:pt x="1539" y="731"/>
                  <a:pt x="1520" y="737"/>
                  <a:pt x="1751" y="746"/>
                </a:cubicBezTo>
                <a:cubicBezTo>
                  <a:pt x="1912" y="769"/>
                  <a:pt x="1924" y="727"/>
                  <a:pt x="2228" y="743"/>
                </a:cubicBezTo>
                <a:cubicBezTo>
                  <a:pt x="2298" y="752"/>
                  <a:pt x="2337" y="736"/>
                  <a:pt x="2388" y="739"/>
                </a:cubicBezTo>
                <a:cubicBezTo>
                  <a:pt x="2439" y="742"/>
                  <a:pt x="2496" y="758"/>
                  <a:pt x="2535" y="762"/>
                </a:cubicBezTo>
                <a:cubicBezTo>
                  <a:pt x="2574" y="766"/>
                  <a:pt x="2586" y="753"/>
                  <a:pt x="2624" y="761"/>
                </a:cubicBezTo>
                <a:cubicBezTo>
                  <a:pt x="2654" y="767"/>
                  <a:pt x="2674" y="747"/>
                  <a:pt x="2710" y="746"/>
                </a:cubicBezTo>
                <a:cubicBezTo>
                  <a:pt x="2816" y="740"/>
                  <a:pt x="2923" y="740"/>
                  <a:pt x="3030" y="737"/>
                </a:cubicBezTo>
                <a:cubicBezTo>
                  <a:pt x="3165" y="698"/>
                  <a:pt x="3192" y="700"/>
                  <a:pt x="3372" y="693"/>
                </a:cubicBezTo>
                <a:cubicBezTo>
                  <a:pt x="3491" y="677"/>
                  <a:pt x="3585" y="649"/>
                  <a:pt x="3707" y="640"/>
                </a:cubicBezTo>
                <a:cubicBezTo>
                  <a:pt x="3778" y="612"/>
                  <a:pt x="3647" y="661"/>
                  <a:pt x="3814" y="623"/>
                </a:cubicBezTo>
                <a:cubicBezTo>
                  <a:pt x="3939" y="593"/>
                  <a:pt x="3882" y="589"/>
                  <a:pt x="4057" y="579"/>
                </a:cubicBezTo>
                <a:cubicBezTo>
                  <a:pt x="4154" y="551"/>
                  <a:pt x="4197" y="549"/>
                  <a:pt x="4316" y="543"/>
                </a:cubicBezTo>
                <a:cubicBezTo>
                  <a:pt x="4293" y="535"/>
                  <a:pt x="4233" y="529"/>
                  <a:pt x="4225" y="526"/>
                </a:cubicBezTo>
                <a:cubicBezTo>
                  <a:pt x="4217" y="523"/>
                  <a:pt x="4240" y="518"/>
                  <a:pt x="4247" y="517"/>
                </a:cubicBezTo>
                <a:cubicBezTo>
                  <a:pt x="4275" y="513"/>
                  <a:pt x="4303" y="511"/>
                  <a:pt x="4331" y="508"/>
                </a:cubicBezTo>
                <a:cubicBezTo>
                  <a:pt x="4303" y="505"/>
                  <a:pt x="4275" y="504"/>
                  <a:pt x="4247" y="499"/>
                </a:cubicBezTo>
                <a:cubicBezTo>
                  <a:pt x="4240" y="498"/>
                  <a:pt x="4221" y="499"/>
                  <a:pt x="4225" y="491"/>
                </a:cubicBezTo>
                <a:cubicBezTo>
                  <a:pt x="4230" y="480"/>
                  <a:pt x="4245" y="485"/>
                  <a:pt x="4255" y="482"/>
                </a:cubicBezTo>
                <a:cubicBezTo>
                  <a:pt x="4318" y="494"/>
                  <a:pt x="4297" y="507"/>
                  <a:pt x="4346" y="526"/>
                </a:cubicBezTo>
                <a:cubicBezTo>
                  <a:pt x="4398" y="511"/>
                  <a:pt x="4453" y="470"/>
                  <a:pt x="4506" y="464"/>
                </a:cubicBezTo>
                <a:cubicBezTo>
                  <a:pt x="4552" y="460"/>
                  <a:pt x="4598" y="458"/>
                  <a:pt x="4643" y="455"/>
                </a:cubicBezTo>
                <a:cubicBezTo>
                  <a:pt x="4690" y="420"/>
                  <a:pt x="4742" y="423"/>
                  <a:pt x="4795" y="411"/>
                </a:cubicBezTo>
                <a:cubicBezTo>
                  <a:pt x="4834" y="382"/>
                  <a:pt x="4813" y="403"/>
                  <a:pt x="4849" y="341"/>
                </a:cubicBezTo>
                <a:cubicBezTo>
                  <a:pt x="4854" y="332"/>
                  <a:pt x="4864" y="314"/>
                  <a:pt x="4864" y="314"/>
                </a:cubicBezTo>
                <a:cubicBezTo>
                  <a:pt x="4803" y="279"/>
                  <a:pt x="4742" y="285"/>
                  <a:pt x="4674" y="279"/>
                </a:cubicBezTo>
                <a:cubicBezTo>
                  <a:pt x="4490" y="287"/>
                  <a:pt x="4499" y="279"/>
                  <a:pt x="4384" y="306"/>
                </a:cubicBezTo>
                <a:cubicBezTo>
                  <a:pt x="4293" y="303"/>
                  <a:pt x="4202" y="303"/>
                  <a:pt x="4110" y="297"/>
                </a:cubicBezTo>
                <a:cubicBezTo>
                  <a:pt x="4103" y="297"/>
                  <a:pt x="4126" y="288"/>
                  <a:pt x="4133" y="288"/>
                </a:cubicBezTo>
                <a:cubicBezTo>
                  <a:pt x="4187" y="288"/>
                  <a:pt x="4240" y="294"/>
                  <a:pt x="4293" y="297"/>
                </a:cubicBezTo>
                <a:cubicBezTo>
                  <a:pt x="4391" y="282"/>
                  <a:pt x="4444" y="268"/>
                  <a:pt x="4552" y="262"/>
                </a:cubicBezTo>
                <a:cubicBezTo>
                  <a:pt x="4601" y="247"/>
                  <a:pt x="4610" y="232"/>
                  <a:pt x="4651" y="200"/>
                </a:cubicBezTo>
                <a:cubicBezTo>
                  <a:pt x="4609" y="188"/>
                  <a:pt x="4562" y="193"/>
                  <a:pt x="4521" y="174"/>
                </a:cubicBezTo>
                <a:cubicBezTo>
                  <a:pt x="4514" y="171"/>
                  <a:pt x="4516" y="156"/>
                  <a:pt x="4514" y="147"/>
                </a:cubicBezTo>
                <a:cubicBezTo>
                  <a:pt x="4141" y="166"/>
                  <a:pt x="4291" y="156"/>
                  <a:pt x="4065" y="174"/>
                </a:cubicBezTo>
                <a:cubicBezTo>
                  <a:pt x="4015" y="182"/>
                  <a:pt x="3972" y="194"/>
                  <a:pt x="3920" y="174"/>
                </a:cubicBezTo>
                <a:cubicBezTo>
                  <a:pt x="3911" y="171"/>
                  <a:pt x="3935" y="160"/>
                  <a:pt x="3943" y="156"/>
                </a:cubicBezTo>
                <a:cubicBezTo>
                  <a:pt x="3951" y="152"/>
                  <a:pt x="3958" y="150"/>
                  <a:pt x="3966" y="147"/>
                </a:cubicBezTo>
                <a:cubicBezTo>
                  <a:pt x="3918" y="110"/>
                  <a:pt x="3968" y="135"/>
                  <a:pt x="3935" y="77"/>
                </a:cubicBezTo>
                <a:cubicBezTo>
                  <a:pt x="3812" y="86"/>
                  <a:pt x="3702" y="113"/>
                  <a:pt x="3578" y="121"/>
                </a:cubicBezTo>
                <a:cubicBezTo>
                  <a:pt x="3524" y="128"/>
                  <a:pt x="3477" y="135"/>
                  <a:pt x="3425" y="156"/>
                </a:cubicBezTo>
                <a:cubicBezTo>
                  <a:pt x="3342" y="188"/>
                  <a:pt x="3248" y="162"/>
                  <a:pt x="3159" y="165"/>
                </a:cubicBezTo>
                <a:cubicBezTo>
                  <a:pt x="2928" y="254"/>
                  <a:pt x="2813" y="169"/>
                  <a:pt x="2544" y="191"/>
                </a:cubicBezTo>
                <a:cubicBezTo>
                  <a:pt x="2445" y="200"/>
                  <a:pt x="2305" y="198"/>
                  <a:pt x="2260" y="187"/>
                </a:cubicBezTo>
                <a:cubicBezTo>
                  <a:pt x="2172" y="153"/>
                  <a:pt x="2149" y="194"/>
                  <a:pt x="2056" y="195"/>
                </a:cubicBezTo>
                <a:cubicBezTo>
                  <a:pt x="1964" y="187"/>
                  <a:pt x="1913" y="188"/>
                  <a:pt x="1880" y="175"/>
                </a:cubicBezTo>
                <a:cubicBezTo>
                  <a:pt x="1790" y="181"/>
                  <a:pt x="1677" y="212"/>
                  <a:pt x="1591" y="191"/>
                </a:cubicBezTo>
                <a:cubicBezTo>
                  <a:pt x="1548" y="181"/>
                  <a:pt x="1503" y="186"/>
                  <a:pt x="1460" y="175"/>
                </a:cubicBezTo>
                <a:cubicBezTo>
                  <a:pt x="1435" y="185"/>
                  <a:pt x="1426" y="155"/>
                  <a:pt x="1401" y="165"/>
                </a:cubicBezTo>
                <a:cubicBezTo>
                  <a:pt x="1252" y="156"/>
                  <a:pt x="1118" y="135"/>
                  <a:pt x="967" y="130"/>
                </a:cubicBezTo>
                <a:cubicBezTo>
                  <a:pt x="926" y="125"/>
                  <a:pt x="836" y="116"/>
                  <a:pt x="799" y="103"/>
                </a:cubicBezTo>
                <a:cubicBezTo>
                  <a:pt x="798" y="103"/>
                  <a:pt x="754" y="62"/>
                  <a:pt x="746" y="59"/>
                </a:cubicBezTo>
                <a:cubicBezTo>
                  <a:pt x="686" y="39"/>
                  <a:pt x="609" y="39"/>
                  <a:pt x="548" y="33"/>
                </a:cubicBezTo>
                <a:cubicBezTo>
                  <a:pt x="523" y="22"/>
                  <a:pt x="497" y="17"/>
                  <a:pt x="472" y="6"/>
                </a:cubicBezTo>
                <a:cubicBezTo>
                  <a:pt x="441" y="9"/>
                  <a:pt x="411" y="11"/>
                  <a:pt x="381" y="15"/>
                </a:cubicBezTo>
                <a:cubicBezTo>
                  <a:pt x="353" y="15"/>
                  <a:pt x="325" y="0"/>
                  <a:pt x="306" y="4"/>
                </a:cubicBezTo>
                <a:close/>
              </a:path>
            </a:pathLst>
          </a:custGeom>
          <a:gradFill rotWithShape="0">
            <a:gsLst>
              <a:gs pos="0">
                <a:schemeClr val="accent1"/>
              </a:gs>
              <a:gs pos="100000">
                <a:schemeClr val="accent1">
                  <a:gamma/>
                  <a:tint val="24314"/>
                  <a:invGamma/>
                </a:schemeClr>
              </a:gs>
            </a:gsLst>
            <a:lin ang="0" scaled="1"/>
          </a:gradFill>
          <a:ln w="9525">
            <a:noFill/>
            <a:round/>
            <a:headEnd/>
            <a:tailEnd/>
          </a:ln>
          <a:effectLst/>
        </p:spPr>
        <p:txBody>
          <a:bodyPr/>
          <a:lstStyle/>
          <a:p>
            <a:pPr eaLnBrk="0" hangingPunct="0">
              <a:defRPr/>
            </a:pPr>
            <a:endParaRPr lang="zh-CN" altLang="en-US">
              <a:solidFill>
                <a:srgbClr val="0D1259"/>
              </a:solidFill>
              <a:latin typeface="Times New Roman" pitchFamily="18" charset="0"/>
              <a:ea typeface="宋体" pitchFamily="2" charset="-122"/>
            </a:endParaRPr>
          </a:p>
        </p:txBody>
      </p:sp>
      <p:sp>
        <p:nvSpPr>
          <p:cNvPr id="12291" name="Rectangle 2"/>
          <p:cNvSpPr>
            <a:spLocks noGrp="1" noChangeArrowheads="1"/>
          </p:cNvSpPr>
          <p:nvPr>
            <p:ph type="title"/>
          </p:nvPr>
        </p:nvSpPr>
        <p:spPr/>
        <p:txBody>
          <a:bodyPr/>
          <a:lstStyle/>
          <a:p>
            <a:pPr eaLnBrk="1" hangingPunct="1"/>
            <a:r>
              <a:rPr lang="zh-CN" altLang="en-US" sz="4000" dirty="0" smtClean="0">
                <a:ea typeface="宋体" charset="-122"/>
              </a:rPr>
              <a:t>目录</a:t>
            </a:r>
            <a:endParaRPr lang="en-US" altLang="zh-CN" sz="2400" dirty="0" smtClean="0">
              <a:solidFill>
                <a:schemeClr val="accent1"/>
              </a:solidFill>
              <a:ea typeface="宋体" charset="-122"/>
            </a:endParaRPr>
          </a:p>
        </p:txBody>
      </p:sp>
      <p:grpSp>
        <p:nvGrpSpPr>
          <p:cNvPr id="2" name="Group 3"/>
          <p:cNvGrpSpPr>
            <a:grpSpLocks/>
          </p:cNvGrpSpPr>
          <p:nvPr/>
        </p:nvGrpSpPr>
        <p:grpSpPr bwMode="auto">
          <a:xfrm>
            <a:off x="1828800" y="1484784"/>
            <a:ext cx="762000" cy="665163"/>
            <a:chOff x="1110" y="2656"/>
            <a:chExt cx="1549" cy="1351"/>
          </a:xfrm>
        </p:grpSpPr>
        <p:sp>
          <p:nvSpPr>
            <p:cNvPr id="1233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3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40966" name="AutoShape 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grpSp>
        <p:nvGrpSpPr>
          <p:cNvPr id="3" name="Group 7"/>
          <p:cNvGrpSpPr>
            <a:grpSpLocks/>
          </p:cNvGrpSpPr>
          <p:nvPr/>
        </p:nvGrpSpPr>
        <p:grpSpPr bwMode="auto">
          <a:xfrm>
            <a:off x="1828800" y="2348880"/>
            <a:ext cx="762000" cy="665163"/>
            <a:chOff x="3174" y="2656"/>
            <a:chExt cx="1549" cy="1351"/>
          </a:xfrm>
        </p:grpSpPr>
        <p:sp>
          <p:nvSpPr>
            <p:cNvPr id="12330"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31"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40970"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sp>
        <p:nvSpPr>
          <p:cNvPr id="12294" name="Line 11"/>
          <p:cNvSpPr>
            <a:spLocks noChangeShapeType="1"/>
          </p:cNvSpPr>
          <p:nvPr/>
        </p:nvSpPr>
        <p:spPr bwMode="auto">
          <a:xfrm>
            <a:off x="2438400" y="2060848"/>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295" name="Text Box 12"/>
          <p:cNvSpPr txBox="1">
            <a:spLocks noChangeArrowheads="1"/>
          </p:cNvSpPr>
          <p:nvPr/>
        </p:nvSpPr>
        <p:spPr bwMode="auto">
          <a:xfrm>
            <a:off x="2667000" y="1527448"/>
            <a:ext cx="800100" cy="461963"/>
          </a:xfrm>
          <a:prstGeom prst="rect">
            <a:avLst/>
          </a:prstGeom>
          <a:noFill/>
          <a:ln w="9525" algn="ctr">
            <a:noFill/>
            <a:miter lim="800000"/>
            <a:headEnd/>
            <a:tailEnd/>
          </a:ln>
        </p:spPr>
        <p:txBody>
          <a:bodyPr wrap="none">
            <a:spAutoFit/>
          </a:bodyPr>
          <a:lstStyle/>
          <a:p>
            <a:pPr eaLnBrk="0" hangingPunct="0"/>
            <a:r>
              <a:rPr lang="zh-CN" altLang="en-US" sz="2400" dirty="0">
                <a:solidFill>
                  <a:srgbClr val="0D1259"/>
                </a:solidFill>
                <a:effectLst>
                  <a:outerShdw blurRad="38100" dist="38100" dir="2700000" algn="tl">
                    <a:srgbClr val="000000">
                      <a:alpha val="43137"/>
                    </a:srgbClr>
                  </a:outerShdw>
                </a:effectLst>
                <a:latin typeface="黑体" pitchFamily="49" charset="-122"/>
                <a:ea typeface="黑体" pitchFamily="49" charset="-122"/>
              </a:rPr>
              <a:t>绪论</a:t>
            </a:r>
            <a:endParaRPr lang="en-US" altLang="zh-CN" sz="2400" dirty="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296" name="Text Box 13"/>
          <p:cNvSpPr txBox="1">
            <a:spLocks noChangeArrowheads="1"/>
          </p:cNvSpPr>
          <p:nvPr/>
        </p:nvSpPr>
        <p:spPr bwMode="gray">
          <a:xfrm>
            <a:off x="2025650" y="1549673"/>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1</a:t>
            </a:r>
          </a:p>
        </p:txBody>
      </p:sp>
      <p:sp>
        <p:nvSpPr>
          <p:cNvPr id="12297" name="Line 14"/>
          <p:cNvSpPr>
            <a:spLocks noChangeShapeType="1"/>
          </p:cNvSpPr>
          <p:nvPr/>
        </p:nvSpPr>
        <p:spPr bwMode="auto">
          <a:xfrm>
            <a:off x="2438400" y="2958480"/>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298" name="Text Box 15"/>
          <p:cNvSpPr txBox="1">
            <a:spLocks noChangeArrowheads="1"/>
          </p:cNvSpPr>
          <p:nvPr/>
        </p:nvSpPr>
        <p:spPr bwMode="auto">
          <a:xfrm>
            <a:off x="2667000" y="2425080"/>
            <a:ext cx="2032000" cy="461963"/>
          </a:xfrm>
          <a:prstGeom prst="rect">
            <a:avLst/>
          </a:prstGeom>
          <a:noFill/>
          <a:ln w="9525" algn="ctr">
            <a:noFill/>
            <a:miter lim="800000"/>
            <a:headEnd/>
            <a:tailEnd/>
          </a:ln>
        </p:spPr>
        <p:txBody>
          <a:bodyPr wrap="none">
            <a:spAutoFit/>
          </a:bodyPr>
          <a:lstStyle/>
          <a:p>
            <a:pPr eaLnBrk="0" hangingPunct="0"/>
            <a:r>
              <a:rPr lang="zh-CN" altLang="en-US" sz="2400" dirty="0">
                <a:solidFill>
                  <a:srgbClr val="0D1259"/>
                </a:solidFill>
                <a:effectLst>
                  <a:outerShdw blurRad="38100" dist="38100" dir="2700000" algn="tl">
                    <a:srgbClr val="000000">
                      <a:alpha val="43137"/>
                    </a:srgbClr>
                  </a:outerShdw>
                </a:effectLst>
                <a:latin typeface="黑体" pitchFamily="49" charset="-122"/>
                <a:ea typeface="黑体" pitchFamily="49" charset="-122"/>
              </a:rPr>
              <a:t>通用并行计算</a:t>
            </a:r>
            <a:endParaRPr lang="en-US" altLang="zh-CN" sz="2400" dirty="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299" name="Text Box 16"/>
          <p:cNvSpPr txBox="1">
            <a:spLocks noChangeArrowheads="1"/>
          </p:cNvSpPr>
          <p:nvPr/>
        </p:nvSpPr>
        <p:spPr bwMode="gray">
          <a:xfrm>
            <a:off x="2025650" y="2447305"/>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2</a:t>
            </a:r>
          </a:p>
        </p:txBody>
      </p:sp>
      <p:grpSp>
        <p:nvGrpSpPr>
          <p:cNvPr id="4" name="Group 17"/>
          <p:cNvGrpSpPr>
            <a:grpSpLocks/>
          </p:cNvGrpSpPr>
          <p:nvPr/>
        </p:nvGrpSpPr>
        <p:grpSpPr bwMode="auto">
          <a:xfrm>
            <a:off x="1828800" y="3235424"/>
            <a:ext cx="762000" cy="665163"/>
            <a:chOff x="1110" y="2656"/>
            <a:chExt cx="1549" cy="1351"/>
          </a:xfrm>
        </p:grpSpPr>
        <p:sp>
          <p:nvSpPr>
            <p:cNvPr id="123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40980"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grpSp>
        <p:nvGrpSpPr>
          <p:cNvPr id="5" name="Group 21"/>
          <p:cNvGrpSpPr>
            <a:grpSpLocks/>
          </p:cNvGrpSpPr>
          <p:nvPr/>
        </p:nvGrpSpPr>
        <p:grpSpPr bwMode="auto">
          <a:xfrm>
            <a:off x="1828800" y="4131989"/>
            <a:ext cx="762000" cy="665163"/>
            <a:chOff x="3174" y="2656"/>
            <a:chExt cx="1549" cy="1351"/>
          </a:xfrm>
        </p:grpSpPr>
        <p:sp>
          <p:nvSpPr>
            <p:cNvPr id="12324"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25"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40984"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sp>
        <p:nvSpPr>
          <p:cNvPr id="12302" name="Line 25"/>
          <p:cNvSpPr>
            <a:spLocks noChangeShapeType="1"/>
          </p:cNvSpPr>
          <p:nvPr/>
        </p:nvSpPr>
        <p:spPr bwMode="auto">
          <a:xfrm>
            <a:off x="2438400" y="3845024"/>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303" name="Text Box 26"/>
          <p:cNvSpPr txBox="1">
            <a:spLocks noChangeArrowheads="1"/>
          </p:cNvSpPr>
          <p:nvPr/>
        </p:nvSpPr>
        <p:spPr bwMode="auto">
          <a:xfrm>
            <a:off x="2667000" y="3311624"/>
            <a:ext cx="4186238" cy="461963"/>
          </a:xfrm>
          <a:prstGeom prst="rect">
            <a:avLst/>
          </a:prstGeom>
          <a:noFill/>
          <a:ln w="9525" algn="ctr">
            <a:noFill/>
            <a:miter lim="800000"/>
            <a:headEnd/>
            <a:tailEnd/>
          </a:ln>
        </p:spPr>
        <p:txBody>
          <a:bodyPr wrap="none">
            <a:spAutoFit/>
          </a:bodyPr>
          <a:lstStyle/>
          <a:p>
            <a:pPr eaLnBrk="0" hangingPunct="0"/>
            <a:r>
              <a:rPr lang="zh-CN" altLang="en-US" sz="2400">
                <a:solidFill>
                  <a:srgbClr val="0D1259"/>
                </a:solidFill>
                <a:effectLst>
                  <a:outerShdw blurRad="38100" dist="38100" dir="2700000" algn="tl">
                    <a:srgbClr val="000000">
                      <a:alpha val="43137"/>
                    </a:srgbClr>
                  </a:outerShdw>
                </a:effectLst>
                <a:latin typeface="黑体" pitchFamily="49" charset="-122"/>
                <a:ea typeface="黑体" pitchFamily="49" charset="-122"/>
              </a:rPr>
              <a:t>骨骼动画矩阵调色板并行算法</a:t>
            </a:r>
            <a:endParaRPr lang="en-US" altLang="zh-CN" sz="240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304" name="Text Box 27"/>
          <p:cNvSpPr txBox="1">
            <a:spLocks noChangeArrowheads="1"/>
          </p:cNvSpPr>
          <p:nvPr/>
        </p:nvSpPr>
        <p:spPr bwMode="gray">
          <a:xfrm>
            <a:off x="2025650" y="3333849"/>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3</a:t>
            </a:r>
          </a:p>
        </p:txBody>
      </p:sp>
      <p:sp>
        <p:nvSpPr>
          <p:cNvPr id="12305" name="Line 28"/>
          <p:cNvSpPr>
            <a:spLocks noChangeShapeType="1"/>
          </p:cNvSpPr>
          <p:nvPr/>
        </p:nvSpPr>
        <p:spPr bwMode="auto">
          <a:xfrm>
            <a:off x="2438400" y="4741589"/>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307" name="Text Box 30"/>
          <p:cNvSpPr txBox="1">
            <a:spLocks noChangeArrowheads="1"/>
          </p:cNvSpPr>
          <p:nvPr/>
        </p:nvSpPr>
        <p:spPr bwMode="gray">
          <a:xfrm>
            <a:off x="2025650" y="4230414"/>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4</a:t>
            </a:r>
          </a:p>
        </p:txBody>
      </p:sp>
      <p:sp>
        <p:nvSpPr>
          <p:cNvPr id="12308" name="灯片编号占位符 1"/>
          <p:cNvSpPr>
            <a:spLocks noGrp="1"/>
          </p:cNvSpPr>
          <p:nvPr>
            <p:ph type="sldNum" sz="quarter" idx="12"/>
          </p:nvPr>
        </p:nvSpPr>
        <p:spPr>
          <a:noFill/>
          <a:ln>
            <a:miter lim="800000"/>
            <a:headEnd/>
            <a:tailEnd/>
          </a:ln>
        </p:spPr>
        <p:txBody>
          <a:bodyPr/>
          <a:lstStyle/>
          <a:p>
            <a:fld id="{24812349-BE0D-46FB-9A71-0934A18DEDB0}" type="slidenum">
              <a:rPr lang="en-US" altLang="zh-CN" smtClean="0">
                <a:solidFill>
                  <a:srgbClr val="0D1259"/>
                </a:solidFill>
              </a:rPr>
              <a:pPr/>
              <a:t>24</a:t>
            </a:fld>
            <a:endParaRPr lang="en-US" altLang="zh-CN" smtClean="0">
              <a:solidFill>
                <a:srgbClr val="0D1259"/>
              </a:solidFill>
            </a:endParaRPr>
          </a:p>
        </p:txBody>
      </p:sp>
      <p:sp>
        <p:nvSpPr>
          <p:cNvPr id="12309" name="Line 28"/>
          <p:cNvSpPr>
            <a:spLocks noChangeShapeType="1"/>
          </p:cNvSpPr>
          <p:nvPr/>
        </p:nvSpPr>
        <p:spPr bwMode="auto">
          <a:xfrm>
            <a:off x="2438400" y="5564063"/>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310" name="Text Box 29"/>
          <p:cNvSpPr txBox="1">
            <a:spLocks noChangeArrowheads="1"/>
          </p:cNvSpPr>
          <p:nvPr/>
        </p:nvSpPr>
        <p:spPr bwMode="auto">
          <a:xfrm>
            <a:off x="2667000" y="4169890"/>
            <a:ext cx="3570288" cy="461963"/>
          </a:xfrm>
          <a:prstGeom prst="rect">
            <a:avLst/>
          </a:prstGeom>
          <a:noFill/>
          <a:ln w="9525" algn="ctr">
            <a:noFill/>
            <a:miter lim="800000"/>
            <a:headEnd/>
            <a:tailEnd/>
          </a:ln>
        </p:spPr>
        <p:txBody>
          <a:bodyPr wrap="none">
            <a:spAutoFit/>
          </a:bodyPr>
          <a:lstStyle/>
          <a:p>
            <a:pPr eaLnBrk="0" hangingPunct="0"/>
            <a:r>
              <a:rPr lang="zh-CN" altLang="en-US" sz="2400" dirty="0">
                <a:solidFill>
                  <a:srgbClr val="0D1259"/>
                </a:solidFill>
                <a:effectLst>
                  <a:outerShdw blurRad="38100" dist="38100" dir="2700000" algn="tl">
                    <a:srgbClr val="000000">
                      <a:alpha val="43137"/>
                    </a:srgbClr>
                  </a:outerShdw>
                </a:effectLst>
                <a:latin typeface="黑体" pitchFamily="49" charset="-122"/>
                <a:ea typeface="黑体" pitchFamily="49" charset="-122"/>
              </a:rPr>
              <a:t>虚拟现实平台多任务并行</a:t>
            </a:r>
            <a:endParaRPr lang="en-US" altLang="zh-CN" sz="2400" dirty="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311" name="Text Box 30"/>
          <p:cNvSpPr txBox="1">
            <a:spLocks noChangeArrowheads="1"/>
          </p:cNvSpPr>
          <p:nvPr/>
        </p:nvSpPr>
        <p:spPr bwMode="gray">
          <a:xfrm>
            <a:off x="2025650" y="4857849"/>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4</a:t>
            </a:r>
          </a:p>
        </p:txBody>
      </p:sp>
      <p:sp>
        <p:nvSpPr>
          <p:cNvPr id="12314" name="Text Box 29"/>
          <p:cNvSpPr txBox="1">
            <a:spLocks noChangeArrowheads="1"/>
          </p:cNvSpPr>
          <p:nvPr/>
        </p:nvSpPr>
        <p:spPr bwMode="auto">
          <a:xfrm>
            <a:off x="2663825" y="5025256"/>
            <a:ext cx="1722438" cy="461962"/>
          </a:xfrm>
          <a:prstGeom prst="rect">
            <a:avLst/>
          </a:prstGeom>
          <a:noFill/>
          <a:ln w="9525" algn="ctr">
            <a:noFill/>
            <a:miter lim="800000"/>
            <a:headEnd/>
            <a:tailEnd/>
          </a:ln>
        </p:spPr>
        <p:txBody>
          <a:bodyPr wrap="none">
            <a:spAutoFit/>
          </a:bodyPr>
          <a:lstStyle/>
          <a:p>
            <a:pPr eaLnBrk="0" hangingPunct="0"/>
            <a:r>
              <a:rPr lang="zh-CN" altLang="en-US" sz="2400" dirty="0">
                <a:solidFill>
                  <a:srgbClr val="0D1259"/>
                </a:solidFill>
                <a:effectLst>
                  <a:outerShdw blurRad="38100" dist="38100" dir="2700000" algn="tl">
                    <a:srgbClr val="000000">
                      <a:alpha val="43137"/>
                    </a:srgbClr>
                  </a:outerShdw>
                </a:effectLst>
                <a:latin typeface="黑体" pitchFamily="49" charset="-122"/>
                <a:ea typeface="黑体" pitchFamily="49" charset="-122"/>
              </a:rPr>
              <a:t>总结和展望</a:t>
            </a:r>
            <a:endParaRPr lang="en-US" altLang="zh-CN" sz="2400" dirty="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315" name="Text Box 30"/>
          <p:cNvSpPr txBox="1">
            <a:spLocks noChangeArrowheads="1"/>
          </p:cNvSpPr>
          <p:nvPr/>
        </p:nvSpPr>
        <p:spPr bwMode="gray">
          <a:xfrm>
            <a:off x="2020888" y="5199286"/>
            <a:ext cx="355600" cy="461962"/>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6</a:t>
            </a:r>
          </a:p>
        </p:txBody>
      </p:sp>
      <p:grpSp>
        <p:nvGrpSpPr>
          <p:cNvPr id="7" name="Group 17"/>
          <p:cNvGrpSpPr>
            <a:grpSpLocks/>
          </p:cNvGrpSpPr>
          <p:nvPr/>
        </p:nvGrpSpPr>
        <p:grpSpPr bwMode="auto">
          <a:xfrm>
            <a:off x="1828800" y="4996086"/>
            <a:ext cx="762000" cy="665162"/>
            <a:chOff x="1110" y="2656"/>
            <a:chExt cx="1549" cy="1351"/>
          </a:xfrm>
        </p:grpSpPr>
        <p:sp>
          <p:nvSpPr>
            <p:cNvPr id="1231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1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55"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sp>
        <p:nvSpPr>
          <p:cNvPr id="12317" name="Text Box 27"/>
          <p:cNvSpPr txBox="1">
            <a:spLocks noChangeArrowheads="1"/>
          </p:cNvSpPr>
          <p:nvPr/>
        </p:nvSpPr>
        <p:spPr bwMode="gray">
          <a:xfrm>
            <a:off x="2024063" y="5073526"/>
            <a:ext cx="357187" cy="461962"/>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5</a:t>
            </a:r>
          </a:p>
        </p:txBody>
      </p:sp>
    </p:spTree>
    <p:extLst>
      <p:ext uri="{BB962C8B-B14F-4D97-AF65-F5344CB8AC3E}">
        <p14:creationId xmlns:p14="http://schemas.microsoft.com/office/powerpoint/2010/main" val="32239836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dirty="0" smtClean="0">
                <a:ea typeface="宋体" charset="-122"/>
              </a:rPr>
              <a:t>三维坐标变换</a:t>
            </a:r>
          </a:p>
        </p:txBody>
      </p:sp>
      <p:sp>
        <p:nvSpPr>
          <p:cNvPr id="19459" name="内容占位符 2"/>
          <p:cNvSpPr>
            <a:spLocks noGrp="1"/>
          </p:cNvSpPr>
          <p:nvPr>
            <p:ph idx="1"/>
          </p:nvPr>
        </p:nvSpPr>
        <p:spPr/>
        <p:txBody>
          <a:bodyPr/>
          <a:lstStyle/>
          <a:p>
            <a:endParaRPr lang="zh-CN" altLang="en-US" smtClean="0">
              <a:ea typeface="宋体" charset="-122"/>
            </a:endParaRPr>
          </a:p>
        </p:txBody>
      </p:sp>
      <p:sp>
        <p:nvSpPr>
          <p:cNvPr id="19460" name="灯片编号占位符 3"/>
          <p:cNvSpPr>
            <a:spLocks noGrp="1"/>
          </p:cNvSpPr>
          <p:nvPr>
            <p:ph type="sldNum" sz="quarter" idx="12"/>
          </p:nvPr>
        </p:nvSpPr>
        <p:spPr>
          <a:noFill/>
          <a:ln>
            <a:miter lim="800000"/>
            <a:headEnd/>
            <a:tailEnd/>
          </a:ln>
        </p:spPr>
        <p:txBody>
          <a:bodyPr/>
          <a:lstStyle/>
          <a:p>
            <a:fld id="{5E62E071-BC0B-445E-82FD-6D506F4B8162}" type="slidenum">
              <a:rPr lang="en-US" altLang="zh-CN" smtClean="0"/>
              <a:pPr/>
              <a:t>25</a:t>
            </a:fld>
            <a:endParaRPr lang="en-US" altLang="zh-CN" smtClean="0"/>
          </a:p>
        </p:txBody>
      </p:sp>
      <p:sp>
        <p:nvSpPr>
          <p:cNvPr id="5" name="矩形 4"/>
          <p:cNvSpPr>
            <a:spLocks noRot="1" noChangeAspect="1" noMove="1" noResize="1" noEditPoints="1" noAdjustHandles="1" noChangeArrowheads="1" noChangeShapeType="1" noTextEdit="1"/>
          </p:cNvSpPr>
          <p:nvPr/>
        </p:nvSpPr>
        <p:spPr>
          <a:xfrm>
            <a:off x="467544" y="1700808"/>
            <a:ext cx="8208912" cy="5039649"/>
          </a:xfrm>
          <a:prstGeom prst="rect">
            <a:avLst/>
          </a:prstGeom>
          <a:blipFill rotWithShape="1">
            <a:blip r:embed="rId3"/>
            <a:stretch>
              <a:fillRect l="-669"/>
            </a:stretch>
          </a:blipFill>
        </p:spPr>
        <p:txBody>
          <a:bodyPr/>
          <a:lstStyle/>
          <a:p>
            <a:pPr>
              <a:defRPr/>
            </a:pPr>
            <a:r>
              <a:rPr lang="zh-CN" alt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dirty="0" smtClean="0">
                <a:ea typeface="宋体" charset="-122"/>
              </a:rPr>
              <a:t>骨骼动画顶点更新算法</a:t>
            </a:r>
          </a:p>
        </p:txBody>
      </p:sp>
      <p:sp>
        <p:nvSpPr>
          <p:cNvPr id="20483" name="内容占位符 2"/>
          <p:cNvSpPr>
            <a:spLocks noGrp="1"/>
          </p:cNvSpPr>
          <p:nvPr>
            <p:ph idx="1"/>
          </p:nvPr>
        </p:nvSpPr>
        <p:spPr>
          <a:xfrm>
            <a:off x="457200" y="1219200"/>
            <a:ext cx="3962400" cy="5105400"/>
          </a:xfrm>
        </p:spPr>
        <p:txBody>
          <a:bodyPr/>
          <a:lstStyle/>
          <a:p>
            <a:r>
              <a:rPr lang="en-US" altLang="zh-CN" sz="2000" dirty="0" smtClean="0">
                <a:ea typeface="宋体" charset="-122"/>
              </a:rPr>
              <a:t>Step 1: </a:t>
            </a:r>
            <a:r>
              <a:rPr lang="zh-CN" altLang="en-US" sz="2000" dirty="0" smtClean="0">
                <a:ea typeface="宋体" charset="-122"/>
              </a:rPr>
              <a:t>动画模型具有</a:t>
            </a:r>
            <a:r>
              <a:rPr lang="en-US" altLang="zh-CN" sz="2000" dirty="0" smtClean="0">
                <a:ea typeface="宋体" charset="-122"/>
              </a:rPr>
              <a:t>T</a:t>
            </a:r>
            <a:r>
              <a:rPr lang="zh-CN" altLang="en-US" sz="2000" dirty="0" smtClean="0">
                <a:ea typeface="宋体" charset="-122"/>
              </a:rPr>
              <a:t>个三角面片，每个三角面片以</a:t>
            </a:r>
            <a:r>
              <a:rPr lang="en-US" altLang="zh-CN" sz="2000" dirty="0" smtClean="0">
                <a:ea typeface="宋体" charset="-122"/>
              </a:rPr>
              <a:t>3</a:t>
            </a:r>
            <a:r>
              <a:rPr lang="zh-CN" altLang="en-US" sz="2000" dirty="0" smtClean="0">
                <a:ea typeface="宋体" charset="-122"/>
              </a:rPr>
              <a:t>个索引值代表，索引值指向某个顶点；</a:t>
            </a:r>
          </a:p>
          <a:p>
            <a:r>
              <a:rPr lang="en-US" altLang="zh-CN" sz="2000" dirty="0" smtClean="0">
                <a:ea typeface="宋体" charset="-122"/>
              </a:rPr>
              <a:t>Step 2 : </a:t>
            </a:r>
            <a:r>
              <a:rPr lang="zh-CN" altLang="en-US" sz="2000" dirty="0" smtClean="0">
                <a:ea typeface="宋体" charset="-122"/>
              </a:rPr>
              <a:t>获取</a:t>
            </a:r>
            <a:r>
              <a:rPr lang="en-US" altLang="zh-CN" sz="2000" dirty="0" smtClean="0">
                <a:ea typeface="宋体" charset="-122"/>
              </a:rPr>
              <a:t>1</a:t>
            </a:r>
            <a:r>
              <a:rPr lang="zh-CN" altLang="en-US" sz="2000" dirty="0" smtClean="0">
                <a:ea typeface="宋体" charset="-122"/>
              </a:rPr>
              <a:t>个三角面片；</a:t>
            </a:r>
          </a:p>
          <a:p>
            <a:r>
              <a:rPr lang="en-US" altLang="zh-CN" sz="2000" dirty="0" smtClean="0">
                <a:ea typeface="宋体" charset="-122"/>
              </a:rPr>
              <a:t>Step 3 : </a:t>
            </a:r>
            <a:r>
              <a:rPr lang="zh-CN" altLang="en-US" sz="2000" dirty="0" smtClean="0">
                <a:ea typeface="宋体" charset="-122"/>
              </a:rPr>
              <a:t>获取</a:t>
            </a:r>
            <a:r>
              <a:rPr lang="en-US" altLang="zh-CN" sz="2000" dirty="0" smtClean="0">
                <a:ea typeface="宋体" charset="-122"/>
              </a:rPr>
              <a:t>1</a:t>
            </a:r>
            <a:r>
              <a:rPr lang="zh-CN" altLang="en-US" sz="2000" dirty="0" smtClean="0">
                <a:ea typeface="宋体" charset="-122"/>
              </a:rPr>
              <a:t>个顶点索引，通过该索引获取顶点信息，包括</a:t>
            </a:r>
            <a:r>
              <a:rPr lang="en-US" altLang="zh-CN" sz="2000" dirty="0" smtClean="0">
                <a:ea typeface="宋体" charset="-122"/>
              </a:rPr>
              <a:t>1</a:t>
            </a:r>
            <a:r>
              <a:rPr lang="zh-CN" altLang="en-US" sz="2000" dirty="0" smtClean="0">
                <a:ea typeface="宋体" charset="-122"/>
              </a:rPr>
              <a:t>个坐标</a:t>
            </a:r>
            <a:r>
              <a:rPr lang="en-US" altLang="zh-CN" sz="2000" dirty="0" smtClean="0">
                <a:ea typeface="宋体" charset="-122"/>
              </a:rPr>
              <a:t>(</a:t>
            </a:r>
            <a:r>
              <a:rPr lang="en-US" altLang="zh-CN" sz="2000" dirty="0" err="1" smtClean="0">
                <a:ea typeface="宋体" charset="-122"/>
              </a:rPr>
              <a:t>x,y,z</a:t>
            </a:r>
            <a:r>
              <a:rPr lang="en-US" altLang="zh-CN" sz="2000" dirty="0" smtClean="0">
                <a:ea typeface="宋体" charset="-122"/>
              </a:rPr>
              <a:t>)</a:t>
            </a:r>
            <a:r>
              <a:rPr lang="zh-CN" altLang="en-US" sz="2000" dirty="0" smtClean="0">
                <a:ea typeface="宋体" charset="-122"/>
              </a:rPr>
              <a:t>和</a:t>
            </a:r>
            <a:r>
              <a:rPr lang="en-US" altLang="zh-CN" sz="2000" dirty="0" smtClean="0">
                <a:ea typeface="宋体" charset="-122"/>
              </a:rPr>
              <a:t>B</a:t>
            </a:r>
            <a:r>
              <a:rPr lang="zh-CN" altLang="en-US" sz="2000" dirty="0" smtClean="0">
                <a:ea typeface="宋体" charset="-122"/>
              </a:rPr>
              <a:t>个骨骼索引及对应的权重索引；</a:t>
            </a:r>
          </a:p>
          <a:p>
            <a:r>
              <a:rPr lang="en-US" altLang="zh-CN" sz="2000" dirty="0" smtClean="0">
                <a:ea typeface="宋体" charset="-122"/>
              </a:rPr>
              <a:t>Step 4 : </a:t>
            </a:r>
            <a:r>
              <a:rPr lang="zh-CN" altLang="en-US" sz="2000" dirty="0" smtClean="0">
                <a:ea typeface="宋体" charset="-122"/>
              </a:rPr>
              <a:t>对每个顶点调用矩阵调色板算法；</a:t>
            </a:r>
          </a:p>
          <a:p>
            <a:r>
              <a:rPr lang="en-US" altLang="zh-CN" sz="2000" dirty="0" smtClean="0">
                <a:ea typeface="宋体" charset="-122"/>
              </a:rPr>
              <a:t>Step 5 : </a:t>
            </a:r>
            <a:r>
              <a:rPr lang="zh-CN" altLang="en-US" sz="2000" dirty="0" smtClean="0">
                <a:ea typeface="宋体" charset="-122"/>
              </a:rPr>
              <a:t>返回步骤</a:t>
            </a:r>
            <a:r>
              <a:rPr lang="en-US" altLang="zh-CN" sz="2000" dirty="0" smtClean="0">
                <a:ea typeface="宋体" charset="-122"/>
              </a:rPr>
              <a:t>3</a:t>
            </a:r>
            <a:r>
              <a:rPr lang="zh-CN" altLang="en-US" sz="2000" dirty="0" smtClean="0">
                <a:ea typeface="宋体" charset="-122"/>
              </a:rPr>
              <a:t>，重复步骤</a:t>
            </a:r>
            <a:r>
              <a:rPr lang="en-US" altLang="zh-CN" sz="2000" dirty="0" smtClean="0">
                <a:ea typeface="宋体" charset="-122"/>
              </a:rPr>
              <a:t>3~4</a:t>
            </a:r>
            <a:r>
              <a:rPr lang="zh-CN" altLang="en-US" sz="2000" dirty="0" smtClean="0">
                <a:ea typeface="宋体" charset="-122"/>
              </a:rPr>
              <a:t>，直到遍历完一个面片的</a:t>
            </a:r>
            <a:r>
              <a:rPr lang="en-US" altLang="zh-CN" sz="2000" dirty="0" smtClean="0">
                <a:ea typeface="宋体" charset="-122"/>
              </a:rPr>
              <a:t>3</a:t>
            </a:r>
            <a:r>
              <a:rPr lang="zh-CN" altLang="en-US" sz="2000" dirty="0" smtClean="0">
                <a:ea typeface="宋体" charset="-122"/>
              </a:rPr>
              <a:t>个顶点；</a:t>
            </a:r>
          </a:p>
          <a:p>
            <a:r>
              <a:rPr lang="en-US" altLang="zh-CN" sz="2000" dirty="0" smtClean="0">
                <a:ea typeface="宋体" charset="-122"/>
              </a:rPr>
              <a:t>Step 6 : </a:t>
            </a:r>
            <a:r>
              <a:rPr lang="zh-CN" altLang="en-US" sz="2000" dirty="0" smtClean="0">
                <a:ea typeface="宋体" charset="-122"/>
              </a:rPr>
              <a:t>返回步骤</a:t>
            </a:r>
            <a:r>
              <a:rPr lang="en-US" altLang="zh-CN" sz="2000" dirty="0" smtClean="0">
                <a:ea typeface="宋体" charset="-122"/>
              </a:rPr>
              <a:t>2</a:t>
            </a:r>
            <a:r>
              <a:rPr lang="zh-CN" altLang="en-US" sz="2000" dirty="0" smtClean="0">
                <a:ea typeface="宋体" charset="-122"/>
              </a:rPr>
              <a:t>，重复步骤</a:t>
            </a:r>
            <a:r>
              <a:rPr lang="en-US" altLang="zh-CN" sz="2000" dirty="0" smtClean="0">
                <a:ea typeface="宋体" charset="-122"/>
              </a:rPr>
              <a:t>2~5</a:t>
            </a:r>
            <a:r>
              <a:rPr lang="zh-CN" altLang="en-US" sz="2000" dirty="0" smtClean="0">
                <a:ea typeface="宋体" charset="-122"/>
              </a:rPr>
              <a:t>，直到遍历完所有面片。</a:t>
            </a:r>
          </a:p>
        </p:txBody>
      </p:sp>
      <p:sp>
        <p:nvSpPr>
          <p:cNvPr id="20484" name="灯片编号占位符 3"/>
          <p:cNvSpPr>
            <a:spLocks noGrp="1"/>
          </p:cNvSpPr>
          <p:nvPr>
            <p:ph type="sldNum" sz="quarter" idx="12"/>
          </p:nvPr>
        </p:nvSpPr>
        <p:spPr>
          <a:noFill/>
          <a:ln>
            <a:miter lim="800000"/>
            <a:headEnd/>
            <a:tailEnd/>
          </a:ln>
        </p:spPr>
        <p:txBody>
          <a:bodyPr/>
          <a:lstStyle/>
          <a:p>
            <a:fld id="{D14D2384-4D2D-4DFC-AFEF-DBF6C303505D}" type="slidenum">
              <a:rPr lang="en-US" altLang="zh-CN" smtClean="0"/>
              <a:pPr/>
              <a:t>26</a:t>
            </a:fld>
            <a:endParaRPr lang="en-US" altLang="zh-CN" smtClean="0"/>
          </a:p>
        </p:txBody>
      </p:sp>
      <p:pic>
        <p:nvPicPr>
          <p:cNvPr id="20485" name="图片 4"/>
          <p:cNvPicPr>
            <a:picLocks noChangeAspect="1" noChangeArrowheads="1"/>
          </p:cNvPicPr>
          <p:nvPr/>
        </p:nvPicPr>
        <p:blipFill>
          <a:blip r:embed="rId3"/>
          <a:srcRect/>
          <a:stretch>
            <a:fillRect/>
          </a:stretch>
        </p:blipFill>
        <p:spPr bwMode="auto">
          <a:xfrm>
            <a:off x="5505237" y="1484784"/>
            <a:ext cx="2595776" cy="518430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485"/>
                                        </p:tgtEl>
                                        <p:attrNameLst>
                                          <p:attrName>style.visibility</p:attrName>
                                        </p:attrNameLst>
                                      </p:cBhvr>
                                      <p:to>
                                        <p:strVal val="visible"/>
                                      </p:to>
                                    </p:set>
                                    <p:animEffect transition="in" filter="fade">
                                      <p:cBhvr>
                                        <p:cTn id="7" dur="1000"/>
                                        <p:tgtEl>
                                          <p:spTgt spid="20485"/>
                                        </p:tgtEl>
                                      </p:cBhvr>
                                    </p:animEffect>
                                    <p:anim calcmode="lin" valueType="num">
                                      <p:cBhvr>
                                        <p:cTn id="8" dur="1000" fill="hold"/>
                                        <p:tgtEl>
                                          <p:spTgt spid="20485"/>
                                        </p:tgtEl>
                                        <p:attrNameLst>
                                          <p:attrName>ppt_x</p:attrName>
                                        </p:attrNameLst>
                                      </p:cBhvr>
                                      <p:tavLst>
                                        <p:tav tm="0">
                                          <p:val>
                                            <p:strVal val="#ppt_x"/>
                                          </p:val>
                                        </p:tav>
                                        <p:tav tm="100000">
                                          <p:val>
                                            <p:strVal val="#ppt_x"/>
                                          </p:val>
                                        </p:tav>
                                      </p:tavLst>
                                    </p:anim>
                                    <p:anim calcmode="lin" valueType="num">
                                      <p:cBhvr>
                                        <p:cTn id="9" dur="1000" fill="hold"/>
                                        <p:tgtEl>
                                          <p:spTgt spid="2048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483">
                                            <p:txEl>
                                              <p:pRg st="0" end="0"/>
                                            </p:txEl>
                                          </p:spTgt>
                                        </p:tgtEl>
                                        <p:attrNameLst>
                                          <p:attrName>style.visibility</p:attrName>
                                        </p:attrNameLst>
                                      </p:cBhvr>
                                      <p:to>
                                        <p:strVal val="visible"/>
                                      </p:to>
                                    </p:set>
                                    <p:animEffect transition="in" filter="fade">
                                      <p:cBhvr>
                                        <p:cTn id="14" dur="1000"/>
                                        <p:tgtEl>
                                          <p:spTgt spid="20483">
                                            <p:txEl>
                                              <p:pRg st="0" end="0"/>
                                            </p:txEl>
                                          </p:spTgt>
                                        </p:tgtEl>
                                      </p:cBhvr>
                                    </p:animEffect>
                                    <p:anim calcmode="lin" valueType="num">
                                      <p:cBhvr>
                                        <p:cTn id="15" dur="1000" fill="hold"/>
                                        <p:tgtEl>
                                          <p:spTgt spid="2048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048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483">
                                            <p:txEl>
                                              <p:pRg st="1" end="1"/>
                                            </p:txEl>
                                          </p:spTgt>
                                        </p:tgtEl>
                                        <p:attrNameLst>
                                          <p:attrName>style.visibility</p:attrName>
                                        </p:attrNameLst>
                                      </p:cBhvr>
                                      <p:to>
                                        <p:strVal val="visible"/>
                                      </p:to>
                                    </p:set>
                                    <p:animEffect transition="in" filter="fade">
                                      <p:cBhvr>
                                        <p:cTn id="21" dur="1000"/>
                                        <p:tgtEl>
                                          <p:spTgt spid="20483">
                                            <p:txEl>
                                              <p:pRg st="1" end="1"/>
                                            </p:txEl>
                                          </p:spTgt>
                                        </p:tgtEl>
                                      </p:cBhvr>
                                    </p:animEffect>
                                    <p:anim calcmode="lin" valueType="num">
                                      <p:cBhvr>
                                        <p:cTn id="22" dur="1000" fill="hold"/>
                                        <p:tgtEl>
                                          <p:spTgt spid="2048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048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483">
                                            <p:txEl>
                                              <p:pRg st="2" end="2"/>
                                            </p:txEl>
                                          </p:spTgt>
                                        </p:tgtEl>
                                        <p:attrNameLst>
                                          <p:attrName>style.visibility</p:attrName>
                                        </p:attrNameLst>
                                      </p:cBhvr>
                                      <p:to>
                                        <p:strVal val="visible"/>
                                      </p:to>
                                    </p:set>
                                    <p:animEffect transition="in" filter="fade">
                                      <p:cBhvr>
                                        <p:cTn id="28" dur="1000"/>
                                        <p:tgtEl>
                                          <p:spTgt spid="20483">
                                            <p:txEl>
                                              <p:pRg st="2" end="2"/>
                                            </p:txEl>
                                          </p:spTgt>
                                        </p:tgtEl>
                                      </p:cBhvr>
                                    </p:animEffect>
                                    <p:anim calcmode="lin" valueType="num">
                                      <p:cBhvr>
                                        <p:cTn id="29" dur="10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2048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0483">
                                            <p:txEl>
                                              <p:pRg st="3" end="3"/>
                                            </p:txEl>
                                          </p:spTgt>
                                        </p:tgtEl>
                                        <p:attrNameLst>
                                          <p:attrName>style.visibility</p:attrName>
                                        </p:attrNameLst>
                                      </p:cBhvr>
                                      <p:to>
                                        <p:strVal val="visible"/>
                                      </p:to>
                                    </p:set>
                                    <p:animEffect transition="in" filter="fade">
                                      <p:cBhvr>
                                        <p:cTn id="35" dur="1000"/>
                                        <p:tgtEl>
                                          <p:spTgt spid="20483">
                                            <p:txEl>
                                              <p:pRg st="3" end="3"/>
                                            </p:txEl>
                                          </p:spTgt>
                                        </p:tgtEl>
                                      </p:cBhvr>
                                    </p:animEffect>
                                    <p:anim calcmode="lin" valueType="num">
                                      <p:cBhvr>
                                        <p:cTn id="36" dur="1000" fill="hold"/>
                                        <p:tgtEl>
                                          <p:spTgt spid="2048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2048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0483">
                                            <p:txEl>
                                              <p:pRg st="4" end="4"/>
                                            </p:txEl>
                                          </p:spTgt>
                                        </p:tgtEl>
                                        <p:attrNameLst>
                                          <p:attrName>style.visibility</p:attrName>
                                        </p:attrNameLst>
                                      </p:cBhvr>
                                      <p:to>
                                        <p:strVal val="visible"/>
                                      </p:to>
                                    </p:set>
                                    <p:animEffect transition="in" filter="fade">
                                      <p:cBhvr>
                                        <p:cTn id="42" dur="1000"/>
                                        <p:tgtEl>
                                          <p:spTgt spid="20483">
                                            <p:txEl>
                                              <p:pRg st="4" end="4"/>
                                            </p:txEl>
                                          </p:spTgt>
                                        </p:tgtEl>
                                      </p:cBhvr>
                                    </p:animEffect>
                                    <p:anim calcmode="lin" valueType="num">
                                      <p:cBhvr>
                                        <p:cTn id="43" dur="10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2048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0483">
                                            <p:txEl>
                                              <p:pRg st="5" end="5"/>
                                            </p:txEl>
                                          </p:spTgt>
                                        </p:tgtEl>
                                        <p:attrNameLst>
                                          <p:attrName>style.visibility</p:attrName>
                                        </p:attrNameLst>
                                      </p:cBhvr>
                                      <p:to>
                                        <p:strVal val="visible"/>
                                      </p:to>
                                    </p:set>
                                    <p:animEffect transition="in" filter="fade">
                                      <p:cBhvr>
                                        <p:cTn id="49" dur="1000"/>
                                        <p:tgtEl>
                                          <p:spTgt spid="20483">
                                            <p:txEl>
                                              <p:pRg st="5" end="5"/>
                                            </p:txEl>
                                          </p:spTgt>
                                        </p:tgtEl>
                                      </p:cBhvr>
                                    </p:animEffect>
                                    <p:anim calcmode="lin" valueType="num">
                                      <p:cBhvr>
                                        <p:cTn id="50" dur="1000" fill="hold"/>
                                        <p:tgtEl>
                                          <p:spTgt spid="2048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2048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dirty="0" smtClean="0">
                <a:ea typeface="宋体" charset="-122"/>
              </a:rPr>
              <a:t>矩阵调色板算法</a:t>
            </a:r>
          </a:p>
        </p:txBody>
      </p:sp>
      <p:sp>
        <p:nvSpPr>
          <p:cNvPr id="21507" name="内容占位符 2"/>
          <p:cNvSpPr>
            <a:spLocks noGrp="1"/>
          </p:cNvSpPr>
          <p:nvPr>
            <p:ph idx="1"/>
          </p:nvPr>
        </p:nvSpPr>
        <p:spPr/>
        <p:txBody>
          <a:bodyPr/>
          <a:lstStyle/>
          <a:p>
            <a:endParaRPr lang="zh-CN" altLang="en-US" smtClean="0">
              <a:ea typeface="宋体" charset="-122"/>
            </a:endParaRPr>
          </a:p>
        </p:txBody>
      </p:sp>
      <p:sp>
        <p:nvSpPr>
          <p:cNvPr id="21508" name="灯片编号占位符 3"/>
          <p:cNvSpPr>
            <a:spLocks noGrp="1"/>
          </p:cNvSpPr>
          <p:nvPr>
            <p:ph type="sldNum" sz="quarter" idx="12"/>
          </p:nvPr>
        </p:nvSpPr>
        <p:spPr>
          <a:noFill/>
          <a:ln>
            <a:miter lim="800000"/>
            <a:headEnd/>
            <a:tailEnd/>
          </a:ln>
        </p:spPr>
        <p:txBody>
          <a:bodyPr/>
          <a:lstStyle/>
          <a:p>
            <a:fld id="{B19C0223-B7EE-44FB-9DC1-4D27BD05B6B3}" type="slidenum">
              <a:rPr lang="en-US" altLang="zh-CN" smtClean="0"/>
              <a:pPr/>
              <a:t>27</a:t>
            </a:fld>
            <a:endParaRPr lang="en-US" altLang="zh-CN" smtClean="0"/>
          </a:p>
        </p:txBody>
      </p:sp>
      <p:sp>
        <p:nvSpPr>
          <p:cNvPr id="5" name="内容占位符 2"/>
          <p:cNvSpPr txBox="1">
            <a:spLocks noRot="1" noChangeAspect="1" noMove="1" noResize="1" noEditPoints="1" noAdjustHandles="1" noChangeArrowheads="1" noChangeShapeType="1" noTextEdit="1"/>
          </p:cNvSpPr>
          <p:nvPr/>
        </p:nvSpPr>
        <p:spPr bwMode="auto">
          <a:xfrm>
            <a:off x="457200" y="1935480"/>
            <a:ext cx="4474840" cy="4389120"/>
          </a:xfrm>
          <a:prstGeom prst="rect">
            <a:avLst/>
          </a:prstGeom>
          <a:blipFill rotWithShape="1">
            <a:blip r:embed="rId3"/>
            <a:stretch>
              <a:fillRect l="-545" t="-278" r="-2997"/>
            </a:stretch>
          </a:blipFill>
          <a:ln w="9525">
            <a:noFill/>
            <a:miter lim="800000"/>
            <a:headEnd/>
            <a:tailEnd/>
          </a:ln>
        </p:spPr>
        <p:txBody>
          <a:bodyPr/>
          <a:lstStyle/>
          <a:p>
            <a:pPr marL="342900" indent="-342900" eaLnBrk="0" hangingPunct="0">
              <a:spcBef>
                <a:spcPct val="20000"/>
              </a:spcBef>
              <a:buClr>
                <a:schemeClr val="tx2"/>
              </a:buClr>
              <a:buFont typeface="Wingdings" pitchFamily="2" charset="2"/>
              <a:buChar char="v"/>
              <a:defRPr/>
            </a:pPr>
            <a:endParaRPr lang="zh-CN" altLang="en-US" sz="3200">
              <a:ea typeface="宋体" charset="-122"/>
            </a:endParaRPr>
          </a:p>
        </p:txBody>
      </p:sp>
      <p:pic>
        <p:nvPicPr>
          <p:cNvPr id="21512" name="图片 5"/>
          <p:cNvPicPr>
            <a:picLocks noChangeAspect="1" noChangeArrowheads="1"/>
          </p:cNvPicPr>
          <p:nvPr/>
        </p:nvPicPr>
        <p:blipFill>
          <a:blip r:embed="rId4"/>
          <a:srcRect/>
          <a:stretch>
            <a:fillRect/>
          </a:stretch>
        </p:blipFill>
        <p:spPr bwMode="auto">
          <a:xfrm>
            <a:off x="5791200" y="1524000"/>
            <a:ext cx="2236788" cy="5073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1512"/>
                                        </p:tgtEl>
                                        <p:attrNameLst>
                                          <p:attrName>style.visibility</p:attrName>
                                        </p:attrNameLst>
                                      </p:cBhvr>
                                      <p:to>
                                        <p:strVal val="visible"/>
                                      </p:to>
                                    </p:set>
                                    <p:animEffect transition="in" filter="fade">
                                      <p:cBhvr>
                                        <p:cTn id="7" dur="1000"/>
                                        <p:tgtEl>
                                          <p:spTgt spid="21512"/>
                                        </p:tgtEl>
                                      </p:cBhvr>
                                    </p:animEffect>
                                    <p:anim calcmode="lin" valueType="num">
                                      <p:cBhvr>
                                        <p:cTn id="8" dur="1000" fill="hold"/>
                                        <p:tgtEl>
                                          <p:spTgt spid="21512"/>
                                        </p:tgtEl>
                                        <p:attrNameLst>
                                          <p:attrName>ppt_x</p:attrName>
                                        </p:attrNameLst>
                                      </p:cBhvr>
                                      <p:tavLst>
                                        <p:tav tm="0">
                                          <p:val>
                                            <p:strVal val="#ppt_x"/>
                                          </p:val>
                                        </p:tav>
                                        <p:tav tm="100000">
                                          <p:val>
                                            <p:strVal val="#ppt_x"/>
                                          </p:val>
                                        </p:tav>
                                      </p:tavLst>
                                    </p:anim>
                                    <p:anim calcmode="lin" valueType="num">
                                      <p:cBhvr>
                                        <p:cTn id="9" dur="1000" fill="hold"/>
                                        <p:tgtEl>
                                          <p:spTgt spid="215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dirty="0" smtClean="0">
                <a:ea typeface="宋体" charset="-122"/>
              </a:rPr>
              <a:t>时间分布</a:t>
            </a:r>
          </a:p>
        </p:txBody>
      </p:sp>
      <p:sp>
        <p:nvSpPr>
          <p:cNvPr id="22531" name="内容占位符 2"/>
          <p:cNvSpPr>
            <a:spLocks noGrp="1"/>
          </p:cNvSpPr>
          <p:nvPr>
            <p:ph idx="1"/>
          </p:nvPr>
        </p:nvSpPr>
        <p:spPr/>
        <p:txBody>
          <a:bodyPr/>
          <a:lstStyle/>
          <a:p>
            <a:r>
              <a:rPr lang="en-US" altLang="zh-CN" dirty="0" smtClean="0">
                <a:ea typeface="宋体" charset="-122"/>
              </a:rPr>
              <a:t>CPU</a:t>
            </a:r>
            <a:r>
              <a:rPr lang="zh-CN" altLang="en-US" dirty="0" smtClean="0">
                <a:ea typeface="宋体" charset="-122"/>
              </a:rPr>
              <a:t>传统并行</a:t>
            </a:r>
          </a:p>
        </p:txBody>
      </p:sp>
      <p:sp>
        <p:nvSpPr>
          <p:cNvPr id="22532" name="灯片编号占位符 3"/>
          <p:cNvSpPr>
            <a:spLocks noGrp="1"/>
          </p:cNvSpPr>
          <p:nvPr>
            <p:ph type="sldNum" sz="quarter" idx="12"/>
          </p:nvPr>
        </p:nvSpPr>
        <p:spPr>
          <a:noFill/>
          <a:ln>
            <a:miter lim="800000"/>
            <a:headEnd/>
            <a:tailEnd/>
          </a:ln>
        </p:spPr>
        <p:txBody>
          <a:bodyPr/>
          <a:lstStyle/>
          <a:p>
            <a:fld id="{95E060C1-C07F-47BF-8AE0-168CC9C14B26}" type="slidenum">
              <a:rPr lang="en-US" altLang="zh-CN" smtClean="0"/>
              <a:pPr/>
              <a:t>28</a:t>
            </a:fld>
            <a:endParaRPr lang="en-US" altLang="zh-CN" smtClean="0"/>
          </a:p>
        </p:txBody>
      </p:sp>
      <p:pic>
        <p:nvPicPr>
          <p:cNvPr id="5" name="图片 4" descr="xiaohaigui.jpg"/>
          <p:cNvPicPr>
            <a:picLocks noChangeAspect="1"/>
          </p:cNvPicPr>
          <p:nvPr/>
        </p:nvPicPr>
        <p:blipFill>
          <a:blip r:embed="rId3"/>
          <a:srcRect/>
          <a:stretch>
            <a:fillRect/>
          </a:stretch>
        </p:blipFill>
        <p:spPr bwMode="auto">
          <a:xfrm>
            <a:off x="285750" y="1857375"/>
            <a:ext cx="8572500" cy="2143125"/>
          </a:xfrm>
          <a:prstGeom prst="rect">
            <a:avLst/>
          </a:prstGeom>
          <a:noFill/>
          <a:ln w="9525">
            <a:noFill/>
            <a:miter lim="800000"/>
            <a:headEnd/>
            <a:tailEnd/>
          </a:ln>
        </p:spPr>
      </p:pic>
      <p:graphicFrame>
        <p:nvGraphicFramePr>
          <p:cNvPr id="8" name="图示 7"/>
          <p:cNvGraphicFramePr/>
          <p:nvPr/>
        </p:nvGraphicFramePr>
        <p:xfrm>
          <a:off x="3200400" y="3933304"/>
          <a:ext cx="1535832" cy="10958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图表 6"/>
          <p:cNvGraphicFramePr>
            <a:graphicFrameLocks/>
          </p:cNvGraphicFramePr>
          <p:nvPr/>
        </p:nvGraphicFramePr>
        <p:xfrm>
          <a:off x="-252536" y="2204864"/>
          <a:ext cx="2304255" cy="18002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9" name="图表 8"/>
          <p:cNvGraphicFramePr>
            <a:graphicFrameLocks/>
          </p:cNvGraphicFramePr>
          <p:nvPr/>
        </p:nvGraphicFramePr>
        <p:xfrm>
          <a:off x="0" y="0"/>
          <a:ext cx="0" cy="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0" name="图表 9"/>
          <p:cNvGraphicFramePr>
            <a:graphicFrameLocks/>
          </p:cNvGraphicFramePr>
          <p:nvPr/>
        </p:nvGraphicFramePr>
        <p:xfrm>
          <a:off x="3143343" y="4786322"/>
          <a:ext cx="2232247" cy="1637679"/>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1" name="图表 10"/>
          <p:cNvGraphicFramePr>
            <a:graphicFrameLocks/>
          </p:cNvGraphicFramePr>
          <p:nvPr/>
        </p:nvGraphicFramePr>
        <p:xfrm>
          <a:off x="1343143" y="4786322"/>
          <a:ext cx="2232247" cy="1637678"/>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12" name="图表 11"/>
          <p:cNvGraphicFramePr>
            <a:graphicFrameLocks/>
          </p:cNvGraphicFramePr>
          <p:nvPr/>
        </p:nvGraphicFramePr>
        <p:xfrm>
          <a:off x="0" y="0"/>
          <a:ext cx="0" cy="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3" name="图表 12"/>
          <p:cNvGraphicFramePr>
            <a:graphicFrameLocks/>
          </p:cNvGraphicFramePr>
          <p:nvPr/>
        </p:nvGraphicFramePr>
        <p:xfrm>
          <a:off x="0" y="0"/>
          <a:ext cx="0" cy="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14" name="图表 13"/>
          <p:cNvGraphicFramePr>
            <a:graphicFrameLocks/>
          </p:cNvGraphicFramePr>
          <p:nvPr/>
        </p:nvGraphicFramePr>
        <p:xfrm>
          <a:off x="1691680" y="2348880"/>
          <a:ext cx="2833691" cy="1624012"/>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5" name="图表 14"/>
          <p:cNvGraphicFramePr>
            <a:graphicFrameLocks/>
          </p:cNvGraphicFramePr>
          <p:nvPr/>
        </p:nvGraphicFramePr>
        <p:xfrm>
          <a:off x="5303583" y="4786322"/>
          <a:ext cx="2840317" cy="1637679"/>
        </p:xfrm>
        <a:graphic>
          <a:graphicData uri="http://schemas.openxmlformats.org/drawingml/2006/chart">
            <c:chart xmlns:c="http://schemas.openxmlformats.org/drawingml/2006/chart" xmlns:r="http://schemas.openxmlformats.org/officeDocument/2006/relationships" r:id="rId16"/>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37" presetClass="exit" presetSubtype="0" fill="hold" nodeType="clickEffect">
                                  <p:stCondLst>
                                    <p:cond delay="0"/>
                                  </p:stCondLst>
                                  <p:childTnLst>
                                    <p:animEffect transition="out" filter="fade">
                                      <p:cBhvr>
                                        <p:cTn id="13" dur="1000"/>
                                        <p:tgtEl>
                                          <p:spTgt spid="5"/>
                                        </p:tgtEl>
                                      </p:cBhvr>
                                    </p:animEffect>
                                    <p:anim calcmode="lin" valueType="num">
                                      <p:cBhvr>
                                        <p:cTn id="14" dur="1000"/>
                                        <p:tgtEl>
                                          <p:spTgt spid="5"/>
                                        </p:tgtEl>
                                        <p:attrNameLst>
                                          <p:attrName>ppt_x</p:attrName>
                                        </p:attrNameLst>
                                      </p:cBhvr>
                                      <p:tavLst>
                                        <p:tav tm="0">
                                          <p:val>
                                            <p:strVal val="ppt_x"/>
                                          </p:val>
                                        </p:tav>
                                        <p:tav tm="100000">
                                          <p:val>
                                            <p:strVal val="ppt_x"/>
                                          </p:val>
                                        </p:tav>
                                      </p:tavLst>
                                    </p:anim>
                                    <p:anim calcmode="lin" valueType="num">
                                      <p:cBhvr>
                                        <p:cTn id="15" dur="100" decel="100000"/>
                                        <p:tgtEl>
                                          <p:spTgt spid="5"/>
                                        </p:tgtEl>
                                        <p:attrNameLst>
                                          <p:attrName>ppt_y</p:attrName>
                                        </p:attrNameLst>
                                      </p:cBhvr>
                                      <p:tavLst>
                                        <p:tav tm="0">
                                          <p:val>
                                            <p:strVal val="ppt_y"/>
                                          </p:val>
                                        </p:tav>
                                        <p:tav tm="100000">
                                          <p:val>
                                            <p:strVal val="ppt_y-.03"/>
                                          </p:val>
                                        </p:tav>
                                      </p:tavLst>
                                    </p:anim>
                                    <p:anim calcmode="lin" valueType="num">
                                      <p:cBhvr>
                                        <p:cTn id="16" dur="900" accel="100000">
                                          <p:stCondLst>
                                            <p:cond delay="100"/>
                                          </p:stCondLst>
                                        </p:cTn>
                                        <p:tgtEl>
                                          <p:spTgt spid="5"/>
                                        </p:tgtEl>
                                        <p:attrNameLst>
                                          <p:attrName>ppt_y</p:attrName>
                                        </p:attrNameLst>
                                      </p:cBhvr>
                                      <p:tavLst>
                                        <p:tav tm="0">
                                          <p:val>
                                            <p:strVal val="ppt_y"/>
                                          </p:val>
                                        </p:tav>
                                        <p:tav tm="100000">
                                          <p:val>
                                            <p:strVal val="ppt_y+1"/>
                                          </p:val>
                                        </p:tav>
                                      </p:tavLst>
                                    </p:anim>
                                    <p:set>
                                      <p:cBhvr>
                                        <p:cTn id="17" dur="1" fill="hold">
                                          <p:stCondLst>
                                            <p:cond delay="999"/>
                                          </p:stCondLst>
                                        </p:cTn>
                                        <p:tgtEl>
                                          <p:spTgt spid="5"/>
                                        </p:tgtEl>
                                        <p:attrNameLst>
                                          <p:attrName>style.visibility</p:attrName>
                                        </p:attrNameLst>
                                      </p:cBhvr>
                                      <p:to>
                                        <p:strVal val="hidden"/>
                                      </p:to>
                                    </p:set>
                                  </p:childTnLst>
                                </p:cTn>
                              </p:par>
                              <p:par>
                                <p:cTn id="18" presetID="29"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0" fill="hold"/>
                                        <p:tgtEl>
                                          <p:spTgt spid="7"/>
                                        </p:tgtEl>
                                        <p:attrNameLst>
                                          <p:attrName>ppt_x</p:attrName>
                                        </p:attrNameLst>
                                      </p:cBhvr>
                                      <p:tavLst>
                                        <p:tav tm="0">
                                          <p:val>
                                            <p:strVal val="#ppt_x-.2"/>
                                          </p:val>
                                        </p:tav>
                                        <p:tav tm="100000">
                                          <p:val>
                                            <p:strVal val="#ppt_x"/>
                                          </p:val>
                                        </p:tav>
                                      </p:tavLst>
                                    </p:anim>
                                    <p:anim calcmode="lin" valueType="num">
                                      <p:cBhvr>
                                        <p:cTn id="21"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22" dur="10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7"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47"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7"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47" presetClass="entr" presetSubtype="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47"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000"/>
                                        <p:tgtEl>
                                          <p:spTgt spid="15"/>
                                        </p:tgtEl>
                                      </p:cBhvr>
                                    </p:animEffect>
                                    <p:anim calcmode="lin" valueType="num">
                                      <p:cBhvr>
                                        <p:cTn id="56" dur="1000" fill="hold"/>
                                        <p:tgtEl>
                                          <p:spTgt spid="15"/>
                                        </p:tgtEl>
                                        <p:attrNameLst>
                                          <p:attrName>ppt_x</p:attrName>
                                        </p:attrNameLst>
                                      </p:cBhvr>
                                      <p:tavLst>
                                        <p:tav tm="0">
                                          <p:val>
                                            <p:strVal val="#ppt_x"/>
                                          </p:val>
                                        </p:tav>
                                        <p:tav tm="100000">
                                          <p:val>
                                            <p:strVal val="#ppt_x"/>
                                          </p:val>
                                        </p:tav>
                                      </p:tavLst>
                                    </p:anim>
                                    <p:anim calcmode="lin" valueType="num">
                                      <p:cBhvr>
                                        <p:cTn id="5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dirty="0" smtClean="0">
                <a:ea typeface="宋体" charset="-122"/>
              </a:rPr>
              <a:t>并行加速比</a:t>
            </a:r>
          </a:p>
        </p:txBody>
      </p:sp>
      <p:sp>
        <p:nvSpPr>
          <p:cNvPr id="23555" name="内容占位符 2"/>
          <p:cNvSpPr>
            <a:spLocks noGrp="1"/>
          </p:cNvSpPr>
          <p:nvPr>
            <p:ph idx="1"/>
          </p:nvPr>
        </p:nvSpPr>
        <p:spPr/>
        <p:txBody>
          <a:bodyPr/>
          <a:lstStyle/>
          <a:p>
            <a:r>
              <a:rPr lang="en-US" altLang="zh-CN" dirty="0" smtClean="0">
                <a:ea typeface="宋体" charset="-122"/>
              </a:rPr>
              <a:t>CPU</a:t>
            </a:r>
            <a:r>
              <a:rPr lang="zh-CN" altLang="en-US" dirty="0" smtClean="0">
                <a:ea typeface="宋体" charset="-122"/>
              </a:rPr>
              <a:t>传统并行</a:t>
            </a:r>
          </a:p>
        </p:txBody>
      </p:sp>
      <p:sp>
        <p:nvSpPr>
          <p:cNvPr id="23556" name="灯片编号占位符 3"/>
          <p:cNvSpPr>
            <a:spLocks noGrp="1"/>
          </p:cNvSpPr>
          <p:nvPr>
            <p:ph type="sldNum" sz="quarter" idx="12"/>
          </p:nvPr>
        </p:nvSpPr>
        <p:spPr>
          <a:noFill/>
          <a:ln>
            <a:miter lim="800000"/>
            <a:headEnd/>
            <a:tailEnd/>
          </a:ln>
        </p:spPr>
        <p:txBody>
          <a:bodyPr/>
          <a:lstStyle/>
          <a:p>
            <a:fld id="{18D74C47-6C59-4BFF-8FD4-CA9513A65309}" type="slidenum">
              <a:rPr lang="en-US" altLang="zh-CN" smtClean="0"/>
              <a:pPr/>
              <a:t>29</a:t>
            </a:fld>
            <a:endParaRPr lang="en-US" altLang="zh-CN" smtClean="0"/>
          </a:p>
        </p:txBody>
      </p:sp>
      <p:graphicFrame>
        <p:nvGraphicFramePr>
          <p:cNvPr id="5" name="图表 4"/>
          <p:cNvGraphicFramePr>
            <a:graphicFrameLocks/>
          </p:cNvGraphicFramePr>
          <p:nvPr/>
        </p:nvGraphicFramePr>
        <p:xfrm>
          <a:off x="0" y="0"/>
          <a:ext cx="0" cy="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a:graphicFrameLocks/>
          </p:cNvGraphicFramePr>
          <p:nvPr/>
        </p:nvGraphicFramePr>
        <p:xfrm>
          <a:off x="0" y="0"/>
          <a:ext cx="0" cy="0"/>
        </p:xfrm>
        <a:graphic>
          <a:graphicData uri="http://schemas.openxmlformats.org/drawingml/2006/chart">
            <c:chart xmlns:c="http://schemas.openxmlformats.org/drawingml/2006/chart" xmlns:r="http://schemas.openxmlformats.org/officeDocument/2006/relationships" r:id="rId4"/>
          </a:graphicData>
        </a:graphic>
      </p:graphicFrame>
      <p:sp>
        <p:nvSpPr>
          <p:cNvPr id="9" name="圆角矩形标注 8"/>
          <p:cNvSpPr/>
          <p:nvPr/>
        </p:nvSpPr>
        <p:spPr>
          <a:xfrm>
            <a:off x="7733828" y="5797037"/>
            <a:ext cx="936104" cy="592518"/>
          </a:xfrm>
          <a:prstGeom prst="wedgeRoundRectCallout">
            <a:avLst>
              <a:gd name="adj1" fmla="val -11530"/>
              <a:gd name="adj2" fmla="val -105190"/>
              <a:gd name="adj3" fmla="val 16667"/>
            </a:avLst>
          </a:prstGeom>
        </p:spPr>
        <p:style>
          <a:lnRef idx="1">
            <a:schemeClr val="accent2"/>
          </a:lnRef>
          <a:fillRef idx="2">
            <a:schemeClr val="accent2"/>
          </a:fillRef>
          <a:effectRef idx="1">
            <a:schemeClr val="accent2"/>
          </a:effectRef>
          <a:fontRef idx="minor">
            <a:schemeClr val="dk1"/>
          </a:fontRef>
        </p:style>
        <p:txBody>
          <a:bodyPr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zh-CN" altLang="en-US" b="1" spc="50" dirty="0">
                <a:ln w="11430"/>
                <a:solidFill>
                  <a:srgbClr val="7030A0"/>
                </a:solidFill>
                <a:effectLst>
                  <a:outerShdw blurRad="76200" dist="50800" dir="5400000" algn="tl" rotWithShape="0">
                    <a:srgbClr val="000000">
                      <a:alpha val="65000"/>
                    </a:srgbClr>
                  </a:outerShdw>
                </a:effectLst>
              </a:rPr>
              <a:t>最优</a:t>
            </a:r>
          </a:p>
        </p:txBody>
      </p:sp>
      <p:graphicFrame>
        <p:nvGraphicFramePr>
          <p:cNvPr id="10" name="图表 9"/>
          <p:cNvGraphicFramePr>
            <a:graphicFrameLocks/>
          </p:cNvGraphicFramePr>
          <p:nvPr>
            <p:extLst>
              <p:ext uri="{D42A27DB-BD31-4B8C-83A1-F6EECF244321}">
                <p14:modId xmlns:p14="http://schemas.microsoft.com/office/powerpoint/2010/main" val="1057360020"/>
              </p:ext>
            </p:extLst>
          </p:nvPr>
        </p:nvGraphicFramePr>
        <p:xfrm>
          <a:off x="179512" y="2564904"/>
          <a:ext cx="4248472" cy="307513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图表 10"/>
          <p:cNvGraphicFramePr>
            <a:graphicFrameLocks/>
          </p:cNvGraphicFramePr>
          <p:nvPr>
            <p:extLst>
              <p:ext uri="{D42A27DB-BD31-4B8C-83A1-F6EECF244321}">
                <p14:modId xmlns:p14="http://schemas.microsoft.com/office/powerpoint/2010/main" val="2080370915"/>
              </p:ext>
            </p:extLst>
          </p:nvPr>
        </p:nvGraphicFramePr>
        <p:xfrm>
          <a:off x="4716016" y="2636912"/>
          <a:ext cx="4238204" cy="3240360"/>
        </p:xfrm>
        <a:graphic>
          <a:graphicData uri="http://schemas.openxmlformats.org/drawingml/2006/chart">
            <c:chart xmlns:c="http://schemas.openxmlformats.org/drawingml/2006/chart" xmlns:r="http://schemas.openxmlformats.org/officeDocument/2006/relationships" r:id="rId6"/>
          </a:graphicData>
        </a:graphic>
      </p:graphicFrame>
      <p:sp>
        <p:nvSpPr>
          <p:cNvPr id="2" name="TextBox 1"/>
          <p:cNvSpPr txBox="1"/>
          <p:nvPr/>
        </p:nvSpPr>
        <p:spPr>
          <a:xfrm>
            <a:off x="467544" y="5797037"/>
            <a:ext cx="3600400" cy="368267"/>
          </a:xfrm>
          <a:prstGeom prst="rect">
            <a:avLst/>
          </a:prstGeom>
          <a:noFill/>
        </p:spPr>
        <p:txBody>
          <a:bodyPr wrap="square" rtlCol="0">
            <a:spAutoFit/>
          </a:bodyPr>
          <a:lstStyle/>
          <a:p>
            <a:r>
              <a:rPr lang="zh-CN" altLang="en-US" b="1" dirty="0" smtClean="0"/>
              <a:t>传统并行多种方案的时间</a:t>
            </a:r>
            <a:endParaRPr lang="zh-CN" altLang="en-US" b="1" dirty="0"/>
          </a:p>
        </p:txBody>
      </p:sp>
      <p:sp>
        <p:nvSpPr>
          <p:cNvPr id="13" name="TextBox 12"/>
          <p:cNvSpPr txBox="1"/>
          <p:nvPr/>
        </p:nvSpPr>
        <p:spPr>
          <a:xfrm>
            <a:off x="4860032" y="5797037"/>
            <a:ext cx="3600400" cy="368267"/>
          </a:xfrm>
          <a:prstGeom prst="rect">
            <a:avLst/>
          </a:prstGeom>
          <a:noFill/>
        </p:spPr>
        <p:txBody>
          <a:bodyPr wrap="square" rtlCol="0">
            <a:spAutoFit/>
          </a:bodyPr>
          <a:lstStyle/>
          <a:p>
            <a:r>
              <a:rPr lang="zh-CN" altLang="en-US" b="1" dirty="0" smtClean="0"/>
              <a:t>传统并行多种方案的加速比</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fade">
                                      <p:cBhvr>
                                        <p:cTn id="7" dur="1000"/>
                                        <p:tgtEl>
                                          <p:spTgt spid="23555">
                                            <p:txEl>
                                              <p:pRg st="0" end="0"/>
                                            </p:txEl>
                                          </p:spTgt>
                                        </p:tgtEl>
                                      </p:cBhvr>
                                    </p:animEffect>
                                    <p:anim calcmode="lin" valueType="num">
                                      <p:cBhvr>
                                        <p:cTn id="8" dur="1000" fill="hold"/>
                                        <p:tgtEl>
                                          <p:spTgt spid="2355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55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10" grpId="0">
        <p:bldAsOne/>
      </p:bldGraphic>
      <p:bldGraphic spid="11" grpId="0">
        <p:bldAsOne/>
      </p:bldGraphic>
      <p:bldP spid="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smtClean="0">
                <a:ea typeface="宋体" charset="-122"/>
              </a:rPr>
              <a:t>研究背景</a:t>
            </a:r>
            <a:endParaRPr lang="en-US" altLang="zh-CN" dirty="0" smtClean="0">
              <a:ea typeface="宋体" charset="-122"/>
            </a:endParaRPr>
          </a:p>
        </p:txBody>
      </p:sp>
      <p:sp>
        <p:nvSpPr>
          <p:cNvPr id="41987" name="Rectangle 3"/>
          <p:cNvSpPr>
            <a:spLocks noGrp="1" noChangeArrowheads="1"/>
          </p:cNvSpPr>
          <p:nvPr>
            <p:ph type="body" idx="1"/>
          </p:nvPr>
        </p:nvSpPr>
        <p:spPr/>
        <p:txBody>
          <a:bodyPr/>
          <a:lstStyle/>
          <a:p>
            <a:pPr eaLnBrk="1" hangingPunct="1">
              <a:defRPr/>
            </a:pPr>
            <a:r>
              <a:rPr lang="zh-CN" altLang="en-US" b="1" dirty="0" smtClean="0">
                <a:ea typeface="宋体" charset="-122"/>
              </a:rPr>
              <a:t>依托项目</a:t>
            </a:r>
            <a:r>
              <a:rPr lang="en-US" altLang="zh-CN" b="1" dirty="0" smtClean="0">
                <a:ea typeface="宋体" charset="-122"/>
              </a:rPr>
              <a:t> </a:t>
            </a:r>
          </a:p>
          <a:p>
            <a:pPr lvl="1" eaLnBrk="1" hangingPunct="1">
              <a:defRPr/>
            </a:pPr>
            <a:r>
              <a:rPr lang="en-US" altLang="zh-CN" sz="2400" b="1" dirty="0">
                <a:solidFill>
                  <a:schemeClr val="tx2"/>
                </a:solidFill>
                <a:ea typeface="宋体" charset="-122"/>
                <a:cs typeface="+mn-cs"/>
              </a:rPr>
              <a:t>“</a:t>
            </a:r>
            <a:r>
              <a:rPr lang="zh-CN" altLang="en-US" sz="2400" b="1" dirty="0">
                <a:solidFill>
                  <a:schemeClr val="tx2"/>
                </a:solidFill>
                <a:ea typeface="宋体" charset="-122"/>
                <a:cs typeface="+mn-cs"/>
              </a:rPr>
              <a:t>基于</a:t>
            </a:r>
            <a:r>
              <a:rPr lang="en-US" altLang="zh-CN" sz="2400" b="1" dirty="0">
                <a:solidFill>
                  <a:schemeClr val="tx2"/>
                </a:solidFill>
                <a:ea typeface="宋体" charset="-122"/>
                <a:cs typeface="+mn-cs"/>
              </a:rPr>
              <a:t>CUDA</a:t>
            </a:r>
            <a:r>
              <a:rPr lang="zh-CN" altLang="en-US" sz="2400" b="1" dirty="0">
                <a:solidFill>
                  <a:schemeClr val="tx2"/>
                </a:solidFill>
                <a:ea typeface="宋体" charset="-122"/>
                <a:cs typeface="+mn-cs"/>
              </a:rPr>
              <a:t>并行架构的高逼真度</a:t>
            </a:r>
            <a:r>
              <a:rPr lang="en-US" altLang="zh-CN" sz="2400" b="1" dirty="0">
                <a:solidFill>
                  <a:schemeClr val="tx2"/>
                </a:solidFill>
                <a:ea typeface="宋体" charset="-122"/>
                <a:cs typeface="+mn-cs"/>
              </a:rPr>
              <a:t>VRGIS</a:t>
            </a:r>
            <a:r>
              <a:rPr lang="zh-CN" altLang="en-US" sz="2400" b="1" dirty="0">
                <a:solidFill>
                  <a:schemeClr val="tx2"/>
                </a:solidFill>
                <a:ea typeface="宋体" charset="-122"/>
                <a:cs typeface="+mn-cs"/>
              </a:rPr>
              <a:t>加速引擎”</a:t>
            </a:r>
          </a:p>
          <a:p>
            <a:pPr lvl="1" eaLnBrk="1" hangingPunct="1">
              <a:defRPr/>
            </a:pPr>
            <a:r>
              <a:rPr lang="en-US" altLang="zh-CN" sz="2400" b="1" dirty="0">
                <a:solidFill>
                  <a:schemeClr val="tx2"/>
                </a:solidFill>
                <a:ea typeface="宋体" charset="-122"/>
                <a:cs typeface="+mn-cs"/>
              </a:rPr>
              <a:t>“</a:t>
            </a:r>
            <a:r>
              <a:rPr lang="zh-CN" altLang="en-US" sz="2400" b="1" dirty="0">
                <a:solidFill>
                  <a:schemeClr val="tx2"/>
                </a:solidFill>
                <a:ea typeface="宋体" charset="-122"/>
                <a:cs typeface="+mn-cs"/>
              </a:rPr>
              <a:t>基于</a:t>
            </a:r>
            <a:r>
              <a:rPr lang="en-US" altLang="zh-CN" sz="2400" b="1" dirty="0">
                <a:solidFill>
                  <a:schemeClr val="tx2"/>
                </a:solidFill>
                <a:ea typeface="宋体" charset="-122"/>
                <a:cs typeface="+mn-cs"/>
              </a:rPr>
              <a:t>VRGIS</a:t>
            </a:r>
            <a:r>
              <a:rPr lang="zh-CN" altLang="en-US" sz="2400" b="1" dirty="0" smtClean="0">
                <a:solidFill>
                  <a:schemeClr val="tx2"/>
                </a:solidFill>
                <a:ea typeface="宋体" charset="-122"/>
                <a:cs typeface="+mn-cs"/>
              </a:rPr>
              <a:t>的</a:t>
            </a:r>
            <a:r>
              <a:rPr lang="zh-CN" altLang="en-US" sz="2400" b="1" dirty="0">
                <a:solidFill>
                  <a:schemeClr val="tx2"/>
                </a:solidFill>
                <a:ea typeface="宋体" charset="-122"/>
                <a:cs typeface="+mn-cs"/>
              </a:rPr>
              <a:t>石油化工虚拟消防演练系统 </a:t>
            </a:r>
            <a:r>
              <a:rPr lang="zh-CN" altLang="en-US" sz="2400" b="1" dirty="0" smtClean="0">
                <a:solidFill>
                  <a:schemeClr val="tx2"/>
                </a:solidFill>
                <a:ea typeface="宋体" charset="-122"/>
                <a:cs typeface="+mn-cs"/>
              </a:rPr>
              <a:t>”</a:t>
            </a:r>
            <a:r>
              <a:rPr lang="en-US" altLang="zh-CN" sz="2400" b="1" dirty="0" smtClean="0">
                <a:solidFill>
                  <a:schemeClr val="tx2"/>
                </a:solidFill>
                <a:ea typeface="宋体" charset="-122"/>
                <a:cs typeface="+mn-cs"/>
              </a:rPr>
              <a:t> </a:t>
            </a:r>
            <a:endParaRPr lang="en-US" altLang="zh-CN" sz="2400" b="1" dirty="0">
              <a:solidFill>
                <a:schemeClr val="tx2"/>
              </a:solidFill>
              <a:ea typeface="宋体" charset="-122"/>
              <a:cs typeface="+mn-cs"/>
            </a:endParaRPr>
          </a:p>
          <a:p>
            <a:pPr marL="457200" lvl="1" indent="0" eaLnBrk="1" hangingPunct="1">
              <a:buNone/>
              <a:defRPr/>
            </a:pPr>
            <a:r>
              <a:rPr lang="en-US" altLang="zh-CN" sz="2000" b="1" dirty="0" smtClean="0">
                <a:solidFill>
                  <a:schemeClr val="tx2"/>
                </a:solidFill>
                <a:ea typeface="宋体" charset="-122"/>
                <a:cs typeface="+mn-cs"/>
              </a:rPr>
              <a:t>—— </a:t>
            </a:r>
            <a:r>
              <a:rPr lang="zh-CN" altLang="en-US" sz="2000" b="1" dirty="0" smtClean="0">
                <a:solidFill>
                  <a:schemeClr val="tx2"/>
                </a:solidFill>
                <a:ea typeface="宋体" charset="-122"/>
                <a:cs typeface="+mn-cs"/>
              </a:rPr>
              <a:t>石油化工，</a:t>
            </a:r>
            <a:r>
              <a:rPr lang="zh-CN" altLang="en-US" sz="2000" b="1" dirty="0">
                <a:solidFill>
                  <a:schemeClr val="tx2"/>
                </a:solidFill>
                <a:ea typeface="宋体" charset="-122"/>
                <a:cs typeface="+mn-cs"/>
              </a:rPr>
              <a:t>在发生了交通事故、火灾事故时</a:t>
            </a:r>
            <a:r>
              <a:rPr lang="zh-CN" altLang="en-US" sz="2000" b="1" dirty="0" smtClean="0">
                <a:solidFill>
                  <a:schemeClr val="tx2"/>
                </a:solidFill>
                <a:ea typeface="宋体" charset="-122"/>
                <a:cs typeface="+mn-cs"/>
              </a:rPr>
              <a:t>，对生命和财产安全造成严重的威胁。</a:t>
            </a:r>
            <a:endParaRPr lang="en-US" altLang="zh-CN" sz="2000" b="1" dirty="0" smtClean="0">
              <a:solidFill>
                <a:schemeClr val="tx2"/>
              </a:solidFill>
              <a:ea typeface="宋体" charset="-122"/>
              <a:cs typeface="+mn-cs"/>
            </a:endParaRPr>
          </a:p>
          <a:p>
            <a:pPr marL="457200" lvl="1" indent="0" eaLnBrk="1" hangingPunct="1">
              <a:buNone/>
              <a:defRPr/>
            </a:pPr>
            <a:r>
              <a:rPr lang="en-US" altLang="zh-CN" sz="2000" b="1" dirty="0" smtClean="0">
                <a:solidFill>
                  <a:schemeClr val="tx2"/>
                </a:solidFill>
                <a:ea typeface="宋体" charset="-122"/>
                <a:cs typeface="+mn-cs"/>
              </a:rPr>
              <a:t>—— </a:t>
            </a:r>
            <a:r>
              <a:rPr lang="zh-CN" altLang="en-US" sz="2000" b="1" dirty="0" smtClean="0">
                <a:solidFill>
                  <a:schemeClr val="tx2"/>
                </a:solidFill>
                <a:ea typeface="宋体" charset="-122"/>
                <a:cs typeface="+mn-cs"/>
              </a:rPr>
              <a:t>提前进行</a:t>
            </a:r>
            <a:r>
              <a:rPr lang="zh-CN" altLang="en-US" sz="2000" b="1" dirty="0" smtClean="0">
                <a:solidFill>
                  <a:schemeClr val="tx2"/>
                </a:solidFill>
                <a:ea typeface="宋体" charset="-122"/>
              </a:rPr>
              <a:t>虚拟</a:t>
            </a:r>
            <a:r>
              <a:rPr lang="zh-CN" altLang="en-US" sz="2000" b="1" dirty="0">
                <a:solidFill>
                  <a:schemeClr val="tx2"/>
                </a:solidFill>
                <a:ea typeface="宋体" charset="-122"/>
              </a:rPr>
              <a:t>消防</a:t>
            </a:r>
            <a:r>
              <a:rPr lang="zh-CN" altLang="en-US" sz="2000" b="1" dirty="0" smtClean="0">
                <a:solidFill>
                  <a:schemeClr val="tx2"/>
                </a:solidFill>
                <a:ea typeface="宋体" charset="-122"/>
              </a:rPr>
              <a:t>演练，可以很大程度帮助减轻灾害的影响。演练过程需要大量三维角色动画以及烟火水</a:t>
            </a:r>
            <a:r>
              <a:rPr lang="zh-CN" altLang="en-US" sz="2000" b="1" dirty="0">
                <a:solidFill>
                  <a:schemeClr val="tx2"/>
                </a:solidFill>
                <a:ea typeface="宋体" charset="-122"/>
              </a:rPr>
              <a:t>柱</a:t>
            </a:r>
            <a:r>
              <a:rPr lang="zh-CN" altLang="en-US" sz="2000" b="1" dirty="0" smtClean="0">
                <a:solidFill>
                  <a:schemeClr val="tx2"/>
                </a:solidFill>
                <a:ea typeface="宋体" charset="-122"/>
              </a:rPr>
              <a:t>等特效，对软件平台的实时响应能力要求极高。</a:t>
            </a:r>
            <a:endParaRPr lang="en-US" altLang="zh-CN" sz="2000" b="1" dirty="0" smtClean="0">
              <a:solidFill>
                <a:schemeClr val="tx2"/>
              </a:solidFill>
              <a:ea typeface="宋体" charset="-122"/>
              <a:cs typeface="+mn-cs"/>
            </a:endParaRPr>
          </a:p>
          <a:p>
            <a:pPr lvl="1" eaLnBrk="1" hangingPunct="1">
              <a:defRPr/>
            </a:pPr>
            <a:endParaRPr lang="en-US" altLang="zh-CN" sz="3200" b="1" dirty="0" smtClean="0">
              <a:solidFill>
                <a:schemeClr val="tx2"/>
              </a:solidFill>
              <a:ea typeface="宋体" charset="-122"/>
              <a:cs typeface="+mn-cs"/>
            </a:endParaRPr>
          </a:p>
          <a:p>
            <a:pPr eaLnBrk="1" hangingPunct="1">
              <a:defRPr/>
            </a:pPr>
            <a:r>
              <a:rPr lang="zh-CN" altLang="en-US" b="1" dirty="0" smtClean="0">
                <a:ea typeface="宋体" charset="-122"/>
              </a:rPr>
              <a:t>研究对象</a:t>
            </a:r>
            <a:r>
              <a:rPr lang="en-US" altLang="zh-CN" b="1" dirty="0" smtClean="0">
                <a:ea typeface="宋体" charset="-122"/>
              </a:rPr>
              <a:t> </a:t>
            </a:r>
          </a:p>
          <a:p>
            <a:pPr lvl="1" eaLnBrk="1" hangingPunct="1">
              <a:defRPr/>
            </a:pPr>
            <a:r>
              <a:rPr lang="en-US" altLang="zh-CN" dirty="0" smtClean="0"/>
              <a:t>VRGIS</a:t>
            </a:r>
            <a:r>
              <a:rPr lang="zh-CN" altLang="en-US" dirty="0" smtClean="0"/>
              <a:t>虚拟现实地理信息系统一体化仿真平台</a:t>
            </a:r>
            <a:r>
              <a:rPr lang="en-US" altLang="zh-CN" dirty="0" smtClean="0"/>
              <a:t> </a:t>
            </a:r>
            <a:endParaRPr lang="en-US" altLang="zh-CN" sz="3200" b="1" dirty="0" smtClean="0"/>
          </a:p>
          <a:p>
            <a:pPr lvl="1" eaLnBrk="1" hangingPunct="1">
              <a:defRPr/>
            </a:pPr>
            <a:endParaRPr lang="en-US" altLang="zh-CN" sz="3200" b="1" dirty="0" smtClean="0">
              <a:ea typeface="宋体" charset="-122"/>
              <a:cs typeface="+mn-cs"/>
            </a:endParaRPr>
          </a:p>
        </p:txBody>
      </p:sp>
      <p:sp>
        <p:nvSpPr>
          <p:cNvPr id="5124" name="灯片编号占位符 1"/>
          <p:cNvSpPr>
            <a:spLocks noGrp="1"/>
          </p:cNvSpPr>
          <p:nvPr>
            <p:ph type="sldNum" sz="quarter" idx="12"/>
          </p:nvPr>
        </p:nvSpPr>
        <p:spPr>
          <a:noFill/>
          <a:ln>
            <a:miter lim="800000"/>
            <a:headEnd/>
            <a:tailEnd/>
          </a:ln>
        </p:spPr>
        <p:txBody>
          <a:bodyPr/>
          <a:lstStyle/>
          <a:p>
            <a:fld id="{D1A70A24-C93D-419A-B872-ED258444A68A}" type="slidenum">
              <a:rPr lang="en-US" altLang="zh-CN" smtClean="0"/>
              <a:pPr/>
              <a:t>3</a:t>
            </a:fld>
            <a:endParaRPr lang="en-US"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fade">
                                      <p:cBhvr>
                                        <p:cTn id="7" dur="1000"/>
                                        <p:tgtEl>
                                          <p:spTgt spid="41987">
                                            <p:txEl>
                                              <p:pRg st="0" end="0"/>
                                            </p:txEl>
                                          </p:spTgt>
                                        </p:tgtEl>
                                      </p:cBhvr>
                                    </p:animEffect>
                                    <p:anim calcmode="lin" valueType="num">
                                      <p:cBhvr>
                                        <p:cTn id="8" dur="1000" fill="hold"/>
                                        <p:tgtEl>
                                          <p:spTgt spid="419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19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987">
                                            <p:txEl>
                                              <p:pRg st="1" end="1"/>
                                            </p:txEl>
                                          </p:spTgt>
                                        </p:tgtEl>
                                        <p:attrNameLst>
                                          <p:attrName>style.visibility</p:attrName>
                                        </p:attrNameLst>
                                      </p:cBhvr>
                                      <p:to>
                                        <p:strVal val="visible"/>
                                      </p:to>
                                    </p:set>
                                    <p:animEffect transition="in" filter="fade">
                                      <p:cBhvr>
                                        <p:cTn id="14" dur="1000"/>
                                        <p:tgtEl>
                                          <p:spTgt spid="41987">
                                            <p:txEl>
                                              <p:pRg st="1" end="1"/>
                                            </p:txEl>
                                          </p:spTgt>
                                        </p:tgtEl>
                                      </p:cBhvr>
                                    </p:animEffect>
                                    <p:anim calcmode="lin" valueType="num">
                                      <p:cBhvr>
                                        <p:cTn id="15" dur="1000" fill="hold"/>
                                        <p:tgtEl>
                                          <p:spTgt spid="419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19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1987">
                                            <p:txEl>
                                              <p:pRg st="2" end="2"/>
                                            </p:txEl>
                                          </p:spTgt>
                                        </p:tgtEl>
                                        <p:attrNameLst>
                                          <p:attrName>style.visibility</p:attrName>
                                        </p:attrNameLst>
                                      </p:cBhvr>
                                      <p:to>
                                        <p:strVal val="visible"/>
                                      </p:to>
                                    </p:set>
                                    <p:animEffect transition="in" filter="fade">
                                      <p:cBhvr>
                                        <p:cTn id="21" dur="1000"/>
                                        <p:tgtEl>
                                          <p:spTgt spid="41987">
                                            <p:txEl>
                                              <p:pRg st="2" end="2"/>
                                            </p:txEl>
                                          </p:spTgt>
                                        </p:tgtEl>
                                      </p:cBhvr>
                                    </p:animEffect>
                                    <p:anim calcmode="lin" valueType="num">
                                      <p:cBhvr>
                                        <p:cTn id="22" dur="1000" fill="hold"/>
                                        <p:tgtEl>
                                          <p:spTgt spid="4198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198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1987">
                                            <p:txEl>
                                              <p:pRg st="3" end="3"/>
                                            </p:txEl>
                                          </p:spTgt>
                                        </p:tgtEl>
                                        <p:attrNameLst>
                                          <p:attrName>style.visibility</p:attrName>
                                        </p:attrNameLst>
                                      </p:cBhvr>
                                      <p:to>
                                        <p:strVal val="visible"/>
                                      </p:to>
                                    </p:set>
                                    <p:animEffect transition="in" filter="fade">
                                      <p:cBhvr>
                                        <p:cTn id="28" dur="1000"/>
                                        <p:tgtEl>
                                          <p:spTgt spid="41987">
                                            <p:txEl>
                                              <p:pRg st="3" end="3"/>
                                            </p:txEl>
                                          </p:spTgt>
                                        </p:tgtEl>
                                      </p:cBhvr>
                                    </p:animEffect>
                                    <p:anim calcmode="lin" valueType="num">
                                      <p:cBhvr>
                                        <p:cTn id="29" dur="1000" fill="hold"/>
                                        <p:tgtEl>
                                          <p:spTgt spid="4198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198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1987">
                                            <p:txEl>
                                              <p:pRg st="4" end="4"/>
                                            </p:txEl>
                                          </p:spTgt>
                                        </p:tgtEl>
                                        <p:attrNameLst>
                                          <p:attrName>style.visibility</p:attrName>
                                        </p:attrNameLst>
                                      </p:cBhvr>
                                      <p:to>
                                        <p:strVal val="visible"/>
                                      </p:to>
                                    </p:set>
                                    <p:animEffect transition="in" filter="fade">
                                      <p:cBhvr>
                                        <p:cTn id="35" dur="1000"/>
                                        <p:tgtEl>
                                          <p:spTgt spid="41987">
                                            <p:txEl>
                                              <p:pRg st="4" end="4"/>
                                            </p:txEl>
                                          </p:spTgt>
                                        </p:tgtEl>
                                      </p:cBhvr>
                                    </p:animEffect>
                                    <p:anim calcmode="lin" valueType="num">
                                      <p:cBhvr>
                                        <p:cTn id="36" dur="1000" fill="hold"/>
                                        <p:tgtEl>
                                          <p:spTgt spid="4198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198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1987">
                                            <p:txEl>
                                              <p:pRg st="6" end="6"/>
                                            </p:txEl>
                                          </p:spTgt>
                                        </p:tgtEl>
                                        <p:attrNameLst>
                                          <p:attrName>style.visibility</p:attrName>
                                        </p:attrNameLst>
                                      </p:cBhvr>
                                      <p:to>
                                        <p:strVal val="visible"/>
                                      </p:to>
                                    </p:set>
                                    <p:animEffect transition="in" filter="fade">
                                      <p:cBhvr>
                                        <p:cTn id="42" dur="1000"/>
                                        <p:tgtEl>
                                          <p:spTgt spid="41987">
                                            <p:txEl>
                                              <p:pRg st="6" end="6"/>
                                            </p:txEl>
                                          </p:spTgt>
                                        </p:tgtEl>
                                      </p:cBhvr>
                                    </p:animEffect>
                                    <p:anim calcmode="lin" valueType="num">
                                      <p:cBhvr>
                                        <p:cTn id="43" dur="1000" fill="hold"/>
                                        <p:tgtEl>
                                          <p:spTgt spid="41987">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4198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1987">
                                            <p:txEl>
                                              <p:pRg st="7" end="7"/>
                                            </p:txEl>
                                          </p:spTgt>
                                        </p:tgtEl>
                                        <p:attrNameLst>
                                          <p:attrName>style.visibility</p:attrName>
                                        </p:attrNameLst>
                                      </p:cBhvr>
                                      <p:to>
                                        <p:strVal val="visible"/>
                                      </p:to>
                                    </p:set>
                                    <p:animEffect transition="in" filter="fade">
                                      <p:cBhvr>
                                        <p:cTn id="49" dur="1000"/>
                                        <p:tgtEl>
                                          <p:spTgt spid="41987">
                                            <p:txEl>
                                              <p:pRg st="7" end="7"/>
                                            </p:txEl>
                                          </p:spTgt>
                                        </p:tgtEl>
                                      </p:cBhvr>
                                    </p:animEffect>
                                    <p:anim calcmode="lin" valueType="num">
                                      <p:cBhvr>
                                        <p:cTn id="50" dur="1000" fill="hold"/>
                                        <p:tgtEl>
                                          <p:spTgt spid="41987">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4198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dirty="0" smtClean="0">
                <a:ea typeface="宋体" charset="-122"/>
              </a:rPr>
              <a:t>时间分布与加速比</a:t>
            </a:r>
          </a:p>
        </p:txBody>
      </p:sp>
      <p:sp>
        <p:nvSpPr>
          <p:cNvPr id="24579" name="内容占位符 2"/>
          <p:cNvSpPr>
            <a:spLocks noGrp="1"/>
          </p:cNvSpPr>
          <p:nvPr>
            <p:ph idx="1"/>
          </p:nvPr>
        </p:nvSpPr>
        <p:spPr/>
        <p:txBody>
          <a:bodyPr/>
          <a:lstStyle/>
          <a:p>
            <a:r>
              <a:rPr lang="en-US" altLang="zh-CN" dirty="0" smtClean="0">
                <a:ea typeface="宋体" charset="-122"/>
              </a:rPr>
              <a:t>CPU </a:t>
            </a:r>
            <a:r>
              <a:rPr lang="en-US" altLang="zh-CN" dirty="0" err="1" smtClean="0">
                <a:ea typeface="宋体" charset="-122"/>
              </a:rPr>
              <a:t>OpenCL</a:t>
            </a:r>
            <a:r>
              <a:rPr lang="zh-CN" altLang="en-US" dirty="0" smtClean="0">
                <a:ea typeface="宋体" charset="-122"/>
              </a:rPr>
              <a:t>并行</a:t>
            </a:r>
          </a:p>
        </p:txBody>
      </p:sp>
      <p:sp>
        <p:nvSpPr>
          <p:cNvPr id="24580" name="灯片编号占位符 3"/>
          <p:cNvSpPr>
            <a:spLocks noGrp="1"/>
          </p:cNvSpPr>
          <p:nvPr>
            <p:ph type="sldNum" sz="quarter" idx="12"/>
          </p:nvPr>
        </p:nvSpPr>
        <p:spPr>
          <a:noFill/>
          <a:ln>
            <a:miter lim="800000"/>
            <a:headEnd/>
            <a:tailEnd/>
          </a:ln>
        </p:spPr>
        <p:txBody>
          <a:bodyPr/>
          <a:lstStyle/>
          <a:p>
            <a:fld id="{137AF0F3-98D7-4A69-A314-1882E87A93B8}" type="slidenum">
              <a:rPr lang="en-US" altLang="zh-CN" smtClean="0"/>
              <a:pPr/>
              <a:t>30</a:t>
            </a:fld>
            <a:endParaRPr lang="en-US" altLang="zh-CN" smtClean="0"/>
          </a:p>
        </p:txBody>
      </p:sp>
      <p:graphicFrame>
        <p:nvGraphicFramePr>
          <p:cNvPr id="5" name="图表 4"/>
          <p:cNvGraphicFramePr>
            <a:graphicFrameLocks/>
          </p:cNvGraphicFramePr>
          <p:nvPr>
            <p:extLst>
              <p:ext uri="{D42A27DB-BD31-4B8C-83A1-F6EECF244321}">
                <p14:modId xmlns:p14="http://schemas.microsoft.com/office/powerpoint/2010/main" val="1348770404"/>
              </p:ext>
            </p:extLst>
          </p:nvPr>
        </p:nvGraphicFramePr>
        <p:xfrm>
          <a:off x="323528" y="1916832"/>
          <a:ext cx="3024336" cy="187220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a:graphicFrameLocks/>
          </p:cNvGraphicFramePr>
          <p:nvPr>
            <p:extLst>
              <p:ext uri="{D42A27DB-BD31-4B8C-83A1-F6EECF244321}">
                <p14:modId xmlns:p14="http://schemas.microsoft.com/office/powerpoint/2010/main" val="1386627228"/>
              </p:ext>
            </p:extLst>
          </p:nvPr>
        </p:nvGraphicFramePr>
        <p:xfrm>
          <a:off x="2195736" y="1988840"/>
          <a:ext cx="3384376" cy="1800200"/>
        </p:xfrm>
        <a:graphic>
          <a:graphicData uri="http://schemas.openxmlformats.org/drawingml/2006/chart">
            <c:chart xmlns:c="http://schemas.openxmlformats.org/drawingml/2006/chart" xmlns:r="http://schemas.openxmlformats.org/officeDocument/2006/relationships" r:id="rId4"/>
          </a:graphicData>
        </a:graphic>
      </p:graphicFrame>
      <p:grpSp>
        <p:nvGrpSpPr>
          <p:cNvPr id="8" name="Group 3"/>
          <p:cNvGrpSpPr>
            <a:grpSpLocks/>
          </p:cNvGrpSpPr>
          <p:nvPr/>
        </p:nvGrpSpPr>
        <p:grpSpPr bwMode="auto">
          <a:xfrm>
            <a:off x="5389438" y="2204864"/>
            <a:ext cx="3575050" cy="1573212"/>
            <a:chOff x="-809" y="1660"/>
            <a:chExt cx="5900" cy="2092"/>
          </a:xfrm>
        </p:grpSpPr>
        <p:sp>
          <p:nvSpPr>
            <p:cNvPr id="24585" name="Freeform 6"/>
            <p:cNvSpPr>
              <a:spLocks/>
            </p:cNvSpPr>
            <p:nvPr/>
          </p:nvSpPr>
          <p:spPr bwMode="gray">
            <a:xfrm>
              <a:off x="4645" y="1660"/>
              <a:ext cx="441" cy="701"/>
            </a:xfrm>
            <a:custGeom>
              <a:avLst/>
              <a:gdLst>
                <a:gd name="T0" fmla="*/ 95962 w 308"/>
                <a:gd name="T1" fmla="*/ 191765 h 442"/>
                <a:gd name="T2" fmla="*/ 0 w 308"/>
                <a:gd name="T3" fmla="*/ 708740 h 442"/>
                <a:gd name="T4" fmla="*/ 0 w 308"/>
                <a:gd name="T5" fmla="*/ 458592 h 442"/>
                <a:gd name="T6" fmla="*/ 95962 w 308"/>
                <a:gd name="T7" fmla="*/ 0 h 442"/>
                <a:gd name="T8" fmla="*/ 95962 w 308"/>
                <a:gd name="T9" fmla="*/ 191765 h 442"/>
                <a:gd name="T10" fmla="*/ 0 60000 65536"/>
                <a:gd name="T11" fmla="*/ 0 60000 65536"/>
                <a:gd name="T12" fmla="*/ 0 60000 65536"/>
                <a:gd name="T13" fmla="*/ 0 60000 65536"/>
                <a:gd name="T14" fmla="*/ 0 60000 65536"/>
                <a:gd name="T15" fmla="*/ 0 w 308"/>
                <a:gd name="T16" fmla="*/ 0 h 442"/>
                <a:gd name="T17" fmla="*/ 308 w 308"/>
                <a:gd name="T18" fmla="*/ 442 h 442"/>
              </a:gdLst>
              <a:ahLst/>
              <a:cxnLst>
                <a:cxn ang="T10">
                  <a:pos x="T0" y="T1"/>
                </a:cxn>
                <a:cxn ang="T11">
                  <a:pos x="T2" y="T3"/>
                </a:cxn>
                <a:cxn ang="T12">
                  <a:pos x="T4" y="T5"/>
                </a:cxn>
                <a:cxn ang="T13">
                  <a:pos x="T6" y="T7"/>
                </a:cxn>
                <a:cxn ang="T14">
                  <a:pos x="T8" y="T9"/>
                </a:cxn>
              </a:cxnLst>
              <a:rect l="T15" t="T16" r="T17" b="T18"/>
              <a:pathLst>
                <a:path w="308" h="442">
                  <a:moveTo>
                    <a:pt x="308" y="120"/>
                  </a:moveTo>
                  <a:lnTo>
                    <a:pt x="0" y="442"/>
                  </a:lnTo>
                  <a:lnTo>
                    <a:pt x="0" y="286"/>
                  </a:lnTo>
                  <a:lnTo>
                    <a:pt x="308" y="0"/>
                  </a:lnTo>
                  <a:lnTo>
                    <a:pt x="308" y="120"/>
                  </a:lnTo>
                  <a:close/>
                </a:path>
              </a:pathLst>
            </a:custGeom>
            <a:gradFill rotWithShape="1">
              <a:gsLst>
                <a:gs pos="0">
                  <a:srgbClr val="230744"/>
                </a:gs>
                <a:gs pos="50000">
                  <a:srgbClr val="4B1092"/>
                </a:gs>
                <a:gs pos="100000">
                  <a:srgbClr val="230744"/>
                </a:gs>
              </a:gsLst>
              <a:lin ang="2700000" scaled="1"/>
            </a:gradFill>
            <a:ln w="0">
              <a:noFill/>
              <a:round/>
              <a:headEnd/>
              <a:tailEnd/>
            </a:ln>
          </p:spPr>
          <p:txBody>
            <a:bodyPr/>
            <a:lstStyle/>
            <a:p>
              <a:endParaRPr lang="zh-CN" altLang="en-US"/>
            </a:p>
          </p:txBody>
        </p:sp>
        <p:sp>
          <p:nvSpPr>
            <p:cNvPr id="24586" name="Freeform 7"/>
            <p:cNvSpPr>
              <a:spLocks/>
            </p:cNvSpPr>
            <p:nvPr/>
          </p:nvSpPr>
          <p:spPr bwMode="gray">
            <a:xfrm>
              <a:off x="2340" y="1660"/>
              <a:ext cx="2751" cy="450"/>
            </a:xfrm>
            <a:custGeom>
              <a:avLst/>
              <a:gdLst>
                <a:gd name="T0" fmla="*/ 508732 w 1920"/>
                <a:gd name="T1" fmla="*/ 448311 h 284"/>
                <a:gd name="T2" fmla="*/ 0 w 1920"/>
                <a:gd name="T3" fmla="*/ 448311 h 284"/>
                <a:gd name="T4" fmla="*/ 140777 w 1920"/>
                <a:gd name="T5" fmla="*/ 0 h 284"/>
                <a:gd name="T6" fmla="*/ 605892 w 1920"/>
                <a:gd name="T7" fmla="*/ 0 h 284"/>
                <a:gd name="T8" fmla="*/ 508732 w 1920"/>
                <a:gd name="T9" fmla="*/ 448311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rgbClr val="A77BFF"/>
            </a:solidFill>
            <a:ln w="0">
              <a:noFill/>
              <a:round/>
              <a:headEnd/>
              <a:tailEnd/>
            </a:ln>
          </p:spPr>
          <p:txBody>
            <a:bodyPr/>
            <a:lstStyle/>
            <a:p>
              <a:endParaRPr lang="zh-CN" altLang="en-US"/>
            </a:p>
          </p:txBody>
        </p:sp>
        <p:sp>
          <p:nvSpPr>
            <p:cNvPr id="24587" name="Freeform 8"/>
            <p:cNvSpPr>
              <a:spLocks/>
            </p:cNvSpPr>
            <p:nvPr/>
          </p:nvSpPr>
          <p:spPr bwMode="gray">
            <a:xfrm>
              <a:off x="4200" y="2353"/>
              <a:ext cx="439" cy="704"/>
            </a:xfrm>
            <a:custGeom>
              <a:avLst/>
              <a:gdLst>
                <a:gd name="T0" fmla="*/ 98601 w 306"/>
                <a:gd name="T1" fmla="*/ 194164 h 444"/>
                <a:gd name="T2" fmla="*/ 0 w 306"/>
                <a:gd name="T3" fmla="*/ 708516 h 444"/>
                <a:gd name="T4" fmla="*/ 0 w 306"/>
                <a:gd name="T5" fmla="*/ 455513 h 444"/>
                <a:gd name="T6" fmla="*/ 98601 w 306"/>
                <a:gd name="T7" fmla="*/ 0 h 444"/>
                <a:gd name="T8" fmla="*/ 98601 w 306"/>
                <a:gd name="T9" fmla="*/ 194164 h 444"/>
                <a:gd name="T10" fmla="*/ 0 60000 65536"/>
                <a:gd name="T11" fmla="*/ 0 60000 65536"/>
                <a:gd name="T12" fmla="*/ 0 60000 65536"/>
                <a:gd name="T13" fmla="*/ 0 60000 65536"/>
                <a:gd name="T14" fmla="*/ 0 60000 65536"/>
                <a:gd name="T15" fmla="*/ 0 w 306"/>
                <a:gd name="T16" fmla="*/ 0 h 444"/>
                <a:gd name="T17" fmla="*/ 306 w 306"/>
                <a:gd name="T18" fmla="*/ 444 h 444"/>
              </a:gdLst>
              <a:ahLst/>
              <a:cxnLst>
                <a:cxn ang="T10">
                  <a:pos x="T0" y="T1"/>
                </a:cxn>
                <a:cxn ang="T11">
                  <a:pos x="T2" y="T3"/>
                </a:cxn>
                <a:cxn ang="T12">
                  <a:pos x="T4" y="T5"/>
                </a:cxn>
                <a:cxn ang="T13">
                  <a:pos x="T6" y="T7"/>
                </a:cxn>
                <a:cxn ang="T14">
                  <a:pos x="T8" y="T9"/>
                </a:cxn>
              </a:cxnLst>
              <a:rect l="T15" t="T16" r="T17" b="T18"/>
              <a:pathLst>
                <a:path w="306" h="444">
                  <a:moveTo>
                    <a:pt x="306" y="122"/>
                  </a:moveTo>
                  <a:lnTo>
                    <a:pt x="0" y="444"/>
                  </a:lnTo>
                  <a:lnTo>
                    <a:pt x="0" y="286"/>
                  </a:lnTo>
                  <a:lnTo>
                    <a:pt x="306" y="0"/>
                  </a:lnTo>
                  <a:lnTo>
                    <a:pt x="306" y="122"/>
                  </a:lnTo>
                  <a:close/>
                </a:path>
              </a:pathLst>
            </a:custGeom>
            <a:gradFill rotWithShape="1">
              <a:gsLst>
                <a:gs pos="0">
                  <a:srgbClr val="431805"/>
                </a:gs>
                <a:gs pos="50000">
                  <a:srgbClr val="90330A"/>
                </a:gs>
                <a:gs pos="100000">
                  <a:srgbClr val="431805"/>
                </a:gs>
              </a:gsLst>
              <a:lin ang="2700000" scaled="1"/>
            </a:gradFill>
            <a:ln w="0">
              <a:noFill/>
              <a:round/>
              <a:headEnd/>
              <a:tailEnd/>
            </a:ln>
          </p:spPr>
          <p:txBody>
            <a:bodyPr/>
            <a:lstStyle/>
            <a:p>
              <a:endParaRPr lang="zh-CN" altLang="en-US"/>
            </a:p>
          </p:txBody>
        </p:sp>
        <p:sp>
          <p:nvSpPr>
            <p:cNvPr id="24588" name="Freeform 9"/>
            <p:cNvSpPr>
              <a:spLocks/>
            </p:cNvSpPr>
            <p:nvPr/>
          </p:nvSpPr>
          <p:spPr bwMode="gray">
            <a:xfrm>
              <a:off x="3758" y="3047"/>
              <a:ext cx="442" cy="705"/>
            </a:xfrm>
            <a:custGeom>
              <a:avLst/>
              <a:gdLst>
                <a:gd name="T0" fmla="*/ 99604 w 308"/>
                <a:gd name="T1" fmla="*/ 199274 h 444"/>
                <a:gd name="T2" fmla="*/ 0 w 308"/>
                <a:gd name="T3" fmla="*/ 724818 h 444"/>
                <a:gd name="T4" fmla="*/ 0 w 308"/>
                <a:gd name="T5" fmla="*/ 467012 h 444"/>
                <a:gd name="T6" fmla="*/ 99604 w 308"/>
                <a:gd name="T7" fmla="*/ 0 h 444"/>
                <a:gd name="T8" fmla="*/ 99604 w 308"/>
                <a:gd name="T9" fmla="*/ 199274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gradFill rotWithShape="1">
              <a:gsLst>
                <a:gs pos="0">
                  <a:srgbClr val="433206"/>
                </a:gs>
                <a:gs pos="50000">
                  <a:srgbClr val="906B0E"/>
                </a:gs>
                <a:gs pos="100000">
                  <a:srgbClr val="433206"/>
                </a:gs>
              </a:gsLst>
              <a:lin ang="2700000" scaled="1"/>
            </a:gradFill>
            <a:ln w="0">
              <a:noFill/>
              <a:round/>
              <a:headEnd/>
              <a:tailEnd/>
            </a:ln>
          </p:spPr>
          <p:txBody>
            <a:bodyPr/>
            <a:lstStyle/>
            <a:p>
              <a:endParaRPr lang="zh-CN" altLang="en-US"/>
            </a:p>
          </p:txBody>
        </p:sp>
        <p:sp>
          <p:nvSpPr>
            <p:cNvPr id="24589" name="Freeform 10"/>
            <p:cNvSpPr>
              <a:spLocks/>
            </p:cNvSpPr>
            <p:nvPr/>
          </p:nvSpPr>
          <p:spPr bwMode="gray">
            <a:xfrm>
              <a:off x="1076" y="3051"/>
              <a:ext cx="3124" cy="450"/>
            </a:xfrm>
            <a:custGeom>
              <a:avLst/>
              <a:gdLst>
                <a:gd name="T0" fmla="*/ 592191 w 2180"/>
                <a:gd name="T1" fmla="*/ 448311 h 284"/>
                <a:gd name="T2" fmla="*/ 0 w 2180"/>
                <a:gd name="T3" fmla="*/ 448311 h 284"/>
                <a:gd name="T4" fmla="*/ 141172 w 2180"/>
                <a:gd name="T5" fmla="*/ 0 h 284"/>
                <a:gd name="T6" fmla="*/ 689528 w 2180"/>
                <a:gd name="T7" fmla="*/ 0 h 284"/>
                <a:gd name="T8" fmla="*/ 592191 w 2180"/>
                <a:gd name="T9" fmla="*/ 448311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rgbClr val="F2E160"/>
            </a:solidFill>
            <a:ln w="0">
              <a:noFill/>
              <a:round/>
              <a:headEnd/>
              <a:tailEnd/>
            </a:ln>
          </p:spPr>
          <p:txBody>
            <a:bodyPr/>
            <a:lstStyle/>
            <a:p>
              <a:endParaRPr lang="zh-CN" altLang="en-US"/>
            </a:p>
          </p:txBody>
        </p:sp>
        <p:sp>
          <p:nvSpPr>
            <p:cNvPr id="24590" name="Line 11"/>
            <p:cNvSpPr>
              <a:spLocks noChangeShapeType="1"/>
            </p:cNvSpPr>
            <p:nvPr/>
          </p:nvSpPr>
          <p:spPr bwMode="gray">
            <a:xfrm flipH="1">
              <a:off x="-124" y="3747"/>
              <a:ext cx="1200" cy="5"/>
            </a:xfrm>
            <a:prstGeom prst="line">
              <a:avLst/>
            </a:prstGeom>
            <a:noFill/>
            <a:ln w="9525">
              <a:solidFill>
                <a:schemeClr val="tx1"/>
              </a:solidFill>
              <a:round/>
              <a:headEnd/>
              <a:tailEnd/>
            </a:ln>
          </p:spPr>
          <p:txBody>
            <a:bodyPr wrap="none" anchor="ctr"/>
            <a:lstStyle/>
            <a:p>
              <a:endParaRPr lang="zh-CN" altLang="en-US"/>
            </a:p>
          </p:txBody>
        </p:sp>
        <p:sp>
          <p:nvSpPr>
            <p:cNvPr id="24591" name="Line 12"/>
            <p:cNvSpPr>
              <a:spLocks noChangeShapeType="1"/>
            </p:cNvSpPr>
            <p:nvPr/>
          </p:nvSpPr>
          <p:spPr bwMode="gray">
            <a:xfrm flipH="1">
              <a:off x="168" y="3047"/>
              <a:ext cx="1543" cy="0"/>
            </a:xfrm>
            <a:prstGeom prst="line">
              <a:avLst/>
            </a:prstGeom>
            <a:noFill/>
            <a:ln w="9525">
              <a:solidFill>
                <a:schemeClr val="tx1"/>
              </a:solidFill>
              <a:round/>
              <a:headEnd/>
              <a:tailEnd/>
            </a:ln>
          </p:spPr>
          <p:txBody>
            <a:bodyPr wrap="none" anchor="ctr"/>
            <a:lstStyle/>
            <a:p>
              <a:endParaRPr lang="zh-CN" altLang="en-US"/>
            </a:p>
          </p:txBody>
        </p:sp>
        <p:sp>
          <p:nvSpPr>
            <p:cNvPr id="24592" name="Line 13"/>
            <p:cNvSpPr>
              <a:spLocks noChangeShapeType="1"/>
            </p:cNvSpPr>
            <p:nvPr/>
          </p:nvSpPr>
          <p:spPr bwMode="gray">
            <a:xfrm flipH="1">
              <a:off x="-124" y="2356"/>
              <a:ext cx="2470" cy="10"/>
            </a:xfrm>
            <a:prstGeom prst="line">
              <a:avLst/>
            </a:prstGeom>
            <a:noFill/>
            <a:ln w="9525">
              <a:solidFill>
                <a:schemeClr val="tx1"/>
              </a:solidFill>
              <a:round/>
              <a:headEnd/>
              <a:tailEnd/>
            </a:ln>
          </p:spPr>
          <p:txBody>
            <a:bodyPr wrap="none" anchor="ctr"/>
            <a:lstStyle/>
            <a:p>
              <a:endParaRPr lang="zh-CN" altLang="en-US"/>
            </a:p>
          </p:txBody>
        </p:sp>
        <p:sp>
          <p:nvSpPr>
            <p:cNvPr id="24593" name="Line 17"/>
            <p:cNvSpPr>
              <a:spLocks noChangeShapeType="1"/>
            </p:cNvSpPr>
            <p:nvPr/>
          </p:nvSpPr>
          <p:spPr bwMode="gray">
            <a:xfrm>
              <a:off x="-124" y="2327"/>
              <a:ext cx="0" cy="1391"/>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24594" name="Line 18"/>
            <p:cNvSpPr>
              <a:spLocks noChangeShapeType="1"/>
            </p:cNvSpPr>
            <p:nvPr/>
          </p:nvSpPr>
          <p:spPr bwMode="gray">
            <a:xfrm>
              <a:off x="305" y="2366"/>
              <a:ext cx="0" cy="68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24595" name="Line 19"/>
            <p:cNvSpPr>
              <a:spLocks noChangeShapeType="1"/>
            </p:cNvSpPr>
            <p:nvPr/>
          </p:nvSpPr>
          <p:spPr bwMode="gray">
            <a:xfrm>
              <a:off x="305" y="3047"/>
              <a:ext cx="0" cy="68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24596" name="Freeform 20"/>
            <p:cNvSpPr>
              <a:spLocks/>
            </p:cNvSpPr>
            <p:nvPr/>
          </p:nvSpPr>
          <p:spPr bwMode="gray">
            <a:xfrm>
              <a:off x="1486" y="1856"/>
              <a:ext cx="1407" cy="1698"/>
            </a:xfrm>
            <a:custGeom>
              <a:avLst/>
              <a:gdLst>
                <a:gd name="T0" fmla="*/ 2 w 1824"/>
                <a:gd name="T1" fmla="*/ 155 h 2648"/>
                <a:gd name="T2" fmla="*/ 2 w 1824"/>
                <a:gd name="T3" fmla="*/ 133 h 2648"/>
                <a:gd name="T4" fmla="*/ 2 w 1824"/>
                <a:gd name="T5" fmla="*/ 113 h 2648"/>
                <a:gd name="T6" fmla="*/ 3 w 1824"/>
                <a:gd name="T7" fmla="*/ 96 h 2648"/>
                <a:gd name="T8" fmla="*/ 5 w 1824"/>
                <a:gd name="T9" fmla="*/ 80 h 2648"/>
                <a:gd name="T10" fmla="*/ 7 w 1824"/>
                <a:gd name="T11" fmla="*/ 66 h 2648"/>
                <a:gd name="T12" fmla="*/ 9 w 1824"/>
                <a:gd name="T13" fmla="*/ 54 h 2648"/>
                <a:gd name="T14" fmla="*/ 11 w 1824"/>
                <a:gd name="T15" fmla="*/ 42 h 2648"/>
                <a:gd name="T16" fmla="*/ 12 w 1824"/>
                <a:gd name="T17" fmla="*/ 33 h 2648"/>
                <a:gd name="T18" fmla="*/ 15 w 1824"/>
                <a:gd name="T19" fmla="*/ 26 h 2648"/>
                <a:gd name="T20" fmla="*/ 16 w 1824"/>
                <a:gd name="T21" fmla="*/ 19 h 2648"/>
                <a:gd name="T22" fmla="*/ 17 w 1824"/>
                <a:gd name="T23" fmla="*/ 15 h 2648"/>
                <a:gd name="T24" fmla="*/ 19 w 1824"/>
                <a:gd name="T25" fmla="*/ 12 h 2648"/>
                <a:gd name="T26" fmla="*/ 19 w 1824"/>
                <a:gd name="T27" fmla="*/ 10 h 2648"/>
                <a:gd name="T28" fmla="*/ 19 w 1824"/>
                <a:gd name="T29" fmla="*/ 10 h 2648"/>
                <a:gd name="T30" fmla="*/ 27 w 1824"/>
                <a:gd name="T31" fmla="*/ 4 h 2648"/>
                <a:gd name="T32" fmla="*/ 25 w 1824"/>
                <a:gd name="T33" fmla="*/ 21 h 2648"/>
                <a:gd name="T34" fmla="*/ 25 w 1824"/>
                <a:gd name="T35" fmla="*/ 21 h 2648"/>
                <a:gd name="T36" fmla="*/ 24 w 1824"/>
                <a:gd name="T37" fmla="*/ 21 h 2648"/>
                <a:gd name="T38" fmla="*/ 22 w 1824"/>
                <a:gd name="T39" fmla="*/ 24 h 2648"/>
                <a:gd name="T40" fmla="*/ 22 w 1824"/>
                <a:gd name="T41" fmla="*/ 26 h 2648"/>
                <a:gd name="T42" fmla="*/ 19 w 1824"/>
                <a:gd name="T43" fmla="*/ 29 h 2648"/>
                <a:gd name="T44" fmla="*/ 18 w 1824"/>
                <a:gd name="T45" fmla="*/ 34 h 2648"/>
                <a:gd name="T46" fmla="*/ 16 w 1824"/>
                <a:gd name="T47" fmla="*/ 40 h 2648"/>
                <a:gd name="T48" fmla="*/ 15 w 1824"/>
                <a:gd name="T49" fmla="*/ 48 h 2648"/>
                <a:gd name="T50" fmla="*/ 12 w 1824"/>
                <a:gd name="T51" fmla="*/ 56 h 2648"/>
                <a:gd name="T52" fmla="*/ 10 w 1824"/>
                <a:gd name="T53" fmla="*/ 68 h 2648"/>
                <a:gd name="T54" fmla="*/ 8 w 1824"/>
                <a:gd name="T55" fmla="*/ 80 h 2648"/>
                <a:gd name="T56" fmla="*/ 5 w 1824"/>
                <a:gd name="T57" fmla="*/ 95 h 2648"/>
                <a:gd name="T58" fmla="*/ 4 w 1824"/>
                <a:gd name="T59" fmla="*/ 113 h 2648"/>
                <a:gd name="T60" fmla="*/ 2 w 1824"/>
                <a:gd name="T61" fmla="*/ 132 h 2648"/>
                <a:gd name="T62" fmla="*/ 2 w 1824"/>
                <a:gd name="T63" fmla="*/ 155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w="0">
              <a:noFill/>
              <a:round/>
              <a:headEnd/>
              <a:tailEnd/>
            </a:ln>
          </p:spPr>
          <p:txBody>
            <a:bodyPr/>
            <a:lstStyle/>
            <a:p>
              <a:endParaRPr lang="zh-CN" altLang="en-US"/>
            </a:p>
          </p:txBody>
        </p:sp>
        <p:sp>
          <p:nvSpPr>
            <p:cNvPr id="24597" name="Rectangle 22"/>
            <p:cNvSpPr>
              <a:spLocks noChangeArrowheads="1"/>
            </p:cNvSpPr>
            <p:nvPr/>
          </p:nvSpPr>
          <p:spPr bwMode="gray">
            <a:xfrm>
              <a:off x="2341" y="2110"/>
              <a:ext cx="2309" cy="248"/>
            </a:xfrm>
            <a:prstGeom prst="rect">
              <a:avLst/>
            </a:prstGeom>
            <a:gradFill rotWithShape="1">
              <a:gsLst>
                <a:gs pos="0">
                  <a:srgbClr val="5D2FB9"/>
                </a:gs>
                <a:gs pos="50000">
                  <a:srgbClr val="8041FF"/>
                </a:gs>
                <a:gs pos="100000">
                  <a:srgbClr val="5D2FB9"/>
                </a:gs>
              </a:gsLst>
              <a:lin ang="2700000" scaled="1"/>
            </a:gradFill>
            <a:ln w="9525">
              <a:noFill/>
              <a:miter lim="800000"/>
              <a:headEnd/>
              <a:tailEnd/>
            </a:ln>
          </p:spPr>
          <p:txBody>
            <a:bodyPr wrap="none" anchor="ctr"/>
            <a:lstStyle/>
            <a:p>
              <a:pPr algn="ctr" eaLnBrk="0" hangingPunct="0"/>
              <a:r>
                <a:rPr lang="en-US" altLang="zh-CN">
                  <a:solidFill>
                    <a:schemeClr val="bg1"/>
                  </a:solidFill>
                  <a:latin typeface="Verdana" pitchFamily="34" charset="0"/>
                  <a:ea typeface="宋体" charset="-122"/>
                </a:rPr>
                <a:t>OpenCL</a:t>
              </a:r>
            </a:p>
          </p:txBody>
        </p:sp>
        <p:sp>
          <p:nvSpPr>
            <p:cNvPr id="24598" name="Freeform 23"/>
            <p:cNvSpPr>
              <a:spLocks/>
            </p:cNvSpPr>
            <p:nvPr/>
          </p:nvSpPr>
          <p:spPr bwMode="gray">
            <a:xfrm>
              <a:off x="1709" y="2353"/>
              <a:ext cx="2935" cy="454"/>
            </a:xfrm>
            <a:custGeom>
              <a:avLst/>
              <a:gdLst>
                <a:gd name="T0" fmla="*/ 551339 w 2048"/>
                <a:gd name="T1" fmla="*/ 465439 h 286"/>
                <a:gd name="T2" fmla="*/ 0 w 2048"/>
                <a:gd name="T3" fmla="*/ 465439 h 286"/>
                <a:gd name="T4" fmla="*/ 141235 w 2048"/>
                <a:gd name="T5" fmla="*/ 0 h 286"/>
                <a:gd name="T6" fmla="*/ 648353 w 2048"/>
                <a:gd name="T7" fmla="*/ 0 h 286"/>
                <a:gd name="T8" fmla="*/ 551339 w 2048"/>
                <a:gd name="T9" fmla="*/ 465439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rgbClr val="FF9966"/>
            </a:solidFill>
            <a:ln w="0">
              <a:noFill/>
              <a:round/>
              <a:headEnd/>
              <a:tailEnd/>
            </a:ln>
          </p:spPr>
          <p:txBody>
            <a:bodyPr/>
            <a:lstStyle/>
            <a:p>
              <a:endParaRPr lang="zh-CN" altLang="en-US"/>
            </a:p>
          </p:txBody>
        </p:sp>
        <p:sp>
          <p:nvSpPr>
            <p:cNvPr id="24599" name="Rectangle 24"/>
            <p:cNvSpPr>
              <a:spLocks noChangeArrowheads="1"/>
            </p:cNvSpPr>
            <p:nvPr/>
          </p:nvSpPr>
          <p:spPr bwMode="gray">
            <a:xfrm>
              <a:off x="1711" y="2806"/>
              <a:ext cx="2499" cy="248"/>
            </a:xfrm>
            <a:prstGeom prst="rect">
              <a:avLst/>
            </a:prstGeom>
            <a:gradFill rotWithShape="1">
              <a:gsLst>
                <a:gs pos="0">
                  <a:srgbClr val="A0523A"/>
                </a:gs>
                <a:gs pos="50000">
                  <a:srgbClr val="DC7150"/>
                </a:gs>
                <a:gs pos="100000">
                  <a:srgbClr val="A0523A"/>
                </a:gs>
              </a:gsLst>
              <a:lin ang="2700000" scaled="1"/>
            </a:gradFill>
            <a:ln w="9525">
              <a:noFill/>
              <a:miter lim="800000"/>
              <a:headEnd/>
              <a:tailEnd/>
            </a:ln>
          </p:spPr>
          <p:txBody>
            <a:bodyPr wrap="none" anchor="ctr"/>
            <a:lstStyle/>
            <a:p>
              <a:pPr algn="ctr" eaLnBrk="0" hangingPunct="0"/>
              <a:r>
                <a:rPr lang="en-US" altLang="zh-CN">
                  <a:solidFill>
                    <a:schemeClr val="bg1"/>
                  </a:solidFill>
                  <a:latin typeface="Verdana" pitchFamily="34" charset="0"/>
                  <a:ea typeface="宋体" charset="-122"/>
                </a:rPr>
                <a:t>SSE</a:t>
              </a:r>
            </a:p>
          </p:txBody>
        </p:sp>
        <p:sp>
          <p:nvSpPr>
            <p:cNvPr id="24600" name="Rectangle 25"/>
            <p:cNvSpPr>
              <a:spLocks noChangeArrowheads="1"/>
            </p:cNvSpPr>
            <p:nvPr/>
          </p:nvSpPr>
          <p:spPr bwMode="gray">
            <a:xfrm>
              <a:off x="1075" y="3502"/>
              <a:ext cx="2689" cy="248"/>
            </a:xfrm>
            <a:prstGeom prst="rect">
              <a:avLst/>
            </a:prstGeom>
            <a:gradFill rotWithShape="1">
              <a:gsLst>
                <a:gs pos="0">
                  <a:srgbClr val="977514"/>
                </a:gs>
                <a:gs pos="50000">
                  <a:srgbClr val="D0A11C"/>
                </a:gs>
                <a:gs pos="100000">
                  <a:srgbClr val="977514"/>
                </a:gs>
              </a:gsLst>
              <a:lin ang="2700000" scaled="1"/>
            </a:gradFill>
            <a:ln w="9525">
              <a:noFill/>
              <a:miter lim="800000"/>
              <a:headEnd/>
              <a:tailEnd/>
            </a:ln>
          </p:spPr>
          <p:txBody>
            <a:bodyPr wrap="none" anchor="ctr"/>
            <a:lstStyle/>
            <a:p>
              <a:pPr algn="ctr" eaLnBrk="0" hangingPunct="0"/>
              <a:r>
                <a:rPr lang="zh-CN" altLang="en-US">
                  <a:solidFill>
                    <a:schemeClr val="bg1"/>
                  </a:solidFill>
                  <a:latin typeface="Verdana" pitchFamily="34" charset="0"/>
                  <a:ea typeface="宋体" charset="-122"/>
                </a:rPr>
                <a:t>串行</a:t>
              </a:r>
              <a:endParaRPr lang="en-US" altLang="zh-CN">
                <a:solidFill>
                  <a:schemeClr val="bg1"/>
                </a:solidFill>
                <a:latin typeface="Verdana" pitchFamily="34" charset="0"/>
                <a:ea typeface="宋体" charset="-122"/>
              </a:endParaRPr>
            </a:p>
          </p:txBody>
        </p:sp>
        <p:sp>
          <p:nvSpPr>
            <p:cNvPr id="24601" name="Text Box 27"/>
            <p:cNvSpPr txBox="1">
              <a:spLocks noChangeArrowheads="1"/>
            </p:cNvSpPr>
            <p:nvPr/>
          </p:nvSpPr>
          <p:spPr bwMode="gray">
            <a:xfrm>
              <a:off x="-809" y="2920"/>
              <a:ext cx="1188" cy="409"/>
            </a:xfrm>
            <a:prstGeom prst="rect">
              <a:avLst/>
            </a:prstGeom>
            <a:noFill/>
            <a:ln w="9525">
              <a:noFill/>
              <a:miter lim="800000"/>
              <a:headEnd/>
              <a:tailEnd/>
            </a:ln>
          </p:spPr>
          <p:txBody>
            <a:bodyPr wrap="none">
              <a:spAutoFit/>
            </a:bodyPr>
            <a:lstStyle/>
            <a:p>
              <a:pPr eaLnBrk="0" hangingPunct="0"/>
              <a:r>
                <a:rPr lang="en-US" altLang="zh-CN" sz="1400" dirty="0" smtClean="0">
                  <a:latin typeface="Verdana" pitchFamily="34" charset="0"/>
                  <a:ea typeface="宋体" charset="-122"/>
                </a:rPr>
                <a:t>520%</a:t>
              </a:r>
              <a:endParaRPr lang="en-US" altLang="zh-CN" sz="1400" dirty="0">
                <a:latin typeface="Verdana" pitchFamily="34" charset="0"/>
                <a:ea typeface="宋体" charset="-122"/>
              </a:endParaRPr>
            </a:p>
          </p:txBody>
        </p:sp>
        <p:sp>
          <p:nvSpPr>
            <p:cNvPr id="24602" name="Text Box 28"/>
            <p:cNvSpPr txBox="1">
              <a:spLocks noChangeArrowheads="1"/>
            </p:cNvSpPr>
            <p:nvPr/>
          </p:nvSpPr>
          <p:spPr bwMode="gray">
            <a:xfrm>
              <a:off x="298" y="2638"/>
              <a:ext cx="1001" cy="409"/>
            </a:xfrm>
            <a:prstGeom prst="rect">
              <a:avLst/>
            </a:prstGeom>
            <a:noFill/>
            <a:ln w="9525">
              <a:noFill/>
              <a:miter lim="800000"/>
              <a:headEnd/>
              <a:tailEnd/>
            </a:ln>
          </p:spPr>
          <p:txBody>
            <a:bodyPr wrap="none">
              <a:spAutoFit/>
            </a:bodyPr>
            <a:lstStyle/>
            <a:p>
              <a:pPr eaLnBrk="0" hangingPunct="0"/>
              <a:r>
                <a:rPr lang="en-US" altLang="zh-CN" sz="1400" dirty="0" smtClean="0">
                  <a:latin typeface="Verdana" pitchFamily="34" charset="0"/>
                  <a:ea typeface="宋体" charset="-122"/>
                </a:rPr>
                <a:t>88%</a:t>
              </a:r>
              <a:endParaRPr lang="en-US" altLang="zh-CN" sz="1400" dirty="0">
                <a:latin typeface="Verdana" pitchFamily="34" charset="0"/>
                <a:ea typeface="宋体" charset="-122"/>
              </a:endParaRPr>
            </a:p>
          </p:txBody>
        </p:sp>
        <p:sp>
          <p:nvSpPr>
            <p:cNvPr id="24603" name="Text Box 29"/>
            <p:cNvSpPr txBox="1">
              <a:spLocks noChangeArrowheads="1"/>
            </p:cNvSpPr>
            <p:nvPr/>
          </p:nvSpPr>
          <p:spPr bwMode="gray">
            <a:xfrm>
              <a:off x="298" y="3309"/>
              <a:ext cx="1188" cy="409"/>
            </a:xfrm>
            <a:prstGeom prst="rect">
              <a:avLst/>
            </a:prstGeom>
            <a:noFill/>
            <a:ln w="9525">
              <a:noFill/>
              <a:miter lim="800000"/>
              <a:headEnd/>
              <a:tailEnd/>
            </a:ln>
          </p:spPr>
          <p:txBody>
            <a:bodyPr wrap="none">
              <a:spAutoFit/>
            </a:bodyPr>
            <a:lstStyle/>
            <a:p>
              <a:pPr eaLnBrk="0" hangingPunct="0"/>
              <a:r>
                <a:rPr lang="en-US" altLang="zh-CN" sz="1400" dirty="0" smtClean="0">
                  <a:latin typeface="Verdana" pitchFamily="34" charset="0"/>
                  <a:ea typeface="宋体" charset="-122"/>
                </a:rPr>
                <a:t>230%</a:t>
              </a:r>
              <a:endParaRPr lang="en-US" altLang="zh-CN" sz="1400" dirty="0">
                <a:latin typeface="Verdana" pitchFamily="34" charset="0"/>
                <a:ea typeface="宋体" charset="-122"/>
              </a:endParaRPr>
            </a:p>
          </p:txBody>
        </p:sp>
      </p:grpSp>
      <p:graphicFrame>
        <p:nvGraphicFramePr>
          <p:cNvPr id="29" name="图表 28"/>
          <p:cNvGraphicFramePr>
            <a:graphicFrameLocks/>
          </p:cNvGraphicFramePr>
          <p:nvPr>
            <p:extLst>
              <p:ext uri="{D42A27DB-BD31-4B8C-83A1-F6EECF244321}">
                <p14:modId xmlns:p14="http://schemas.microsoft.com/office/powerpoint/2010/main" val="577961490"/>
              </p:ext>
            </p:extLst>
          </p:nvPr>
        </p:nvGraphicFramePr>
        <p:xfrm>
          <a:off x="512059" y="4077072"/>
          <a:ext cx="6398574" cy="2592288"/>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p:cNvSpPr txBox="1"/>
          <p:nvPr/>
        </p:nvSpPr>
        <p:spPr>
          <a:xfrm>
            <a:off x="1056928" y="6381328"/>
            <a:ext cx="5319879" cy="338554"/>
          </a:xfrm>
          <a:prstGeom prst="rect">
            <a:avLst/>
          </a:prstGeom>
          <a:noFill/>
        </p:spPr>
        <p:txBody>
          <a:bodyPr wrap="square" rtlCol="0">
            <a:spAutoFit/>
          </a:bodyPr>
          <a:lstStyle/>
          <a:p>
            <a:pPr algn="ctr"/>
            <a:r>
              <a:rPr lang="en-US" altLang="zh-CN" sz="1600" b="1" dirty="0" smtClean="0"/>
              <a:t>CPU</a:t>
            </a:r>
            <a:r>
              <a:rPr lang="zh-CN" altLang="en-US" sz="1600" b="1" dirty="0" smtClean="0"/>
              <a:t>多种方案的加速比</a:t>
            </a:r>
            <a:endParaRPr lang="zh-CN" altLang="en-US" sz="16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en-US" altLang="zh-CN" dirty="0" smtClean="0">
                <a:ea typeface="宋体" charset="-122"/>
              </a:rPr>
              <a:t>SSE </a:t>
            </a:r>
            <a:r>
              <a:rPr lang="en-US" altLang="zh-CN" dirty="0" err="1" smtClean="0">
                <a:ea typeface="宋体" charset="-122"/>
              </a:rPr>
              <a:t>vs</a:t>
            </a:r>
            <a:r>
              <a:rPr lang="en-US" altLang="zh-CN" dirty="0" smtClean="0">
                <a:ea typeface="宋体" charset="-122"/>
              </a:rPr>
              <a:t> </a:t>
            </a:r>
            <a:r>
              <a:rPr lang="en-US" altLang="zh-CN" dirty="0" err="1" smtClean="0">
                <a:ea typeface="宋体" charset="-122"/>
              </a:rPr>
              <a:t>OpenCL</a:t>
            </a:r>
            <a:endParaRPr lang="zh-CN" altLang="en-US" dirty="0" smtClean="0">
              <a:ea typeface="宋体" charset="-122"/>
            </a:endParaRPr>
          </a:p>
        </p:txBody>
      </p:sp>
      <p:sp>
        <p:nvSpPr>
          <p:cNvPr id="25603" name="内容占位符 2"/>
          <p:cNvSpPr>
            <a:spLocks noGrp="1"/>
          </p:cNvSpPr>
          <p:nvPr>
            <p:ph idx="1"/>
          </p:nvPr>
        </p:nvSpPr>
        <p:spPr/>
        <p:txBody>
          <a:bodyPr/>
          <a:lstStyle/>
          <a:p>
            <a:endParaRPr lang="zh-CN" altLang="en-US" smtClean="0">
              <a:ea typeface="宋体" charset="-122"/>
            </a:endParaRPr>
          </a:p>
        </p:txBody>
      </p:sp>
      <p:sp>
        <p:nvSpPr>
          <p:cNvPr id="25604" name="灯片编号占位符 3"/>
          <p:cNvSpPr>
            <a:spLocks noGrp="1"/>
          </p:cNvSpPr>
          <p:nvPr>
            <p:ph type="sldNum" sz="quarter" idx="12"/>
          </p:nvPr>
        </p:nvSpPr>
        <p:spPr>
          <a:noFill/>
          <a:ln>
            <a:miter lim="800000"/>
            <a:headEnd/>
            <a:tailEnd/>
          </a:ln>
        </p:spPr>
        <p:txBody>
          <a:bodyPr/>
          <a:lstStyle/>
          <a:p>
            <a:fld id="{A197CF17-F416-4434-8B31-925F93E3BA45}" type="slidenum">
              <a:rPr lang="en-US" altLang="zh-CN" smtClean="0"/>
              <a:pPr/>
              <a:t>31</a:t>
            </a:fld>
            <a:endParaRPr lang="en-US" altLang="zh-CN" smtClean="0"/>
          </a:p>
        </p:txBody>
      </p:sp>
      <p:graphicFrame>
        <p:nvGraphicFramePr>
          <p:cNvPr id="5" name="表格 4"/>
          <p:cNvGraphicFramePr>
            <a:graphicFrameLocks noGrp="1"/>
          </p:cNvGraphicFramePr>
          <p:nvPr/>
        </p:nvGraphicFramePr>
        <p:xfrm>
          <a:off x="571500" y="3090863"/>
          <a:ext cx="3749376" cy="2695589"/>
        </p:xfrm>
        <a:graphic>
          <a:graphicData uri="http://schemas.openxmlformats.org/drawingml/2006/table">
            <a:tbl>
              <a:tblPr/>
              <a:tblGrid>
                <a:gridCol w="1000987"/>
                <a:gridCol w="515323"/>
                <a:gridCol w="706870"/>
                <a:gridCol w="706870"/>
                <a:gridCol w="819326"/>
              </a:tblGrid>
              <a:tr h="735161">
                <a:tc>
                  <a:txBody>
                    <a:bodyPr/>
                    <a:lstStyle/>
                    <a:p>
                      <a:pPr indent="127000" algn="just">
                        <a:lnSpc>
                          <a:spcPts val="1200"/>
                        </a:lnSpc>
                        <a:spcAft>
                          <a:spcPts val="0"/>
                        </a:spcAft>
                      </a:pPr>
                      <a:r>
                        <a:rPr lang="en-US" sz="2000" kern="100" dirty="0">
                          <a:latin typeface="Times New Roman"/>
                          <a:ea typeface="宋体"/>
                          <a:cs typeface="Times New Roman"/>
                        </a:rPr>
                        <a:t>  </a:t>
                      </a:r>
                      <a:endParaRPr lang="en-US" sz="2000" kern="100" dirty="0" smtClean="0">
                        <a:latin typeface="Times New Roman"/>
                        <a:ea typeface="宋体"/>
                        <a:cs typeface="Times New Roman"/>
                      </a:endParaRPr>
                    </a:p>
                    <a:p>
                      <a:pPr indent="127000" algn="just">
                        <a:lnSpc>
                          <a:spcPts val="1200"/>
                        </a:lnSpc>
                        <a:spcAft>
                          <a:spcPts val="0"/>
                        </a:spcAft>
                      </a:pPr>
                      <a:r>
                        <a:rPr lang="zh-CN" sz="2000" kern="100" dirty="0" smtClean="0">
                          <a:latin typeface="Times New Roman"/>
                          <a:ea typeface="宋体"/>
                          <a:cs typeface="Times New Roman"/>
                        </a:rPr>
                        <a:t>顶点</a:t>
                      </a:r>
                      <a:endParaRPr lang="zh-CN" sz="2000" kern="100" dirty="0">
                        <a:latin typeface="Times New Roman"/>
                        <a:ea typeface="宋体"/>
                        <a:cs typeface="宋体"/>
                      </a:endParaRPr>
                    </a:p>
                    <a:p>
                      <a:pPr indent="127000" algn="just">
                        <a:lnSpc>
                          <a:spcPts val="1200"/>
                        </a:lnSpc>
                        <a:spcAft>
                          <a:spcPts val="0"/>
                        </a:spcAft>
                      </a:pPr>
                      <a:endParaRPr lang="en-US" altLang="zh-CN" sz="2000" kern="100" dirty="0" smtClean="0">
                        <a:latin typeface="Times New Roman"/>
                        <a:ea typeface="宋体"/>
                        <a:cs typeface="Times New Roman"/>
                      </a:endParaRPr>
                    </a:p>
                    <a:p>
                      <a:pPr indent="127000" algn="just">
                        <a:lnSpc>
                          <a:spcPts val="1200"/>
                        </a:lnSpc>
                        <a:spcAft>
                          <a:spcPts val="0"/>
                        </a:spcAft>
                      </a:pPr>
                      <a:r>
                        <a:rPr lang="zh-CN" sz="2000" kern="100" dirty="0" smtClean="0">
                          <a:latin typeface="Times New Roman"/>
                          <a:ea typeface="宋体"/>
                          <a:cs typeface="Times New Roman"/>
                        </a:rPr>
                        <a:t>骨骼</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25k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100k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400k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1600k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107">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1</a:t>
                      </a:r>
                      <a:endParaRPr lang="zh-CN" sz="2000" kern="100" dirty="0">
                        <a:latin typeface="Times New Roman"/>
                        <a:ea typeface="宋体"/>
                        <a:cs typeface="宋体"/>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a:latin typeface="Calibri"/>
                          <a:ea typeface="宋体"/>
                          <a:cs typeface="宋体"/>
                        </a:rPr>
                        <a:t>1.4 </a:t>
                      </a:r>
                      <a:endParaRPr lang="zh-CN" sz="2000" kern="10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dirty="0">
                          <a:latin typeface="Calibri"/>
                          <a:ea typeface="宋体"/>
                          <a:cs typeface="宋体"/>
                        </a:rPr>
                        <a:t>1.2 </a:t>
                      </a:r>
                      <a:endParaRPr lang="zh-CN" sz="2000" kern="100" dirty="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a:latin typeface="Calibri"/>
                          <a:ea typeface="宋体"/>
                          <a:cs typeface="宋体"/>
                        </a:rPr>
                        <a:t>1.2 </a:t>
                      </a:r>
                      <a:endParaRPr lang="zh-CN" sz="2000" kern="10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a:latin typeface="Calibri"/>
                          <a:ea typeface="宋体"/>
                          <a:cs typeface="宋体"/>
                        </a:rPr>
                        <a:t>1.1 </a:t>
                      </a:r>
                      <a:endParaRPr lang="zh-CN" sz="2000" kern="10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490107">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2</a:t>
                      </a:r>
                      <a:endParaRPr lang="zh-CN" sz="2000" kern="100" dirty="0">
                        <a:latin typeface="Times New Roman"/>
                        <a:ea typeface="宋体"/>
                        <a:cs typeface="宋体"/>
                      </a:endParaRPr>
                    </a:p>
                  </a:txBody>
                  <a:tcPr marL="68580" marR="68580" marT="0" marB="0">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2.4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3.3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3.0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3.1 </a:t>
                      </a:r>
                      <a:endParaRPr lang="zh-CN" sz="2000" kern="100">
                        <a:latin typeface="Times New Roman"/>
                        <a:ea typeface="宋体"/>
                        <a:cs typeface="宋体"/>
                      </a:endParaRPr>
                    </a:p>
                  </a:txBody>
                  <a:tcPr marL="68580" marR="68580" marT="0" marB="0" anchor="ctr">
                    <a:lnL>
                      <a:noFill/>
                    </a:lnL>
                    <a:lnR>
                      <a:noFill/>
                    </a:lnR>
                    <a:lnT>
                      <a:noFill/>
                    </a:lnT>
                    <a:lnB>
                      <a:noFill/>
                    </a:lnB>
                  </a:tcPr>
                </a:tc>
              </a:tr>
              <a:tr h="490107">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3</a:t>
                      </a:r>
                      <a:endParaRPr lang="zh-CN" sz="2000" kern="100" dirty="0">
                        <a:latin typeface="Times New Roman"/>
                        <a:ea typeface="宋体"/>
                        <a:cs typeface="宋体"/>
                      </a:endParaRPr>
                    </a:p>
                  </a:txBody>
                  <a:tcPr marL="68580" marR="68580" marT="0" marB="0">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2.4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3.6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3.4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3.4 </a:t>
                      </a:r>
                      <a:endParaRPr lang="zh-CN" sz="2000" kern="100">
                        <a:latin typeface="Times New Roman"/>
                        <a:ea typeface="宋体"/>
                        <a:cs typeface="宋体"/>
                      </a:endParaRPr>
                    </a:p>
                  </a:txBody>
                  <a:tcPr marL="68580" marR="68580" marT="0" marB="0" anchor="ctr">
                    <a:lnL>
                      <a:noFill/>
                    </a:lnL>
                    <a:lnR>
                      <a:noFill/>
                    </a:lnR>
                    <a:lnT>
                      <a:noFill/>
                    </a:lnT>
                    <a:lnB>
                      <a:noFill/>
                    </a:lnB>
                  </a:tcPr>
                </a:tc>
              </a:tr>
              <a:tr h="490107">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4</a:t>
                      </a:r>
                      <a:endParaRPr lang="zh-CN" sz="2000" kern="100" dirty="0">
                        <a:latin typeface="Times New Roman"/>
                        <a:ea typeface="宋体"/>
                        <a:cs typeface="宋体"/>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a:latin typeface="Calibri"/>
                          <a:ea typeface="宋体"/>
                          <a:cs typeface="宋体"/>
                        </a:rPr>
                        <a:t>2.6 </a:t>
                      </a:r>
                      <a:endParaRPr lang="zh-CN" sz="2000" kern="10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a:latin typeface="Calibri"/>
                          <a:ea typeface="宋体"/>
                          <a:cs typeface="宋体"/>
                        </a:rPr>
                        <a:t>4.2 </a:t>
                      </a:r>
                      <a:endParaRPr lang="zh-CN" sz="2000" kern="10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a:latin typeface="Calibri"/>
                          <a:ea typeface="宋体"/>
                          <a:cs typeface="宋体"/>
                        </a:rPr>
                        <a:t>4.0 </a:t>
                      </a:r>
                      <a:endParaRPr lang="zh-CN" sz="2000" kern="10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dirty="0">
                          <a:latin typeface="Calibri"/>
                          <a:ea typeface="宋体"/>
                          <a:cs typeface="宋体"/>
                        </a:rPr>
                        <a:t>4.0 </a:t>
                      </a:r>
                      <a:endParaRPr lang="zh-CN" sz="2000" kern="100" dirty="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6" name="TextBox 5"/>
          <p:cNvSpPr txBox="1">
            <a:spLocks noChangeArrowheads="1"/>
          </p:cNvSpPr>
          <p:nvPr/>
        </p:nvSpPr>
        <p:spPr bwMode="auto">
          <a:xfrm>
            <a:off x="642938" y="2286000"/>
            <a:ext cx="3929062" cy="369888"/>
          </a:xfrm>
          <a:prstGeom prst="rect">
            <a:avLst/>
          </a:prstGeom>
          <a:noFill/>
          <a:ln w="9525">
            <a:noFill/>
            <a:miter lim="800000"/>
            <a:headEnd/>
            <a:tailEnd/>
          </a:ln>
        </p:spPr>
        <p:txBody>
          <a:bodyPr>
            <a:spAutoFit/>
          </a:bodyPr>
          <a:lstStyle/>
          <a:p>
            <a:r>
              <a:rPr lang="en-US" altLang="zh-CN">
                <a:latin typeface="Times New Roman" pitchFamily="18" charset="0"/>
                <a:ea typeface="宋体" charset="-122"/>
                <a:cs typeface="Times New Roman" pitchFamily="18" charset="0"/>
              </a:rPr>
              <a:t>16</a:t>
            </a:r>
            <a:r>
              <a:rPr lang="zh-CN" altLang="en-US">
                <a:latin typeface="Times New Roman" pitchFamily="18" charset="0"/>
                <a:ea typeface="宋体" charset="-122"/>
                <a:cs typeface="Times New Roman" pitchFamily="18" charset="0"/>
              </a:rPr>
              <a:t>组数据的</a:t>
            </a:r>
            <a:r>
              <a:rPr lang="en-US" altLang="zh-CN">
                <a:latin typeface="Times New Roman" pitchFamily="18" charset="0"/>
                <a:ea typeface="宋体" charset="-122"/>
                <a:cs typeface="Times New Roman" pitchFamily="18" charset="0"/>
              </a:rPr>
              <a:t>SSE</a:t>
            </a:r>
            <a:r>
              <a:rPr lang="zh-CN" altLang="en-US">
                <a:latin typeface="Times New Roman" pitchFamily="18" charset="0"/>
                <a:ea typeface="宋体" charset="-122"/>
                <a:cs typeface="Times New Roman" pitchFamily="18" charset="0"/>
              </a:rPr>
              <a:t>并行加速比</a:t>
            </a:r>
          </a:p>
        </p:txBody>
      </p:sp>
      <p:graphicFrame>
        <p:nvGraphicFramePr>
          <p:cNvPr id="7" name="表格 6"/>
          <p:cNvGraphicFramePr>
            <a:graphicFrameLocks noGrp="1"/>
          </p:cNvGraphicFramePr>
          <p:nvPr/>
        </p:nvGraphicFramePr>
        <p:xfrm>
          <a:off x="4719638" y="3076575"/>
          <a:ext cx="3857652" cy="2714645"/>
        </p:xfrm>
        <a:graphic>
          <a:graphicData uri="http://schemas.openxmlformats.org/drawingml/2006/table">
            <a:tbl>
              <a:tblPr/>
              <a:tblGrid>
                <a:gridCol w="1029894"/>
                <a:gridCol w="530205"/>
                <a:gridCol w="727283"/>
                <a:gridCol w="727283"/>
                <a:gridCol w="842987"/>
              </a:tblGrid>
              <a:tr h="740357">
                <a:tc>
                  <a:txBody>
                    <a:bodyPr/>
                    <a:lstStyle/>
                    <a:p>
                      <a:pPr indent="127000" algn="just">
                        <a:lnSpc>
                          <a:spcPts val="1200"/>
                        </a:lnSpc>
                        <a:spcAft>
                          <a:spcPts val="0"/>
                        </a:spcAft>
                      </a:pPr>
                      <a:r>
                        <a:rPr lang="en-US" sz="2000" kern="100" dirty="0">
                          <a:latin typeface="Times New Roman"/>
                          <a:ea typeface="宋体"/>
                          <a:cs typeface="Times New Roman"/>
                        </a:rPr>
                        <a:t>  </a:t>
                      </a:r>
                      <a:endParaRPr lang="en-US" sz="2000" kern="100" dirty="0" smtClean="0">
                        <a:latin typeface="Times New Roman"/>
                        <a:ea typeface="宋体"/>
                        <a:cs typeface="Times New Roman"/>
                      </a:endParaRPr>
                    </a:p>
                    <a:p>
                      <a:pPr indent="127000" algn="just">
                        <a:lnSpc>
                          <a:spcPts val="1200"/>
                        </a:lnSpc>
                        <a:spcAft>
                          <a:spcPts val="0"/>
                        </a:spcAft>
                      </a:pPr>
                      <a:r>
                        <a:rPr lang="zh-CN" sz="2000" kern="100" dirty="0" smtClean="0">
                          <a:latin typeface="Times New Roman"/>
                          <a:ea typeface="宋体"/>
                          <a:cs typeface="Times New Roman"/>
                        </a:rPr>
                        <a:t>顶点</a:t>
                      </a:r>
                      <a:endParaRPr lang="zh-CN" sz="2000" kern="100" dirty="0">
                        <a:latin typeface="Times New Roman"/>
                        <a:ea typeface="宋体"/>
                        <a:cs typeface="宋体"/>
                      </a:endParaRPr>
                    </a:p>
                    <a:p>
                      <a:pPr indent="127000" algn="just">
                        <a:lnSpc>
                          <a:spcPts val="1200"/>
                        </a:lnSpc>
                        <a:spcAft>
                          <a:spcPts val="0"/>
                        </a:spcAft>
                      </a:pPr>
                      <a:endParaRPr lang="en-US" altLang="zh-CN" sz="2000" kern="100" dirty="0" smtClean="0">
                        <a:latin typeface="Times New Roman"/>
                        <a:ea typeface="宋体"/>
                        <a:cs typeface="Times New Roman"/>
                      </a:endParaRPr>
                    </a:p>
                    <a:p>
                      <a:pPr indent="127000" algn="just">
                        <a:lnSpc>
                          <a:spcPts val="1200"/>
                        </a:lnSpc>
                        <a:spcAft>
                          <a:spcPts val="0"/>
                        </a:spcAft>
                      </a:pPr>
                      <a:r>
                        <a:rPr lang="zh-CN" sz="2000" kern="100" dirty="0" smtClean="0">
                          <a:latin typeface="Times New Roman"/>
                          <a:ea typeface="宋体"/>
                          <a:cs typeface="Times New Roman"/>
                        </a:rPr>
                        <a:t>骨骼</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25k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100k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400k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1600k</a:t>
                      </a:r>
                      <a:endParaRPr lang="zh-CN" sz="2000" kern="10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3572">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1</a:t>
                      </a:r>
                      <a:endParaRPr lang="zh-CN" sz="2000" kern="100" dirty="0">
                        <a:latin typeface="Times New Roman"/>
                        <a:ea typeface="宋体"/>
                        <a:cs typeface="宋体"/>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a:latin typeface="Calibri"/>
                          <a:ea typeface="宋体"/>
                          <a:cs typeface="宋体"/>
                        </a:rPr>
                        <a:t>1.9 </a:t>
                      </a:r>
                      <a:endParaRPr lang="zh-CN" sz="2000" kern="10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a:latin typeface="Calibri"/>
                          <a:ea typeface="宋体"/>
                          <a:cs typeface="宋体"/>
                        </a:rPr>
                        <a:t>1.9 </a:t>
                      </a:r>
                      <a:endParaRPr lang="zh-CN" sz="2000" kern="10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a:latin typeface="Calibri"/>
                          <a:ea typeface="宋体"/>
                          <a:cs typeface="宋体"/>
                        </a:rPr>
                        <a:t>3.4 </a:t>
                      </a:r>
                      <a:endParaRPr lang="zh-CN" sz="2000" kern="10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ts val="1200"/>
                        </a:lnSpc>
                        <a:spcAft>
                          <a:spcPts val="0"/>
                        </a:spcAft>
                      </a:pPr>
                      <a:r>
                        <a:rPr lang="en-US" sz="2000" kern="100">
                          <a:latin typeface="Calibri"/>
                          <a:ea typeface="宋体"/>
                          <a:cs typeface="宋体"/>
                        </a:rPr>
                        <a:t>2.7 </a:t>
                      </a:r>
                      <a:endParaRPr lang="zh-CN" sz="2000" kern="100">
                        <a:latin typeface="Times New Roman"/>
                        <a:ea typeface="宋体"/>
                        <a:cs typeface="宋体"/>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493572">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2</a:t>
                      </a:r>
                      <a:endParaRPr lang="zh-CN" sz="2000" kern="100" dirty="0">
                        <a:latin typeface="Times New Roman"/>
                        <a:ea typeface="宋体"/>
                        <a:cs typeface="宋体"/>
                      </a:endParaRPr>
                    </a:p>
                  </a:txBody>
                  <a:tcPr marL="68580" marR="68580" marT="0" marB="0">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3.4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6.2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7.9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7.6 </a:t>
                      </a:r>
                      <a:endParaRPr lang="zh-CN" sz="2000" kern="100">
                        <a:latin typeface="Times New Roman"/>
                        <a:ea typeface="宋体"/>
                        <a:cs typeface="宋体"/>
                      </a:endParaRPr>
                    </a:p>
                  </a:txBody>
                  <a:tcPr marL="68580" marR="68580" marT="0" marB="0" anchor="ctr">
                    <a:lnL>
                      <a:noFill/>
                    </a:lnL>
                    <a:lnR>
                      <a:noFill/>
                    </a:lnR>
                    <a:lnT>
                      <a:noFill/>
                    </a:lnT>
                    <a:lnB>
                      <a:noFill/>
                    </a:lnB>
                  </a:tcPr>
                </a:tc>
              </a:tr>
              <a:tr h="493572">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3</a:t>
                      </a:r>
                      <a:endParaRPr lang="zh-CN" sz="2000" kern="100" dirty="0">
                        <a:latin typeface="Times New Roman"/>
                        <a:ea typeface="宋体"/>
                        <a:cs typeface="宋体"/>
                      </a:endParaRPr>
                    </a:p>
                  </a:txBody>
                  <a:tcPr marL="68580" marR="68580" marT="0" marB="0">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3.9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7.2 </a:t>
                      </a:r>
                      <a:endParaRPr lang="zh-CN" sz="2000" kern="10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dirty="0">
                          <a:latin typeface="Calibri"/>
                          <a:ea typeface="宋体"/>
                          <a:cs typeface="宋体"/>
                        </a:rPr>
                        <a:t>8.0 </a:t>
                      </a:r>
                      <a:endParaRPr lang="zh-CN" sz="2000" kern="100" dirty="0">
                        <a:latin typeface="Times New Roman"/>
                        <a:ea typeface="宋体"/>
                        <a:cs typeface="宋体"/>
                      </a:endParaRPr>
                    </a:p>
                  </a:txBody>
                  <a:tcPr marL="68580" marR="68580" marT="0" marB="0" anchor="ctr">
                    <a:lnL>
                      <a:noFill/>
                    </a:lnL>
                    <a:lnR>
                      <a:noFill/>
                    </a:lnR>
                    <a:lnT>
                      <a:noFill/>
                    </a:lnT>
                    <a:lnB>
                      <a:noFill/>
                    </a:lnB>
                  </a:tcPr>
                </a:tc>
                <a:tc>
                  <a:txBody>
                    <a:bodyPr/>
                    <a:lstStyle/>
                    <a:p>
                      <a:pPr algn="just">
                        <a:lnSpc>
                          <a:spcPts val="1200"/>
                        </a:lnSpc>
                        <a:spcAft>
                          <a:spcPts val="0"/>
                        </a:spcAft>
                      </a:pPr>
                      <a:r>
                        <a:rPr lang="en-US" sz="2000" kern="100">
                          <a:latin typeface="Calibri"/>
                          <a:ea typeface="宋体"/>
                          <a:cs typeface="宋体"/>
                        </a:rPr>
                        <a:t>8.3 </a:t>
                      </a:r>
                      <a:endParaRPr lang="zh-CN" sz="2000" kern="100">
                        <a:latin typeface="Times New Roman"/>
                        <a:ea typeface="宋体"/>
                        <a:cs typeface="宋体"/>
                      </a:endParaRPr>
                    </a:p>
                  </a:txBody>
                  <a:tcPr marL="68580" marR="68580" marT="0" marB="0" anchor="ctr">
                    <a:lnL>
                      <a:noFill/>
                    </a:lnL>
                    <a:lnR>
                      <a:noFill/>
                    </a:lnR>
                    <a:lnT>
                      <a:noFill/>
                    </a:lnT>
                    <a:lnB>
                      <a:noFill/>
                    </a:lnB>
                  </a:tcPr>
                </a:tc>
              </a:tr>
              <a:tr h="493572">
                <a:tc>
                  <a:txBody>
                    <a:bodyPr/>
                    <a:lstStyle/>
                    <a:p>
                      <a:pPr algn="just">
                        <a:lnSpc>
                          <a:spcPts val="1200"/>
                        </a:lnSpc>
                        <a:spcAft>
                          <a:spcPts val="0"/>
                        </a:spcAft>
                      </a:pPr>
                      <a:endParaRPr lang="en-US" sz="2000" kern="100" dirty="0" smtClean="0">
                        <a:latin typeface="Calibri"/>
                        <a:ea typeface="宋体"/>
                        <a:cs typeface="宋体"/>
                      </a:endParaRPr>
                    </a:p>
                    <a:p>
                      <a:pPr algn="just">
                        <a:lnSpc>
                          <a:spcPts val="1200"/>
                        </a:lnSpc>
                        <a:spcAft>
                          <a:spcPts val="0"/>
                        </a:spcAft>
                      </a:pPr>
                      <a:r>
                        <a:rPr lang="en-US" sz="2000" kern="100" dirty="0" smtClean="0">
                          <a:latin typeface="Calibri"/>
                          <a:ea typeface="宋体"/>
                          <a:cs typeface="宋体"/>
                        </a:rPr>
                        <a:t>4</a:t>
                      </a:r>
                      <a:endParaRPr lang="zh-CN" sz="2000" kern="100" dirty="0">
                        <a:latin typeface="Times New Roman"/>
                        <a:ea typeface="宋体"/>
                        <a:cs typeface="宋体"/>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a:latin typeface="Calibri"/>
                          <a:ea typeface="宋体"/>
                          <a:cs typeface="宋体"/>
                        </a:rPr>
                        <a:t>4.5 </a:t>
                      </a:r>
                      <a:endParaRPr lang="zh-CN" sz="2000" kern="10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a:latin typeface="Calibri"/>
                          <a:ea typeface="宋体"/>
                          <a:cs typeface="宋体"/>
                        </a:rPr>
                        <a:t>7.7 </a:t>
                      </a:r>
                      <a:endParaRPr lang="zh-CN" sz="2000" kern="10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a:latin typeface="Calibri"/>
                          <a:ea typeface="宋体"/>
                          <a:cs typeface="宋体"/>
                        </a:rPr>
                        <a:t>8.7 </a:t>
                      </a:r>
                      <a:endParaRPr lang="zh-CN" sz="2000" kern="10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ts val="1200"/>
                        </a:lnSpc>
                        <a:spcAft>
                          <a:spcPts val="0"/>
                        </a:spcAft>
                      </a:pPr>
                      <a:r>
                        <a:rPr lang="en-US" sz="2000" kern="100" dirty="0">
                          <a:latin typeface="Calibri"/>
                          <a:ea typeface="宋体"/>
                          <a:cs typeface="宋体"/>
                        </a:rPr>
                        <a:t>9.1 </a:t>
                      </a:r>
                      <a:endParaRPr lang="zh-CN" sz="2000" kern="100" dirty="0">
                        <a:latin typeface="Times New Roman"/>
                        <a:ea typeface="宋体"/>
                        <a:cs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8" name="TextBox 7"/>
          <p:cNvSpPr txBox="1">
            <a:spLocks noChangeArrowheads="1"/>
          </p:cNvSpPr>
          <p:nvPr/>
        </p:nvSpPr>
        <p:spPr bwMode="auto">
          <a:xfrm>
            <a:off x="4648200" y="2290763"/>
            <a:ext cx="3929063" cy="369887"/>
          </a:xfrm>
          <a:prstGeom prst="rect">
            <a:avLst/>
          </a:prstGeom>
          <a:noFill/>
          <a:ln w="9525">
            <a:noFill/>
            <a:miter lim="800000"/>
            <a:headEnd/>
            <a:tailEnd/>
          </a:ln>
        </p:spPr>
        <p:txBody>
          <a:bodyPr>
            <a:spAutoFit/>
          </a:bodyPr>
          <a:lstStyle/>
          <a:p>
            <a:r>
              <a:rPr lang="en-US" altLang="zh-CN">
                <a:latin typeface="Times New Roman" pitchFamily="18" charset="0"/>
                <a:ea typeface="宋体" charset="-122"/>
                <a:cs typeface="Times New Roman" pitchFamily="18" charset="0"/>
              </a:rPr>
              <a:t>16</a:t>
            </a:r>
            <a:r>
              <a:rPr lang="zh-CN" altLang="en-US">
                <a:latin typeface="Times New Roman" pitchFamily="18" charset="0"/>
                <a:ea typeface="宋体" charset="-122"/>
                <a:cs typeface="Times New Roman" pitchFamily="18" charset="0"/>
              </a:rPr>
              <a:t>组数据的</a:t>
            </a:r>
            <a:r>
              <a:rPr lang="en-US" altLang="zh-CN">
                <a:latin typeface="Times New Roman" pitchFamily="18" charset="0"/>
                <a:ea typeface="宋体" charset="-122"/>
                <a:cs typeface="Times New Roman" pitchFamily="18" charset="0"/>
              </a:rPr>
              <a:t>OpenCL</a:t>
            </a:r>
            <a:r>
              <a:rPr lang="zh-CN" altLang="en-US">
                <a:latin typeface="Times New Roman" pitchFamily="18" charset="0"/>
                <a:ea typeface="宋体" charset="-122"/>
                <a:cs typeface="Times New Roman" pitchFamily="18" charset="0"/>
              </a:rPr>
              <a:t>并行加速比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en-US" altLang="zh-CN" dirty="0" smtClean="0">
                <a:ea typeface="宋体" charset="-122"/>
              </a:rPr>
              <a:t>SSE </a:t>
            </a:r>
            <a:r>
              <a:rPr lang="en-US" altLang="zh-CN" dirty="0" err="1" smtClean="0">
                <a:ea typeface="宋体" charset="-122"/>
              </a:rPr>
              <a:t>vs</a:t>
            </a:r>
            <a:r>
              <a:rPr lang="en-US" altLang="zh-CN" dirty="0" smtClean="0">
                <a:ea typeface="宋体" charset="-122"/>
              </a:rPr>
              <a:t> </a:t>
            </a:r>
            <a:r>
              <a:rPr lang="en-US" altLang="zh-CN" dirty="0" err="1" smtClean="0">
                <a:ea typeface="宋体" charset="-122"/>
              </a:rPr>
              <a:t>OpenCL</a:t>
            </a:r>
            <a:endParaRPr lang="zh-CN" altLang="en-US" dirty="0" smtClean="0">
              <a:ea typeface="宋体" charset="-122"/>
            </a:endParaRPr>
          </a:p>
        </p:txBody>
      </p:sp>
      <p:sp>
        <p:nvSpPr>
          <p:cNvPr id="26627" name="内容占位符 2"/>
          <p:cNvSpPr>
            <a:spLocks noGrp="1"/>
          </p:cNvSpPr>
          <p:nvPr>
            <p:ph idx="1"/>
          </p:nvPr>
        </p:nvSpPr>
        <p:spPr/>
        <p:txBody>
          <a:bodyPr/>
          <a:lstStyle/>
          <a:p>
            <a:r>
              <a:rPr lang="en-US" altLang="zh-CN" dirty="0" smtClean="0">
                <a:ea typeface="宋体" charset="-122"/>
              </a:rPr>
              <a:t>16</a:t>
            </a:r>
            <a:r>
              <a:rPr lang="zh-CN" altLang="en-US" dirty="0" smtClean="0">
                <a:ea typeface="宋体" charset="-122"/>
              </a:rPr>
              <a:t>组数据的</a:t>
            </a:r>
            <a:r>
              <a:rPr lang="en-US" altLang="zh-CN" dirty="0" err="1" smtClean="0">
                <a:ea typeface="宋体" charset="-122"/>
              </a:rPr>
              <a:t>OpenCL</a:t>
            </a:r>
            <a:r>
              <a:rPr lang="zh-CN" altLang="en-US" dirty="0" smtClean="0">
                <a:ea typeface="宋体" charset="-122"/>
              </a:rPr>
              <a:t>相对</a:t>
            </a:r>
            <a:r>
              <a:rPr lang="en-US" altLang="zh-CN" dirty="0" smtClean="0">
                <a:ea typeface="宋体" charset="-122"/>
              </a:rPr>
              <a:t>SSE</a:t>
            </a:r>
            <a:r>
              <a:rPr lang="zh-CN" altLang="en-US" dirty="0" smtClean="0">
                <a:ea typeface="宋体" charset="-122"/>
              </a:rPr>
              <a:t>加速比增幅</a:t>
            </a:r>
          </a:p>
        </p:txBody>
      </p:sp>
      <p:sp>
        <p:nvSpPr>
          <p:cNvPr id="26628" name="灯片编号占位符 3"/>
          <p:cNvSpPr>
            <a:spLocks noGrp="1"/>
          </p:cNvSpPr>
          <p:nvPr>
            <p:ph type="sldNum" sz="quarter" idx="12"/>
          </p:nvPr>
        </p:nvSpPr>
        <p:spPr>
          <a:noFill/>
          <a:ln>
            <a:miter lim="800000"/>
            <a:headEnd/>
            <a:tailEnd/>
          </a:ln>
        </p:spPr>
        <p:txBody>
          <a:bodyPr/>
          <a:lstStyle/>
          <a:p>
            <a:fld id="{7BC517F6-97CE-4DA6-A49B-F088B9E7A2EE}" type="slidenum">
              <a:rPr lang="en-US" altLang="zh-CN" smtClean="0"/>
              <a:pPr/>
              <a:t>32</a:t>
            </a:fld>
            <a:endParaRPr lang="en-US" altLang="zh-CN" smtClean="0"/>
          </a:p>
        </p:txBody>
      </p:sp>
      <p:graphicFrame>
        <p:nvGraphicFramePr>
          <p:cNvPr id="5" name="图表 4"/>
          <p:cNvGraphicFramePr/>
          <p:nvPr>
            <p:extLst>
              <p:ext uri="{D42A27DB-BD31-4B8C-83A1-F6EECF244321}">
                <p14:modId xmlns:p14="http://schemas.microsoft.com/office/powerpoint/2010/main" val="2854409642"/>
              </p:ext>
            </p:extLst>
          </p:nvPr>
        </p:nvGraphicFramePr>
        <p:xfrm>
          <a:off x="1305719" y="2564904"/>
          <a:ext cx="6400800" cy="3962400"/>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10"/>
          <p:cNvGrpSpPr>
            <a:grpSpLocks/>
          </p:cNvGrpSpPr>
          <p:nvPr/>
        </p:nvGrpSpPr>
        <p:grpSpPr bwMode="auto">
          <a:xfrm>
            <a:off x="505460" y="1916832"/>
            <a:ext cx="8170996" cy="536575"/>
            <a:chOff x="0" y="0"/>
            <a:chExt cx="1484" cy="330"/>
          </a:xfrm>
        </p:grpSpPr>
        <p:sp>
          <p:nvSpPr>
            <p:cNvPr id="7" name="AutoShape 11"/>
            <p:cNvSpPr>
              <a:spLocks noChangeArrowheads="1"/>
            </p:cNvSpPr>
            <p:nvPr/>
          </p:nvSpPr>
          <p:spPr bwMode="auto">
            <a:xfrm>
              <a:off x="0" y="0"/>
              <a:ext cx="1484" cy="330"/>
            </a:xfrm>
            <a:prstGeom prst="roundRect">
              <a:avLst>
                <a:gd name="adj" fmla="val 16667"/>
              </a:avLst>
            </a:prstGeom>
            <a:gradFill rotWithShape="1">
              <a:gsLst>
                <a:gs pos="0">
                  <a:srgbClr val="0099CC"/>
                </a:gs>
                <a:gs pos="100000">
                  <a:srgbClr val="99CC00"/>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r>
                <a:rPr lang="zh-CN" altLang="en-US" b="1" dirty="0" smtClean="0">
                  <a:solidFill>
                    <a:schemeClr val="bg1"/>
                  </a:solidFill>
                </a:rPr>
                <a:t>系统仿真</a:t>
              </a:r>
              <a:r>
                <a:rPr lang="zh-CN" altLang="en-US" b="1" dirty="0">
                  <a:solidFill>
                    <a:schemeClr val="bg1"/>
                  </a:solidFill>
                </a:rPr>
                <a:t>学报</a:t>
              </a:r>
              <a:r>
                <a:rPr lang="zh-CN" altLang="en-US" b="1" dirty="0" smtClean="0">
                  <a:solidFill>
                    <a:schemeClr val="bg1"/>
                  </a:solidFill>
                </a:rPr>
                <a:t>，</a:t>
              </a:r>
              <a:r>
                <a:rPr lang="en-US" altLang="zh-CN" b="1" dirty="0" smtClean="0">
                  <a:solidFill>
                    <a:schemeClr val="bg1"/>
                  </a:solidFill>
                </a:rPr>
                <a:t>《</a:t>
              </a:r>
              <a:r>
                <a:rPr lang="zh-CN" altLang="en-US" b="1" dirty="0">
                  <a:solidFill>
                    <a:schemeClr val="bg1"/>
                  </a:solidFill>
                </a:rPr>
                <a:t>从</a:t>
              </a:r>
              <a:r>
                <a:rPr lang="en-US" altLang="zh-CN" b="1" dirty="0">
                  <a:solidFill>
                    <a:schemeClr val="bg1"/>
                  </a:solidFill>
                </a:rPr>
                <a:t>SSE</a:t>
              </a:r>
              <a:r>
                <a:rPr lang="zh-CN" altLang="en-US" b="1" dirty="0">
                  <a:solidFill>
                    <a:schemeClr val="bg1"/>
                  </a:solidFill>
                </a:rPr>
                <a:t>到</a:t>
              </a:r>
              <a:r>
                <a:rPr lang="en-US" altLang="zh-CN" b="1" dirty="0" err="1">
                  <a:solidFill>
                    <a:schemeClr val="bg1"/>
                  </a:solidFill>
                </a:rPr>
                <a:t>OpenCL</a:t>
              </a:r>
              <a:r>
                <a:rPr lang="zh-CN" altLang="en-US" b="1" dirty="0">
                  <a:solidFill>
                    <a:schemeClr val="bg1"/>
                  </a:solidFill>
                </a:rPr>
                <a:t>：多核</a:t>
              </a:r>
              <a:r>
                <a:rPr lang="en-US" altLang="zh-CN" b="1" dirty="0">
                  <a:solidFill>
                    <a:schemeClr val="bg1"/>
                  </a:solidFill>
                </a:rPr>
                <a:t>CPU</a:t>
              </a:r>
              <a:r>
                <a:rPr lang="zh-CN" altLang="en-US" b="1" dirty="0">
                  <a:solidFill>
                    <a:schemeClr val="bg1"/>
                  </a:solidFill>
                </a:rPr>
                <a:t>上骨骼动画并行算法对比研究</a:t>
              </a:r>
              <a:r>
                <a:rPr lang="en-US" altLang="zh-CN" b="1" dirty="0">
                  <a:solidFill>
                    <a:schemeClr val="bg1"/>
                  </a:solidFill>
                </a:rPr>
                <a:t>》</a:t>
              </a:r>
              <a:endParaRPr lang="zh-CN" altLang="en-US" b="1" dirty="0">
                <a:solidFill>
                  <a:schemeClr val="bg1"/>
                </a:solidFill>
              </a:endParaRPr>
            </a:p>
          </p:txBody>
        </p:sp>
        <p:sp>
          <p:nvSpPr>
            <p:cNvPr id="8" name="AutoShape 12"/>
            <p:cNvSpPr>
              <a:spLocks noChangeArrowheads="1"/>
            </p:cNvSpPr>
            <p:nvPr/>
          </p:nvSpPr>
          <p:spPr bwMode="auto">
            <a:xfrm>
              <a:off x="23" y="20"/>
              <a:ext cx="1432" cy="134"/>
            </a:xfrm>
            <a:prstGeom prst="roundRect">
              <a:avLst>
                <a:gd name="adj" fmla="val 28356"/>
              </a:avLst>
            </a:prstGeom>
            <a:gradFill rotWithShape="1">
              <a:gsLst>
                <a:gs pos="0">
                  <a:srgbClr val="FFFFFF"/>
                </a:gs>
                <a:gs pos="100000">
                  <a:schemeClr val="folHlink">
                    <a:alpha val="0"/>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endParaRPr lang="zh-CN" altLang="en-US" b="1">
                <a:solidFill>
                  <a:schemeClr val="bg1"/>
                </a:solidFill>
              </a:endParaRPr>
            </a:p>
          </p:txBody>
        </p:sp>
      </p:grpSp>
      <p:sp>
        <p:nvSpPr>
          <p:cNvPr id="9" name="TextBox 1"/>
          <p:cNvSpPr txBox="1"/>
          <p:nvPr/>
        </p:nvSpPr>
        <p:spPr>
          <a:xfrm>
            <a:off x="632098" y="2708920"/>
            <a:ext cx="858551" cy="29987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fontAlgn="base"/>
            <a:r>
              <a:rPr lang="zh-CN" altLang="en-US" sz="1600" dirty="0" smtClean="0"/>
              <a:t>加速比</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fade">
                                      <p:cBhvr>
                                        <p:cTn id="7" dur="1000"/>
                                        <p:tgtEl>
                                          <p:spTgt spid="26627">
                                            <p:txEl>
                                              <p:pRg st="0" end="0"/>
                                            </p:txEl>
                                          </p:spTgt>
                                        </p:tgtEl>
                                      </p:cBhvr>
                                    </p:animEffect>
                                    <p:anim calcmode="lin" valueType="num">
                                      <p:cBhvr>
                                        <p:cTn id="8" dur="1000" fill="hold"/>
                                        <p:tgtEl>
                                          <p:spTgt spid="2662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66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en-US" altLang="zh-CN" dirty="0" smtClean="0">
                <a:ea typeface="宋体" charset="-122"/>
              </a:rPr>
              <a:t>SSE </a:t>
            </a:r>
            <a:r>
              <a:rPr lang="en-US" altLang="zh-CN" dirty="0" err="1" smtClean="0">
                <a:ea typeface="宋体" charset="-122"/>
              </a:rPr>
              <a:t>vs</a:t>
            </a:r>
            <a:r>
              <a:rPr lang="en-US" altLang="zh-CN" dirty="0" smtClean="0">
                <a:ea typeface="宋体" charset="-122"/>
              </a:rPr>
              <a:t> </a:t>
            </a:r>
            <a:r>
              <a:rPr lang="en-US" altLang="zh-CN" dirty="0" err="1" smtClean="0">
                <a:ea typeface="宋体" charset="-122"/>
              </a:rPr>
              <a:t>OpenCL</a:t>
            </a:r>
            <a:endParaRPr lang="zh-CN" altLang="en-US" dirty="0" smtClean="0">
              <a:ea typeface="宋体" charset="-122"/>
            </a:endParaRPr>
          </a:p>
        </p:txBody>
      </p:sp>
      <p:sp>
        <p:nvSpPr>
          <p:cNvPr id="27651" name="内容占位符 2"/>
          <p:cNvSpPr>
            <a:spLocks noGrp="1"/>
          </p:cNvSpPr>
          <p:nvPr>
            <p:ph idx="1"/>
          </p:nvPr>
        </p:nvSpPr>
        <p:spPr/>
        <p:txBody>
          <a:bodyPr/>
          <a:lstStyle/>
          <a:p>
            <a:endParaRPr lang="en-US" altLang="zh-CN" sz="2800" dirty="0" smtClean="0">
              <a:ea typeface="宋体" charset="-122"/>
            </a:endParaRPr>
          </a:p>
          <a:p>
            <a:r>
              <a:rPr lang="en-US" altLang="zh-CN" sz="2800" dirty="0" err="1" smtClean="0">
                <a:ea typeface="宋体" charset="-122"/>
              </a:rPr>
              <a:t>OpenCL</a:t>
            </a:r>
            <a:r>
              <a:rPr lang="zh-CN" altLang="en-US" sz="2800" dirty="0" smtClean="0">
                <a:ea typeface="宋体" charset="-122"/>
              </a:rPr>
              <a:t>相对</a:t>
            </a:r>
            <a:r>
              <a:rPr lang="en-US" altLang="zh-CN" sz="2800" dirty="0" smtClean="0">
                <a:ea typeface="宋体" charset="-122"/>
              </a:rPr>
              <a:t>SSE</a:t>
            </a:r>
            <a:r>
              <a:rPr lang="zh-CN" altLang="en-US" sz="2800" dirty="0" smtClean="0">
                <a:ea typeface="宋体" charset="-122"/>
              </a:rPr>
              <a:t>的加速比增幅在</a:t>
            </a:r>
            <a:r>
              <a:rPr lang="en-US" altLang="zh-CN" sz="2800" dirty="0" smtClean="0">
                <a:ea typeface="宋体" charset="-122"/>
              </a:rPr>
              <a:t>33%~179%</a:t>
            </a:r>
            <a:r>
              <a:rPr lang="zh-CN" altLang="en-US" sz="2800" dirty="0" smtClean="0">
                <a:ea typeface="宋体" charset="-122"/>
              </a:rPr>
              <a:t>之间，平均增幅</a:t>
            </a:r>
            <a:r>
              <a:rPr lang="en-US" altLang="zh-CN" sz="2800" dirty="0" smtClean="0">
                <a:ea typeface="宋体" charset="-122"/>
              </a:rPr>
              <a:t>106%</a:t>
            </a:r>
            <a:r>
              <a:rPr lang="zh-CN" altLang="en-US" sz="2800" dirty="0" smtClean="0">
                <a:ea typeface="宋体" charset="-122"/>
              </a:rPr>
              <a:t>，即</a:t>
            </a:r>
            <a:r>
              <a:rPr lang="en-US" altLang="zh-CN" sz="2800" dirty="0" err="1" smtClean="0">
                <a:ea typeface="宋体" charset="-122"/>
              </a:rPr>
              <a:t>OpenCL</a:t>
            </a:r>
            <a:r>
              <a:rPr lang="zh-CN" altLang="en-US" sz="2800" dirty="0" smtClean="0">
                <a:ea typeface="宋体" charset="-122"/>
              </a:rPr>
              <a:t>是</a:t>
            </a:r>
            <a:r>
              <a:rPr lang="en-US" altLang="zh-CN" sz="2800" dirty="0" smtClean="0">
                <a:ea typeface="宋体" charset="-122"/>
              </a:rPr>
              <a:t>SSE</a:t>
            </a:r>
            <a:r>
              <a:rPr lang="zh-CN" altLang="en-US" sz="2800" dirty="0" smtClean="0">
                <a:ea typeface="宋体" charset="-122"/>
              </a:rPr>
              <a:t>的</a:t>
            </a:r>
            <a:r>
              <a:rPr lang="en-US" altLang="zh-CN" sz="2800" dirty="0" smtClean="0">
                <a:ea typeface="宋体" charset="-122"/>
              </a:rPr>
              <a:t>2</a:t>
            </a:r>
            <a:r>
              <a:rPr lang="zh-CN" altLang="en-US" sz="2800" dirty="0" smtClean="0">
                <a:ea typeface="宋体" charset="-122"/>
              </a:rPr>
              <a:t>倍</a:t>
            </a:r>
            <a:endParaRPr lang="en-US" altLang="zh-CN" sz="2800" dirty="0" smtClean="0">
              <a:ea typeface="宋体" charset="-122"/>
            </a:endParaRPr>
          </a:p>
          <a:p>
            <a:endParaRPr lang="zh-CN" altLang="en-US" sz="2800" dirty="0" smtClean="0">
              <a:ea typeface="宋体" charset="-122"/>
            </a:endParaRPr>
          </a:p>
          <a:p>
            <a:r>
              <a:rPr lang="zh-CN" altLang="en-US" sz="2800" dirty="0" smtClean="0">
                <a:ea typeface="宋体" charset="-122"/>
              </a:rPr>
              <a:t>性能优势随模型复杂度的提升而稳定线性增长</a:t>
            </a:r>
            <a:endParaRPr lang="en-US" altLang="zh-CN" sz="2800" dirty="0" smtClean="0">
              <a:ea typeface="宋体" charset="-122"/>
            </a:endParaRPr>
          </a:p>
          <a:p>
            <a:endParaRPr lang="zh-CN" altLang="en-US" sz="2800" dirty="0" smtClean="0">
              <a:ea typeface="宋体" charset="-122"/>
            </a:endParaRPr>
          </a:p>
          <a:p>
            <a:r>
              <a:rPr lang="zh-CN" altLang="en-US" sz="2800" dirty="0" smtClean="0">
                <a:ea typeface="宋体" charset="-122"/>
              </a:rPr>
              <a:t>数据量越大，越能发挥</a:t>
            </a:r>
            <a:r>
              <a:rPr lang="en-US" altLang="zh-CN" sz="2800" dirty="0" err="1" smtClean="0">
                <a:ea typeface="宋体" charset="-122"/>
              </a:rPr>
              <a:t>OpenCL</a:t>
            </a:r>
            <a:r>
              <a:rPr lang="zh-CN" altLang="en-US" sz="2800" dirty="0" smtClean="0">
                <a:ea typeface="宋体" charset="-122"/>
              </a:rPr>
              <a:t>的并行加速优势</a:t>
            </a:r>
          </a:p>
        </p:txBody>
      </p:sp>
      <p:sp>
        <p:nvSpPr>
          <p:cNvPr id="27652" name="灯片编号占位符 3"/>
          <p:cNvSpPr>
            <a:spLocks noGrp="1"/>
          </p:cNvSpPr>
          <p:nvPr>
            <p:ph type="sldNum" sz="quarter" idx="12"/>
          </p:nvPr>
        </p:nvSpPr>
        <p:spPr>
          <a:noFill/>
          <a:ln>
            <a:miter lim="800000"/>
            <a:headEnd/>
            <a:tailEnd/>
          </a:ln>
        </p:spPr>
        <p:txBody>
          <a:bodyPr/>
          <a:lstStyle/>
          <a:p>
            <a:fld id="{622E6D63-3811-4A16-A291-2419FCEE4628}" type="slidenum">
              <a:rPr lang="en-US" altLang="zh-CN" smtClean="0"/>
              <a:pPr/>
              <a:t>33</a:t>
            </a:fld>
            <a:endParaRPr lang="en-US"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fade">
                                      <p:cBhvr>
                                        <p:cTn id="7" dur="1000"/>
                                        <p:tgtEl>
                                          <p:spTgt spid="27651">
                                            <p:txEl>
                                              <p:pRg st="1" end="1"/>
                                            </p:txEl>
                                          </p:spTgt>
                                        </p:tgtEl>
                                      </p:cBhvr>
                                    </p:animEffect>
                                    <p:anim calcmode="lin" valueType="num">
                                      <p:cBhvr>
                                        <p:cTn id="8" dur="1000" fill="hold"/>
                                        <p:tgtEl>
                                          <p:spTgt spid="2765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76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7651">
                                            <p:txEl>
                                              <p:pRg st="3" end="3"/>
                                            </p:txEl>
                                          </p:spTgt>
                                        </p:tgtEl>
                                        <p:attrNameLst>
                                          <p:attrName>style.visibility</p:attrName>
                                        </p:attrNameLst>
                                      </p:cBhvr>
                                      <p:to>
                                        <p:strVal val="visible"/>
                                      </p:to>
                                    </p:set>
                                    <p:animEffect transition="in" filter="fade">
                                      <p:cBhvr>
                                        <p:cTn id="14" dur="1000"/>
                                        <p:tgtEl>
                                          <p:spTgt spid="27651">
                                            <p:txEl>
                                              <p:pRg st="3" end="3"/>
                                            </p:txEl>
                                          </p:spTgt>
                                        </p:tgtEl>
                                      </p:cBhvr>
                                    </p:animEffect>
                                    <p:anim calcmode="lin" valueType="num">
                                      <p:cBhvr>
                                        <p:cTn id="15" dur="1000" fill="hold"/>
                                        <p:tgtEl>
                                          <p:spTgt spid="27651">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765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7651">
                                            <p:txEl>
                                              <p:pRg st="5" end="5"/>
                                            </p:txEl>
                                          </p:spTgt>
                                        </p:tgtEl>
                                        <p:attrNameLst>
                                          <p:attrName>style.visibility</p:attrName>
                                        </p:attrNameLst>
                                      </p:cBhvr>
                                      <p:to>
                                        <p:strVal val="visible"/>
                                      </p:to>
                                    </p:set>
                                    <p:animEffect transition="in" filter="fade">
                                      <p:cBhvr>
                                        <p:cTn id="21" dur="1000"/>
                                        <p:tgtEl>
                                          <p:spTgt spid="27651">
                                            <p:txEl>
                                              <p:pRg st="5" end="5"/>
                                            </p:txEl>
                                          </p:spTgt>
                                        </p:tgtEl>
                                      </p:cBhvr>
                                    </p:animEffect>
                                    <p:anim calcmode="lin" valueType="num">
                                      <p:cBhvr>
                                        <p:cTn id="22" dur="1000" fill="hold"/>
                                        <p:tgtEl>
                                          <p:spTgt spid="27651">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2765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dirty="0" smtClean="0">
                <a:ea typeface="宋体" charset="-122"/>
              </a:rPr>
              <a:t>SSE </a:t>
            </a:r>
            <a:r>
              <a:rPr lang="en-US" altLang="zh-CN" dirty="0" err="1" smtClean="0">
                <a:ea typeface="宋体" charset="-122"/>
              </a:rPr>
              <a:t>vs</a:t>
            </a:r>
            <a:r>
              <a:rPr lang="en-US" altLang="zh-CN" dirty="0" smtClean="0">
                <a:ea typeface="宋体" charset="-122"/>
              </a:rPr>
              <a:t> </a:t>
            </a:r>
            <a:r>
              <a:rPr lang="en-US" altLang="zh-CN" dirty="0" err="1" smtClean="0">
                <a:ea typeface="宋体" charset="-122"/>
              </a:rPr>
              <a:t>OpenCL</a:t>
            </a:r>
            <a:endParaRPr lang="zh-CN" altLang="en-US" dirty="0" smtClean="0">
              <a:ea typeface="宋体" charset="-122"/>
            </a:endParaRPr>
          </a:p>
        </p:txBody>
      </p:sp>
      <p:sp>
        <p:nvSpPr>
          <p:cNvPr id="3" name="内容占位符 2"/>
          <p:cNvSpPr>
            <a:spLocks noGrp="1"/>
          </p:cNvSpPr>
          <p:nvPr>
            <p:ph idx="1"/>
          </p:nvPr>
        </p:nvSpPr>
        <p:spPr/>
        <p:txBody>
          <a:bodyPr/>
          <a:lstStyle/>
          <a:p>
            <a:r>
              <a:rPr lang="zh-CN" altLang="en-US" dirty="0" smtClean="0">
                <a:ea typeface="宋体" charset="-122"/>
              </a:rPr>
              <a:t>骨骼动画并行算法</a:t>
            </a:r>
            <a:r>
              <a:rPr lang="en-US" altLang="zh-CN" dirty="0" err="1" smtClean="0">
                <a:ea typeface="宋体" charset="-122"/>
              </a:rPr>
              <a:t>OpenCL</a:t>
            </a:r>
            <a:r>
              <a:rPr lang="zh-CN" altLang="en-US" dirty="0" smtClean="0">
                <a:ea typeface="宋体" charset="-122"/>
              </a:rPr>
              <a:t>和</a:t>
            </a:r>
            <a:r>
              <a:rPr lang="en-US" altLang="zh-CN" dirty="0" smtClean="0">
                <a:ea typeface="宋体" charset="-122"/>
              </a:rPr>
              <a:t>SSE</a:t>
            </a:r>
            <a:r>
              <a:rPr lang="zh-CN" altLang="en-US" dirty="0" smtClean="0">
                <a:ea typeface="宋体" charset="-122"/>
              </a:rPr>
              <a:t>的全面对比表</a:t>
            </a:r>
            <a:endParaRPr lang="en-US" altLang="zh-CN" dirty="0" smtClean="0">
              <a:ea typeface="宋体" charset="-122"/>
            </a:endParaRPr>
          </a:p>
          <a:p>
            <a:endParaRPr lang="en-US" altLang="zh-CN" dirty="0" smtClean="0">
              <a:ea typeface="宋体" charset="-122"/>
            </a:endParaRPr>
          </a:p>
          <a:p>
            <a:pPr>
              <a:buFont typeface="Wingdings" pitchFamily="2" charset="2"/>
              <a:buChar char="p"/>
            </a:pPr>
            <a:r>
              <a:rPr lang="zh-CN" altLang="en-US" sz="2400" dirty="0" smtClean="0">
                <a:ea typeface="宋体" charset="-122"/>
              </a:rPr>
              <a:t>通过全面对比观测得知，</a:t>
            </a:r>
            <a:r>
              <a:rPr lang="en-US" altLang="zh-CN" sz="2400" dirty="0" err="1" smtClean="0">
                <a:ea typeface="宋体" charset="-122"/>
              </a:rPr>
              <a:t>OpenCL</a:t>
            </a:r>
            <a:r>
              <a:rPr lang="zh-CN" altLang="en-US" sz="2400" dirty="0" smtClean="0">
                <a:ea typeface="宋体" charset="-122"/>
              </a:rPr>
              <a:t>相比</a:t>
            </a:r>
            <a:r>
              <a:rPr lang="en-US" altLang="zh-CN" sz="2400" dirty="0" smtClean="0">
                <a:ea typeface="宋体" charset="-122"/>
              </a:rPr>
              <a:t>SSE</a:t>
            </a:r>
            <a:r>
              <a:rPr lang="zh-CN" altLang="en-US" sz="2400" dirty="0" smtClean="0">
                <a:ea typeface="宋体" charset="-122"/>
              </a:rPr>
              <a:t>叠加</a:t>
            </a:r>
            <a:r>
              <a:rPr lang="en-US" altLang="zh-CN" sz="2400" dirty="0" err="1" smtClean="0">
                <a:ea typeface="宋体" charset="-122"/>
              </a:rPr>
              <a:t>OpenMP</a:t>
            </a:r>
            <a:r>
              <a:rPr lang="zh-CN" altLang="en-US" sz="2400" dirty="0" smtClean="0">
                <a:ea typeface="宋体" charset="-122"/>
              </a:rPr>
              <a:t>，以</a:t>
            </a:r>
            <a:r>
              <a:rPr lang="en-US" altLang="zh-CN" sz="2400" dirty="0" smtClean="0">
                <a:ea typeface="宋体" charset="-122"/>
              </a:rPr>
              <a:t>1.5</a:t>
            </a:r>
            <a:r>
              <a:rPr lang="zh-CN" altLang="en-US" sz="2400" dirty="0" smtClean="0">
                <a:ea typeface="宋体" charset="-122"/>
              </a:rPr>
              <a:t>倍内存换取</a:t>
            </a:r>
            <a:r>
              <a:rPr lang="en-US" altLang="zh-CN" sz="2400" dirty="0" smtClean="0">
                <a:ea typeface="宋体" charset="-122"/>
              </a:rPr>
              <a:t>2</a:t>
            </a:r>
            <a:r>
              <a:rPr lang="zh-CN" altLang="en-US" sz="2400" dirty="0" smtClean="0">
                <a:ea typeface="宋体" charset="-122"/>
              </a:rPr>
              <a:t>倍性能，并且</a:t>
            </a:r>
            <a:r>
              <a:rPr lang="en-US" altLang="zh-CN" sz="2400" dirty="0" smtClean="0">
                <a:ea typeface="宋体" charset="-122"/>
              </a:rPr>
              <a:t>CPU</a:t>
            </a:r>
            <a:r>
              <a:rPr lang="zh-CN" altLang="en-US" sz="2400" dirty="0" smtClean="0">
                <a:ea typeface="宋体" charset="-122"/>
              </a:rPr>
              <a:t>占用率下降</a:t>
            </a:r>
            <a:r>
              <a:rPr lang="en-US" altLang="zh-CN" sz="2400" dirty="0" smtClean="0">
                <a:ea typeface="宋体" charset="-122"/>
              </a:rPr>
              <a:t>70%</a:t>
            </a:r>
            <a:r>
              <a:rPr lang="zh-CN" altLang="en-US" sz="2400" dirty="0" smtClean="0">
                <a:ea typeface="宋体" charset="-122"/>
              </a:rPr>
              <a:t>。</a:t>
            </a:r>
            <a:endParaRPr lang="en-US" altLang="zh-CN" sz="2400" dirty="0" smtClean="0">
              <a:ea typeface="宋体" charset="-122"/>
            </a:endParaRPr>
          </a:p>
          <a:p>
            <a:pPr>
              <a:buFont typeface="Wingdings" pitchFamily="2" charset="2"/>
              <a:buChar char="p"/>
            </a:pPr>
            <a:r>
              <a:rPr lang="en-US" altLang="zh-CN" sz="2400" dirty="0" smtClean="0">
                <a:ea typeface="宋体" charset="-122"/>
              </a:rPr>
              <a:t>GPU</a:t>
            </a:r>
            <a:r>
              <a:rPr lang="zh-CN" altLang="en-US" sz="2400" dirty="0" smtClean="0">
                <a:ea typeface="宋体" charset="-122"/>
              </a:rPr>
              <a:t>占用率和渲染画质基本不变，画面没有变形。</a:t>
            </a:r>
            <a:endParaRPr lang="en-US" altLang="zh-CN" sz="2400" dirty="0" smtClean="0">
              <a:ea typeface="宋体" charset="-122"/>
            </a:endParaRPr>
          </a:p>
          <a:p>
            <a:pPr>
              <a:buFont typeface="Wingdings" pitchFamily="2" charset="2"/>
              <a:buChar char="p"/>
            </a:pPr>
            <a:r>
              <a:rPr lang="zh-CN" altLang="en-US" sz="2400" dirty="0" smtClean="0">
                <a:ea typeface="宋体" charset="-122"/>
              </a:rPr>
              <a:t>由此可见，研究人员可以放心地采用</a:t>
            </a:r>
            <a:r>
              <a:rPr lang="en-US" altLang="zh-CN" sz="2400" dirty="0" err="1" smtClean="0">
                <a:ea typeface="宋体" charset="-122"/>
              </a:rPr>
              <a:t>OpenCL</a:t>
            </a:r>
            <a:r>
              <a:rPr lang="zh-CN" altLang="en-US" sz="2400" dirty="0" smtClean="0">
                <a:ea typeface="宋体" charset="-122"/>
              </a:rPr>
              <a:t>挖掘</a:t>
            </a:r>
            <a:r>
              <a:rPr lang="en-US" altLang="zh-CN" sz="2400" dirty="0" smtClean="0">
                <a:ea typeface="宋体" charset="-122"/>
              </a:rPr>
              <a:t>CPU</a:t>
            </a:r>
            <a:r>
              <a:rPr lang="zh-CN" altLang="en-US" sz="2400" dirty="0" smtClean="0">
                <a:ea typeface="宋体" charset="-122"/>
              </a:rPr>
              <a:t>的并行能力，代价小且不会引进副作用或新的隐患。</a:t>
            </a:r>
          </a:p>
        </p:txBody>
      </p:sp>
      <p:sp>
        <p:nvSpPr>
          <p:cNvPr id="28676" name="灯片编号占位符 3"/>
          <p:cNvSpPr>
            <a:spLocks noGrp="1"/>
          </p:cNvSpPr>
          <p:nvPr>
            <p:ph type="sldNum" sz="quarter" idx="12"/>
          </p:nvPr>
        </p:nvSpPr>
        <p:spPr>
          <a:noFill/>
          <a:ln>
            <a:miter lim="800000"/>
            <a:headEnd/>
            <a:tailEnd/>
          </a:ln>
        </p:spPr>
        <p:txBody>
          <a:bodyPr/>
          <a:lstStyle/>
          <a:p>
            <a:fld id="{7A845360-6644-4E70-AD9F-BD138B0554F4}" type="slidenum">
              <a:rPr lang="en-US" altLang="zh-CN" smtClean="0"/>
              <a:pPr/>
              <a:t>34</a:t>
            </a:fld>
            <a:endParaRPr lang="en-US" altLang="zh-CN" smtClean="0"/>
          </a:p>
        </p:txBody>
      </p:sp>
      <p:graphicFrame>
        <p:nvGraphicFramePr>
          <p:cNvPr id="5" name="表格 4"/>
          <p:cNvGraphicFramePr>
            <a:graphicFrameLocks noGrp="1"/>
          </p:cNvGraphicFramePr>
          <p:nvPr/>
        </p:nvGraphicFramePr>
        <p:xfrm>
          <a:off x="1785938" y="2928938"/>
          <a:ext cx="5357850" cy="2857520"/>
        </p:xfrm>
        <a:graphic>
          <a:graphicData uri="http://schemas.openxmlformats.org/drawingml/2006/table">
            <a:tbl>
              <a:tblPr/>
              <a:tblGrid>
                <a:gridCol w="1082127"/>
                <a:gridCol w="1068302"/>
                <a:gridCol w="1248027"/>
                <a:gridCol w="889834"/>
                <a:gridCol w="1069560"/>
              </a:tblGrid>
              <a:tr h="784340">
                <a:tc>
                  <a:txBody>
                    <a:bodyPr/>
                    <a:lstStyle>
                      <a:lvl1pPr marL="0" algn="l" defTabSz="914400" rtl="0" eaLnBrk="1" latinLnBrk="0" hangingPunct="1">
                        <a:defRPr sz="1800" kern="1200">
                          <a:solidFill>
                            <a:schemeClr val="tx1"/>
                          </a:solidFill>
                          <a:latin typeface="Constantia"/>
                        </a:defRPr>
                      </a:lvl1pPr>
                      <a:lvl2pPr marL="457200" algn="l" defTabSz="914400" rtl="0" eaLnBrk="1" latinLnBrk="0" hangingPunct="1">
                        <a:defRPr sz="1800" kern="1200">
                          <a:solidFill>
                            <a:schemeClr val="tx1"/>
                          </a:solidFill>
                          <a:latin typeface="Constantia"/>
                        </a:defRPr>
                      </a:lvl2pPr>
                      <a:lvl3pPr marL="914400" algn="l" defTabSz="914400" rtl="0" eaLnBrk="1" latinLnBrk="0" hangingPunct="1">
                        <a:defRPr sz="1800" kern="1200">
                          <a:solidFill>
                            <a:schemeClr val="tx1"/>
                          </a:solidFill>
                          <a:latin typeface="Constantia"/>
                        </a:defRPr>
                      </a:lvl3pPr>
                      <a:lvl4pPr marL="1371600" algn="l" defTabSz="914400" rtl="0" eaLnBrk="1" latinLnBrk="0" hangingPunct="1">
                        <a:defRPr sz="1800" kern="1200">
                          <a:solidFill>
                            <a:schemeClr val="tx1"/>
                          </a:solidFill>
                          <a:latin typeface="Constantia"/>
                        </a:defRPr>
                      </a:lvl4pPr>
                      <a:lvl5pPr marL="1828800" algn="l" defTabSz="914400" rtl="0" eaLnBrk="1" latinLnBrk="0" hangingPunct="1">
                        <a:defRPr sz="1800" kern="1200">
                          <a:solidFill>
                            <a:schemeClr val="tx1"/>
                          </a:solidFill>
                          <a:latin typeface="Constantia"/>
                        </a:defRPr>
                      </a:lvl5pPr>
                      <a:lvl6pPr marL="2286000" algn="l" defTabSz="914400" rtl="0" eaLnBrk="1" latinLnBrk="0" hangingPunct="1">
                        <a:defRPr sz="1800" kern="1200">
                          <a:solidFill>
                            <a:schemeClr val="tx1"/>
                          </a:solidFill>
                          <a:latin typeface="Constantia"/>
                        </a:defRPr>
                      </a:lvl6pPr>
                      <a:lvl7pPr marL="2743200" algn="l" defTabSz="914400" rtl="0" eaLnBrk="1" latinLnBrk="0" hangingPunct="1">
                        <a:defRPr sz="1800" kern="1200">
                          <a:solidFill>
                            <a:schemeClr val="tx1"/>
                          </a:solidFill>
                          <a:latin typeface="Constantia"/>
                        </a:defRPr>
                      </a:lvl7pPr>
                      <a:lvl8pPr marL="3200400" algn="l" defTabSz="914400" rtl="0" eaLnBrk="1" latinLnBrk="0" hangingPunct="1">
                        <a:defRPr sz="1800" kern="1200">
                          <a:solidFill>
                            <a:schemeClr val="tx1"/>
                          </a:solidFill>
                          <a:latin typeface="Constantia"/>
                        </a:defRPr>
                      </a:lvl8pPr>
                      <a:lvl9pPr marL="3657600" algn="l" defTabSz="914400" rtl="0" eaLnBrk="1" latinLnBrk="0" hangingPunct="1">
                        <a:defRPr sz="1800" kern="1200">
                          <a:solidFill>
                            <a:schemeClr val="tx1"/>
                          </a:solidFill>
                          <a:latin typeface="Constantia"/>
                        </a:defRPr>
                      </a:lvl9pPr>
                    </a:lstStyle>
                    <a:p>
                      <a:pPr indent="127000" algn="just">
                        <a:lnSpc>
                          <a:spcPts val="1500"/>
                        </a:lnSpc>
                        <a:spcAft>
                          <a:spcPts val="0"/>
                        </a:spcAft>
                      </a:pPr>
                      <a:r>
                        <a:rPr lang="zh-CN" sz="2000" kern="100" baseline="0" dirty="0">
                          <a:latin typeface="Times New Roman"/>
                          <a:ea typeface="宋体"/>
                          <a:cs typeface="Times New Roman"/>
                        </a:rPr>
                        <a:t>　</a:t>
                      </a:r>
                      <a:endParaRPr lang="zh-CN" sz="2000" kern="100" baseline="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nstantia"/>
                        </a:defRPr>
                      </a:lvl1pPr>
                      <a:lvl2pPr marL="457200" algn="l" defTabSz="914400" rtl="0" eaLnBrk="1" latinLnBrk="0" hangingPunct="1">
                        <a:defRPr sz="1800" kern="1200">
                          <a:solidFill>
                            <a:schemeClr val="tx1"/>
                          </a:solidFill>
                          <a:latin typeface="Constantia"/>
                        </a:defRPr>
                      </a:lvl2pPr>
                      <a:lvl3pPr marL="914400" algn="l" defTabSz="914400" rtl="0" eaLnBrk="1" latinLnBrk="0" hangingPunct="1">
                        <a:defRPr sz="1800" kern="1200">
                          <a:solidFill>
                            <a:schemeClr val="tx1"/>
                          </a:solidFill>
                          <a:latin typeface="Constantia"/>
                        </a:defRPr>
                      </a:lvl3pPr>
                      <a:lvl4pPr marL="1371600" algn="l" defTabSz="914400" rtl="0" eaLnBrk="1" latinLnBrk="0" hangingPunct="1">
                        <a:defRPr sz="1800" kern="1200">
                          <a:solidFill>
                            <a:schemeClr val="tx1"/>
                          </a:solidFill>
                          <a:latin typeface="Constantia"/>
                        </a:defRPr>
                      </a:lvl4pPr>
                      <a:lvl5pPr marL="1828800" algn="l" defTabSz="914400" rtl="0" eaLnBrk="1" latinLnBrk="0" hangingPunct="1">
                        <a:defRPr sz="1800" kern="1200">
                          <a:solidFill>
                            <a:schemeClr val="tx1"/>
                          </a:solidFill>
                          <a:latin typeface="Constantia"/>
                        </a:defRPr>
                      </a:lvl5pPr>
                      <a:lvl6pPr marL="2286000" algn="l" defTabSz="914400" rtl="0" eaLnBrk="1" latinLnBrk="0" hangingPunct="1">
                        <a:defRPr sz="1800" kern="1200">
                          <a:solidFill>
                            <a:schemeClr val="tx1"/>
                          </a:solidFill>
                          <a:latin typeface="Constantia"/>
                        </a:defRPr>
                      </a:lvl6pPr>
                      <a:lvl7pPr marL="2743200" algn="l" defTabSz="914400" rtl="0" eaLnBrk="1" latinLnBrk="0" hangingPunct="1">
                        <a:defRPr sz="1800" kern="1200">
                          <a:solidFill>
                            <a:schemeClr val="tx1"/>
                          </a:solidFill>
                          <a:latin typeface="Constantia"/>
                        </a:defRPr>
                      </a:lvl7pPr>
                      <a:lvl8pPr marL="3200400" algn="l" defTabSz="914400" rtl="0" eaLnBrk="1" latinLnBrk="0" hangingPunct="1">
                        <a:defRPr sz="1800" kern="1200">
                          <a:solidFill>
                            <a:schemeClr val="tx1"/>
                          </a:solidFill>
                          <a:latin typeface="Constantia"/>
                        </a:defRPr>
                      </a:lvl8pPr>
                      <a:lvl9pPr marL="3657600" algn="l" defTabSz="914400" rtl="0" eaLnBrk="1" latinLnBrk="0" hangingPunct="1">
                        <a:defRPr sz="1800" kern="1200">
                          <a:solidFill>
                            <a:schemeClr val="tx1"/>
                          </a:solidFill>
                          <a:latin typeface="Constantia"/>
                        </a:defRPr>
                      </a:lvl9pPr>
                    </a:lstStyle>
                    <a:p>
                      <a:pPr algn="just">
                        <a:lnSpc>
                          <a:spcPts val="1200"/>
                        </a:lnSpc>
                        <a:spcAft>
                          <a:spcPts val="0"/>
                        </a:spcAft>
                      </a:pPr>
                      <a:endParaRPr lang="en-US" altLang="zh-CN" sz="2000" kern="100" baseline="0" dirty="0" smtClean="0">
                        <a:latin typeface="Times New Roman"/>
                        <a:ea typeface="宋体"/>
                        <a:cs typeface="宋体"/>
                      </a:endParaRPr>
                    </a:p>
                    <a:p>
                      <a:pPr algn="just">
                        <a:lnSpc>
                          <a:spcPts val="1200"/>
                        </a:lnSpc>
                        <a:spcAft>
                          <a:spcPts val="0"/>
                        </a:spcAft>
                      </a:pPr>
                      <a:r>
                        <a:rPr lang="zh-CN" sz="2000" kern="100" baseline="0" dirty="0" smtClean="0">
                          <a:latin typeface="Times New Roman"/>
                          <a:ea typeface="宋体"/>
                          <a:cs typeface="宋体"/>
                        </a:rPr>
                        <a:t>加速比</a:t>
                      </a:r>
                      <a:endParaRPr lang="zh-CN" sz="2000" kern="100" baseline="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nstantia"/>
                        </a:defRPr>
                      </a:lvl1pPr>
                      <a:lvl2pPr marL="457200" algn="l" defTabSz="914400" rtl="0" eaLnBrk="1" latinLnBrk="0" hangingPunct="1">
                        <a:defRPr sz="1800" kern="1200">
                          <a:solidFill>
                            <a:schemeClr val="tx1"/>
                          </a:solidFill>
                          <a:latin typeface="Constantia"/>
                        </a:defRPr>
                      </a:lvl2pPr>
                      <a:lvl3pPr marL="914400" algn="l" defTabSz="914400" rtl="0" eaLnBrk="1" latinLnBrk="0" hangingPunct="1">
                        <a:defRPr sz="1800" kern="1200">
                          <a:solidFill>
                            <a:schemeClr val="tx1"/>
                          </a:solidFill>
                          <a:latin typeface="Constantia"/>
                        </a:defRPr>
                      </a:lvl3pPr>
                      <a:lvl4pPr marL="1371600" algn="l" defTabSz="914400" rtl="0" eaLnBrk="1" latinLnBrk="0" hangingPunct="1">
                        <a:defRPr sz="1800" kern="1200">
                          <a:solidFill>
                            <a:schemeClr val="tx1"/>
                          </a:solidFill>
                          <a:latin typeface="Constantia"/>
                        </a:defRPr>
                      </a:lvl4pPr>
                      <a:lvl5pPr marL="1828800" algn="l" defTabSz="914400" rtl="0" eaLnBrk="1" latinLnBrk="0" hangingPunct="1">
                        <a:defRPr sz="1800" kern="1200">
                          <a:solidFill>
                            <a:schemeClr val="tx1"/>
                          </a:solidFill>
                          <a:latin typeface="Constantia"/>
                        </a:defRPr>
                      </a:lvl5pPr>
                      <a:lvl6pPr marL="2286000" algn="l" defTabSz="914400" rtl="0" eaLnBrk="1" latinLnBrk="0" hangingPunct="1">
                        <a:defRPr sz="1800" kern="1200">
                          <a:solidFill>
                            <a:schemeClr val="tx1"/>
                          </a:solidFill>
                          <a:latin typeface="Constantia"/>
                        </a:defRPr>
                      </a:lvl6pPr>
                      <a:lvl7pPr marL="2743200" algn="l" defTabSz="914400" rtl="0" eaLnBrk="1" latinLnBrk="0" hangingPunct="1">
                        <a:defRPr sz="1800" kern="1200">
                          <a:solidFill>
                            <a:schemeClr val="tx1"/>
                          </a:solidFill>
                          <a:latin typeface="Constantia"/>
                        </a:defRPr>
                      </a:lvl7pPr>
                      <a:lvl8pPr marL="3200400" algn="l" defTabSz="914400" rtl="0" eaLnBrk="1" latinLnBrk="0" hangingPunct="1">
                        <a:defRPr sz="1800" kern="1200">
                          <a:solidFill>
                            <a:schemeClr val="tx1"/>
                          </a:solidFill>
                          <a:latin typeface="Constantia"/>
                        </a:defRPr>
                      </a:lvl8pPr>
                      <a:lvl9pPr marL="3657600" algn="l" defTabSz="914400" rtl="0" eaLnBrk="1" latinLnBrk="0" hangingPunct="1">
                        <a:defRPr sz="1800" kern="1200">
                          <a:solidFill>
                            <a:schemeClr val="tx1"/>
                          </a:solidFill>
                          <a:latin typeface="Constantia"/>
                        </a:defRPr>
                      </a:lvl9pPr>
                    </a:lstStyle>
                    <a:p>
                      <a:pPr algn="just">
                        <a:lnSpc>
                          <a:spcPts val="1200"/>
                        </a:lnSpc>
                        <a:spcAft>
                          <a:spcPts val="0"/>
                        </a:spcAft>
                      </a:pPr>
                      <a:endParaRPr lang="en-US" altLang="zh-CN" sz="2000" kern="100" baseline="0" dirty="0" smtClean="0">
                        <a:latin typeface="Times New Roman"/>
                        <a:ea typeface="宋体"/>
                        <a:cs typeface="宋体"/>
                      </a:endParaRPr>
                    </a:p>
                    <a:p>
                      <a:pPr algn="just">
                        <a:lnSpc>
                          <a:spcPts val="1200"/>
                        </a:lnSpc>
                        <a:spcAft>
                          <a:spcPts val="0"/>
                        </a:spcAft>
                      </a:pPr>
                      <a:r>
                        <a:rPr lang="zh-CN" sz="2000" kern="100" baseline="0" dirty="0" smtClean="0">
                          <a:latin typeface="Times New Roman"/>
                          <a:ea typeface="宋体"/>
                          <a:cs typeface="宋体"/>
                        </a:rPr>
                        <a:t>内存</a:t>
                      </a:r>
                      <a:endParaRPr lang="zh-CN" sz="2000" kern="100" baseline="0" dirty="0">
                        <a:latin typeface="Times New Roman"/>
                        <a:ea typeface="宋体"/>
                        <a:cs typeface="宋体"/>
                      </a:endParaRPr>
                    </a:p>
                    <a:p>
                      <a:pPr algn="just">
                        <a:lnSpc>
                          <a:spcPts val="1200"/>
                        </a:lnSpc>
                        <a:spcAft>
                          <a:spcPts val="0"/>
                        </a:spcAft>
                      </a:pPr>
                      <a:endParaRPr lang="en-US" sz="2000" kern="100" baseline="0" dirty="0" smtClean="0">
                        <a:latin typeface="Times New Roman"/>
                        <a:ea typeface="宋体"/>
                        <a:cs typeface="宋体"/>
                      </a:endParaRPr>
                    </a:p>
                    <a:p>
                      <a:pPr algn="just">
                        <a:lnSpc>
                          <a:spcPts val="1200"/>
                        </a:lnSpc>
                        <a:spcAft>
                          <a:spcPts val="0"/>
                        </a:spcAft>
                      </a:pPr>
                      <a:r>
                        <a:rPr lang="en-US" sz="2000" kern="100" baseline="0" dirty="0" smtClean="0">
                          <a:latin typeface="Times New Roman"/>
                          <a:ea typeface="宋体"/>
                          <a:cs typeface="宋体"/>
                        </a:rPr>
                        <a:t>/</a:t>
                      </a:r>
                      <a:r>
                        <a:rPr lang="zh-CN" sz="2000" kern="100" baseline="0" dirty="0">
                          <a:latin typeface="Times New Roman"/>
                          <a:ea typeface="宋体"/>
                          <a:cs typeface="宋体"/>
                        </a:rPr>
                        <a:t>点</a:t>
                      </a: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nstantia"/>
                        </a:defRPr>
                      </a:lvl1pPr>
                      <a:lvl2pPr marL="457200" algn="l" defTabSz="914400" rtl="0" eaLnBrk="1" latinLnBrk="0" hangingPunct="1">
                        <a:defRPr sz="1800" kern="1200">
                          <a:solidFill>
                            <a:schemeClr val="tx1"/>
                          </a:solidFill>
                          <a:latin typeface="Constantia"/>
                        </a:defRPr>
                      </a:lvl2pPr>
                      <a:lvl3pPr marL="914400" algn="l" defTabSz="914400" rtl="0" eaLnBrk="1" latinLnBrk="0" hangingPunct="1">
                        <a:defRPr sz="1800" kern="1200">
                          <a:solidFill>
                            <a:schemeClr val="tx1"/>
                          </a:solidFill>
                          <a:latin typeface="Constantia"/>
                        </a:defRPr>
                      </a:lvl3pPr>
                      <a:lvl4pPr marL="1371600" algn="l" defTabSz="914400" rtl="0" eaLnBrk="1" latinLnBrk="0" hangingPunct="1">
                        <a:defRPr sz="1800" kern="1200">
                          <a:solidFill>
                            <a:schemeClr val="tx1"/>
                          </a:solidFill>
                          <a:latin typeface="Constantia"/>
                        </a:defRPr>
                      </a:lvl4pPr>
                      <a:lvl5pPr marL="1828800" algn="l" defTabSz="914400" rtl="0" eaLnBrk="1" latinLnBrk="0" hangingPunct="1">
                        <a:defRPr sz="1800" kern="1200">
                          <a:solidFill>
                            <a:schemeClr val="tx1"/>
                          </a:solidFill>
                          <a:latin typeface="Constantia"/>
                        </a:defRPr>
                      </a:lvl5pPr>
                      <a:lvl6pPr marL="2286000" algn="l" defTabSz="914400" rtl="0" eaLnBrk="1" latinLnBrk="0" hangingPunct="1">
                        <a:defRPr sz="1800" kern="1200">
                          <a:solidFill>
                            <a:schemeClr val="tx1"/>
                          </a:solidFill>
                          <a:latin typeface="Constantia"/>
                        </a:defRPr>
                      </a:lvl6pPr>
                      <a:lvl7pPr marL="2743200" algn="l" defTabSz="914400" rtl="0" eaLnBrk="1" latinLnBrk="0" hangingPunct="1">
                        <a:defRPr sz="1800" kern="1200">
                          <a:solidFill>
                            <a:schemeClr val="tx1"/>
                          </a:solidFill>
                          <a:latin typeface="Constantia"/>
                        </a:defRPr>
                      </a:lvl7pPr>
                      <a:lvl8pPr marL="3200400" algn="l" defTabSz="914400" rtl="0" eaLnBrk="1" latinLnBrk="0" hangingPunct="1">
                        <a:defRPr sz="1800" kern="1200">
                          <a:solidFill>
                            <a:schemeClr val="tx1"/>
                          </a:solidFill>
                          <a:latin typeface="Constantia"/>
                        </a:defRPr>
                      </a:lvl8pPr>
                      <a:lvl9pPr marL="3657600" algn="l" defTabSz="914400" rtl="0" eaLnBrk="1" latinLnBrk="0" hangingPunct="1">
                        <a:defRPr sz="1800" kern="1200">
                          <a:solidFill>
                            <a:schemeClr val="tx1"/>
                          </a:solidFill>
                          <a:latin typeface="Constantia"/>
                        </a:defRPr>
                      </a:lvl9pPr>
                    </a:lstStyle>
                    <a:p>
                      <a:pPr algn="just">
                        <a:lnSpc>
                          <a:spcPts val="1200"/>
                        </a:lnSpc>
                        <a:spcAft>
                          <a:spcPts val="0"/>
                        </a:spcAft>
                      </a:pPr>
                      <a:endParaRPr lang="en-US" sz="2000" kern="100" baseline="0" dirty="0" smtClean="0">
                        <a:latin typeface="Times New Roman"/>
                        <a:ea typeface="宋体"/>
                        <a:cs typeface="宋体"/>
                      </a:endParaRPr>
                    </a:p>
                    <a:p>
                      <a:pPr algn="just">
                        <a:lnSpc>
                          <a:spcPts val="1200"/>
                        </a:lnSpc>
                        <a:spcAft>
                          <a:spcPts val="0"/>
                        </a:spcAft>
                      </a:pPr>
                      <a:r>
                        <a:rPr lang="en-US" sz="2000" kern="100" baseline="0" dirty="0" smtClean="0">
                          <a:latin typeface="Times New Roman"/>
                          <a:ea typeface="宋体"/>
                          <a:cs typeface="宋体"/>
                        </a:rPr>
                        <a:t>CPU</a:t>
                      </a:r>
                      <a:endParaRPr lang="zh-CN" sz="2000" kern="100" baseline="0" dirty="0">
                        <a:latin typeface="Times New Roman"/>
                        <a:ea typeface="宋体"/>
                        <a:cs typeface="宋体"/>
                      </a:endParaRPr>
                    </a:p>
                    <a:p>
                      <a:pPr algn="just">
                        <a:lnSpc>
                          <a:spcPts val="1200"/>
                        </a:lnSpc>
                        <a:spcAft>
                          <a:spcPts val="0"/>
                        </a:spcAft>
                      </a:pPr>
                      <a:r>
                        <a:rPr lang="en-US" sz="2000" kern="100" baseline="0" dirty="0">
                          <a:latin typeface="Times New Roman"/>
                          <a:ea typeface="宋体"/>
                          <a:cs typeface="宋体"/>
                        </a:rPr>
                        <a:t> </a:t>
                      </a:r>
                      <a:endParaRPr lang="en-US" sz="2000" kern="100" baseline="0" dirty="0" smtClean="0">
                        <a:latin typeface="Times New Roman"/>
                        <a:ea typeface="宋体"/>
                        <a:cs typeface="宋体"/>
                      </a:endParaRPr>
                    </a:p>
                    <a:p>
                      <a:pPr algn="just">
                        <a:lnSpc>
                          <a:spcPts val="1200"/>
                        </a:lnSpc>
                        <a:spcAft>
                          <a:spcPts val="0"/>
                        </a:spcAft>
                      </a:pPr>
                      <a:r>
                        <a:rPr lang="en-US" sz="2000" kern="100" baseline="0" dirty="0" smtClean="0">
                          <a:latin typeface="Times New Roman"/>
                          <a:ea typeface="宋体"/>
                          <a:cs typeface="宋体"/>
                        </a:rPr>
                        <a:t>%</a:t>
                      </a:r>
                      <a:endParaRPr lang="zh-CN" sz="2000" kern="100" baseline="0" dirty="0">
                        <a:latin typeface="Times New Roman"/>
                        <a:ea typeface="宋体"/>
                        <a:cs typeface="宋体"/>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nstantia"/>
                        </a:defRPr>
                      </a:lvl1pPr>
                      <a:lvl2pPr marL="457200" algn="l" defTabSz="914400" rtl="0" eaLnBrk="1" latinLnBrk="0" hangingPunct="1">
                        <a:defRPr sz="1800" kern="1200">
                          <a:solidFill>
                            <a:schemeClr val="tx1"/>
                          </a:solidFill>
                          <a:latin typeface="Constantia"/>
                        </a:defRPr>
                      </a:lvl2pPr>
                      <a:lvl3pPr marL="914400" algn="l" defTabSz="914400" rtl="0" eaLnBrk="1" latinLnBrk="0" hangingPunct="1">
                        <a:defRPr sz="1800" kern="1200">
                          <a:solidFill>
                            <a:schemeClr val="tx1"/>
                          </a:solidFill>
                          <a:latin typeface="Constantia"/>
                        </a:defRPr>
                      </a:lvl3pPr>
                      <a:lvl4pPr marL="1371600" algn="l" defTabSz="914400" rtl="0" eaLnBrk="1" latinLnBrk="0" hangingPunct="1">
                        <a:defRPr sz="1800" kern="1200">
                          <a:solidFill>
                            <a:schemeClr val="tx1"/>
                          </a:solidFill>
                          <a:latin typeface="Constantia"/>
                        </a:defRPr>
                      </a:lvl4pPr>
                      <a:lvl5pPr marL="1828800" algn="l" defTabSz="914400" rtl="0" eaLnBrk="1" latinLnBrk="0" hangingPunct="1">
                        <a:defRPr sz="1800" kern="1200">
                          <a:solidFill>
                            <a:schemeClr val="tx1"/>
                          </a:solidFill>
                          <a:latin typeface="Constantia"/>
                        </a:defRPr>
                      </a:lvl5pPr>
                      <a:lvl6pPr marL="2286000" algn="l" defTabSz="914400" rtl="0" eaLnBrk="1" latinLnBrk="0" hangingPunct="1">
                        <a:defRPr sz="1800" kern="1200">
                          <a:solidFill>
                            <a:schemeClr val="tx1"/>
                          </a:solidFill>
                          <a:latin typeface="Constantia"/>
                        </a:defRPr>
                      </a:lvl6pPr>
                      <a:lvl7pPr marL="2743200" algn="l" defTabSz="914400" rtl="0" eaLnBrk="1" latinLnBrk="0" hangingPunct="1">
                        <a:defRPr sz="1800" kern="1200">
                          <a:solidFill>
                            <a:schemeClr val="tx1"/>
                          </a:solidFill>
                          <a:latin typeface="Constantia"/>
                        </a:defRPr>
                      </a:lvl7pPr>
                      <a:lvl8pPr marL="3200400" algn="l" defTabSz="914400" rtl="0" eaLnBrk="1" latinLnBrk="0" hangingPunct="1">
                        <a:defRPr sz="1800" kern="1200">
                          <a:solidFill>
                            <a:schemeClr val="tx1"/>
                          </a:solidFill>
                          <a:latin typeface="Constantia"/>
                        </a:defRPr>
                      </a:lvl8pPr>
                      <a:lvl9pPr marL="3657600" algn="l" defTabSz="914400" rtl="0" eaLnBrk="1" latinLnBrk="0" hangingPunct="1">
                        <a:defRPr sz="1800" kern="1200">
                          <a:solidFill>
                            <a:schemeClr val="tx1"/>
                          </a:solidFill>
                          <a:latin typeface="Constantia"/>
                        </a:defRPr>
                      </a:lvl9pPr>
                    </a:lstStyle>
                    <a:p>
                      <a:pPr algn="just">
                        <a:lnSpc>
                          <a:spcPts val="1200"/>
                        </a:lnSpc>
                        <a:spcAft>
                          <a:spcPts val="0"/>
                        </a:spcAft>
                      </a:pPr>
                      <a:endParaRPr lang="en-US" altLang="zh-CN" sz="2000" kern="100" baseline="0" dirty="0" smtClean="0">
                        <a:latin typeface="Times New Roman"/>
                        <a:ea typeface="宋体"/>
                        <a:cs typeface="宋体"/>
                      </a:endParaRPr>
                    </a:p>
                    <a:p>
                      <a:pPr algn="just">
                        <a:lnSpc>
                          <a:spcPts val="1200"/>
                        </a:lnSpc>
                        <a:spcAft>
                          <a:spcPts val="0"/>
                        </a:spcAft>
                      </a:pPr>
                      <a:r>
                        <a:rPr lang="zh-CN" sz="2000" kern="100" baseline="0" dirty="0" smtClean="0">
                          <a:latin typeface="Times New Roman"/>
                          <a:ea typeface="宋体"/>
                          <a:cs typeface="宋体"/>
                        </a:rPr>
                        <a:t>渲染</a:t>
                      </a:r>
                      <a:endParaRPr lang="zh-CN" sz="2000" kern="100" baseline="0" dirty="0">
                        <a:latin typeface="Times New Roman"/>
                        <a:ea typeface="宋体"/>
                        <a:cs typeface="宋体"/>
                      </a:endParaRPr>
                    </a:p>
                    <a:p>
                      <a:pPr algn="just">
                        <a:lnSpc>
                          <a:spcPts val="1200"/>
                        </a:lnSpc>
                        <a:spcAft>
                          <a:spcPts val="0"/>
                        </a:spcAft>
                      </a:pPr>
                      <a:endParaRPr lang="en-US" altLang="zh-CN" sz="2000" kern="100" baseline="0" dirty="0" smtClean="0">
                        <a:latin typeface="Times New Roman"/>
                        <a:ea typeface="宋体"/>
                        <a:cs typeface="宋体"/>
                      </a:endParaRPr>
                    </a:p>
                    <a:p>
                      <a:pPr algn="just">
                        <a:lnSpc>
                          <a:spcPts val="1200"/>
                        </a:lnSpc>
                        <a:spcAft>
                          <a:spcPts val="0"/>
                        </a:spcAft>
                      </a:pPr>
                      <a:r>
                        <a:rPr lang="zh-CN" sz="2000" kern="100" baseline="0" dirty="0" smtClean="0">
                          <a:latin typeface="Times New Roman"/>
                          <a:ea typeface="宋体"/>
                          <a:cs typeface="宋体"/>
                        </a:rPr>
                        <a:t>画</a:t>
                      </a:r>
                      <a:r>
                        <a:rPr lang="zh-CN" sz="2000" kern="100" baseline="0" dirty="0">
                          <a:latin typeface="Times New Roman"/>
                          <a:ea typeface="宋体"/>
                          <a:cs typeface="宋体"/>
                        </a:rPr>
                        <a:t>质</a:t>
                      </a: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795385">
                <a:tc>
                  <a:txBody>
                    <a:bodyPr/>
                    <a:lstStyle>
                      <a:lvl1pPr marL="0" algn="l" defTabSz="914400" rtl="0" eaLnBrk="1" latinLnBrk="0" hangingPunct="1">
                        <a:defRPr sz="1800" kern="1200">
                          <a:solidFill>
                            <a:schemeClr val="tx1"/>
                          </a:solidFill>
                          <a:latin typeface="Constantia"/>
                        </a:defRPr>
                      </a:lvl1pPr>
                      <a:lvl2pPr marL="457200" algn="l" defTabSz="914400" rtl="0" eaLnBrk="1" latinLnBrk="0" hangingPunct="1">
                        <a:defRPr sz="1800" kern="1200">
                          <a:solidFill>
                            <a:schemeClr val="tx1"/>
                          </a:solidFill>
                          <a:latin typeface="Constantia"/>
                        </a:defRPr>
                      </a:lvl2pPr>
                      <a:lvl3pPr marL="914400" algn="l" defTabSz="914400" rtl="0" eaLnBrk="1" latinLnBrk="0" hangingPunct="1">
                        <a:defRPr sz="1800" kern="1200">
                          <a:solidFill>
                            <a:schemeClr val="tx1"/>
                          </a:solidFill>
                          <a:latin typeface="Constantia"/>
                        </a:defRPr>
                      </a:lvl3pPr>
                      <a:lvl4pPr marL="1371600" algn="l" defTabSz="914400" rtl="0" eaLnBrk="1" latinLnBrk="0" hangingPunct="1">
                        <a:defRPr sz="1800" kern="1200">
                          <a:solidFill>
                            <a:schemeClr val="tx1"/>
                          </a:solidFill>
                          <a:latin typeface="Constantia"/>
                        </a:defRPr>
                      </a:lvl4pPr>
                      <a:lvl5pPr marL="1828800" algn="l" defTabSz="914400" rtl="0" eaLnBrk="1" latinLnBrk="0" hangingPunct="1">
                        <a:defRPr sz="1800" kern="1200">
                          <a:solidFill>
                            <a:schemeClr val="tx1"/>
                          </a:solidFill>
                          <a:latin typeface="Constantia"/>
                        </a:defRPr>
                      </a:lvl5pPr>
                      <a:lvl6pPr marL="2286000" algn="l" defTabSz="914400" rtl="0" eaLnBrk="1" latinLnBrk="0" hangingPunct="1">
                        <a:defRPr sz="1800" kern="1200">
                          <a:solidFill>
                            <a:schemeClr val="tx1"/>
                          </a:solidFill>
                          <a:latin typeface="Constantia"/>
                        </a:defRPr>
                      </a:lvl6pPr>
                      <a:lvl7pPr marL="2743200" algn="l" defTabSz="914400" rtl="0" eaLnBrk="1" latinLnBrk="0" hangingPunct="1">
                        <a:defRPr sz="1800" kern="1200">
                          <a:solidFill>
                            <a:schemeClr val="tx1"/>
                          </a:solidFill>
                          <a:latin typeface="Constantia"/>
                        </a:defRPr>
                      </a:lvl7pPr>
                      <a:lvl8pPr marL="3200400" algn="l" defTabSz="914400" rtl="0" eaLnBrk="1" latinLnBrk="0" hangingPunct="1">
                        <a:defRPr sz="1800" kern="1200">
                          <a:solidFill>
                            <a:schemeClr val="tx1"/>
                          </a:solidFill>
                          <a:latin typeface="Constantia"/>
                        </a:defRPr>
                      </a:lvl8pPr>
                      <a:lvl9pPr marL="3657600" algn="l" defTabSz="914400" rtl="0" eaLnBrk="1" latinLnBrk="0" hangingPunct="1">
                        <a:defRPr sz="1800" kern="1200">
                          <a:solidFill>
                            <a:schemeClr val="tx1"/>
                          </a:solidFill>
                          <a:latin typeface="Constantia"/>
                        </a:defRPr>
                      </a:lvl9pPr>
                    </a:lstStyle>
                    <a:p>
                      <a:pPr algn="just">
                        <a:lnSpc>
                          <a:spcPts val="1200"/>
                        </a:lnSpc>
                        <a:spcAft>
                          <a:spcPts val="0"/>
                        </a:spcAft>
                      </a:pPr>
                      <a:endParaRPr lang="en-US" altLang="zh-CN" sz="2000" kern="100" baseline="0" dirty="0" smtClean="0">
                        <a:latin typeface="Times New Roman"/>
                        <a:ea typeface="宋体"/>
                        <a:cs typeface="宋体"/>
                      </a:endParaRPr>
                    </a:p>
                    <a:p>
                      <a:pPr algn="just">
                        <a:lnSpc>
                          <a:spcPts val="1200"/>
                        </a:lnSpc>
                        <a:spcAft>
                          <a:spcPts val="0"/>
                        </a:spcAft>
                      </a:pPr>
                      <a:r>
                        <a:rPr lang="zh-CN" sz="2000" kern="100" baseline="0" dirty="0" smtClean="0">
                          <a:latin typeface="Times New Roman"/>
                          <a:ea typeface="宋体"/>
                          <a:cs typeface="宋体"/>
                        </a:rPr>
                        <a:t>单</a:t>
                      </a:r>
                      <a:r>
                        <a:rPr lang="zh-CN" sz="2000" kern="100" baseline="0" dirty="0">
                          <a:latin typeface="Times New Roman"/>
                          <a:ea typeface="宋体"/>
                          <a:cs typeface="宋体"/>
                        </a:rPr>
                        <a:t>线程</a:t>
                      </a:r>
                    </a:p>
                  </a:txBody>
                  <a:tcPr marL="68580" marR="68580" marT="0" marB="0">
                    <a:lnL>
                      <a:noFill/>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nstantia"/>
                        </a:defRPr>
                      </a:lvl1pPr>
                      <a:lvl2pPr marL="457200" algn="l" defTabSz="914400" rtl="0" eaLnBrk="1" latinLnBrk="0" hangingPunct="1">
                        <a:defRPr sz="1800" kern="1200">
                          <a:solidFill>
                            <a:schemeClr val="tx1"/>
                          </a:solidFill>
                          <a:latin typeface="Constantia"/>
                        </a:defRPr>
                      </a:lvl2pPr>
                      <a:lvl3pPr marL="914400" algn="l" defTabSz="914400" rtl="0" eaLnBrk="1" latinLnBrk="0" hangingPunct="1">
                        <a:defRPr sz="1800" kern="1200">
                          <a:solidFill>
                            <a:schemeClr val="tx1"/>
                          </a:solidFill>
                          <a:latin typeface="Constantia"/>
                        </a:defRPr>
                      </a:lvl3pPr>
                      <a:lvl4pPr marL="1371600" algn="l" defTabSz="914400" rtl="0" eaLnBrk="1" latinLnBrk="0" hangingPunct="1">
                        <a:defRPr sz="1800" kern="1200">
                          <a:solidFill>
                            <a:schemeClr val="tx1"/>
                          </a:solidFill>
                          <a:latin typeface="Constantia"/>
                        </a:defRPr>
                      </a:lvl4pPr>
                      <a:lvl5pPr marL="1828800" algn="l" defTabSz="914400" rtl="0" eaLnBrk="1" latinLnBrk="0" hangingPunct="1">
                        <a:defRPr sz="1800" kern="1200">
                          <a:solidFill>
                            <a:schemeClr val="tx1"/>
                          </a:solidFill>
                          <a:latin typeface="Constantia"/>
                        </a:defRPr>
                      </a:lvl5pPr>
                      <a:lvl6pPr marL="2286000" algn="l" defTabSz="914400" rtl="0" eaLnBrk="1" latinLnBrk="0" hangingPunct="1">
                        <a:defRPr sz="1800" kern="1200">
                          <a:solidFill>
                            <a:schemeClr val="tx1"/>
                          </a:solidFill>
                          <a:latin typeface="Constantia"/>
                        </a:defRPr>
                      </a:lvl6pPr>
                      <a:lvl7pPr marL="2743200" algn="l" defTabSz="914400" rtl="0" eaLnBrk="1" latinLnBrk="0" hangingPunct="1">
                        <a:defRPr sz="1800" kern="1200">
                          <a:solidFill>
                            <a:schemeClr val="tx1"/>
                          </a:solidFill>
                          <a:latin typeface="Constantia"/>
                        </a:defRPr>
                      </a:lvl7pPr>
                      <a:lvl8pPr marL="3200400" algn="l" defTabSz="914400" rtl="0" eaLnBrk="1" latinLnBrk="0" hangingPunct="1">
                        <a:defRPr sz="1800" kern="1200">
                          <a:solidFill>
                            <a:schemeClr val="tx1"/>
                          </a:solidFill>
                          <a:latin typeface="Constantia"/>
                        </a:defRPr>
                      </a:lvl8pPr>
                      <a:lvl9pPr marL="3657600" algn="l" defTabSz="914400" rtl="0" eaLnBrk="1" latinLnBrk="0" hangingPunct="1">
                        <a:defRPr sz="1800" kern="1200">
                          <a:solidFill>
                            <a:schemeClr val="tx1"/>
                          </a:solidFill>
                          <a:latin typeface="Constantia"/>
                        </a:defRPr>
                      </a:lvl9pPr>
                    </a:lstStyle>
                    <a:p>
                      <a:pPr algn="just">
                        <a:lnSpc>
                          <a:spcPts val="1200"/>
                        </a:lnSpc>
                        <a:spcAft>
                          <a:spcPts val="0"/>
                        </a:spcAft>
                      </a:pPr>
                      <a:endParaRPr lang="en-US" sz="2000" kern="100" baseline="0" dirty="0" smtClean="0">
                        <a:latin typeface="Times New Roman"/>
                        <a:ea typeface="宋体"/>
                        <a:cs typeface="宋体"/>
                      </a:endParaRPr>
                    </a:p>
                    <a:p>
                      <a:pPr algn="just">
                        <a:lnSpc>
                          <a:spcPts val="1200"/>
                        </a:lnSpc>
                        <a:spcAft>
                          <a:spcPts val="0"/>
                        </a:spcAft>
                      </a:pPr>
                      <a:r>
                        <a:rPr lang="en-US" sz="2000" kern="100" baseline="0" dirty="0" smtClean="0">
                          <a:latin typeface="Times New Roman"/>
                          <a:ea typeface="宋体"/>
                          <a:cs typeface="宋体"/>
                        </a:rPr>
                        <a:t>1</a:t>
                      </a:r>
                      <a:endParaRPr lang="zh-CN" sz="2000" kern="100" baseline="0" dirty="0">
                        <a:latin typeface="Times New Roman"/>
                        <a:ea typeface="宋体"/>
                        <a:cs typeface="宋体"/>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nstantia"/>
                        </a:defRPr>
                      </a:lvl1pPr>
                      <a:lvl2pPr marL="457200" algn="l" defTabSz="914400" rtl="0" eaLnBrk="1" latinLnBrk="0" hangingPunct="1">
                        <a:defRPr sz="1800" kern="1200">
                          <a:solidFill>
                            <a:schemeClr val="tx1"/>
                          </a:solidFill>
                          <a:latin typeface="Constantia"/>
                        </a:defRPr>
                      </a:lvl2pPr>
                      <a:lvl3pPr marL="914400" algn="l" defTabSz="914400" rtl="0" eaLnBrk="1" latinLnBrk="0" hangingPunct="1">
                        <a:defRPr sz="1800" kern="1200">
                          <a:solidFill>
                            <a:schemeClr val="tx1"/>
                          </a:solidFill>
                          <a:latin typeface="Constantia"/>
                        </a:defRPr>
                      </a:lvl3pPr>
                      <a:lvl4pPr marL="1371600" algn="l" defTabSz="914400" rtl="0" eaLnBrk="1" latinLnBrk="0" hangingPunct="1">
                        <a:defRPr sz="1800" kern="1200">
                          <a:solidFill>
                            <a:schemeClr val="tx1"/>
                          </a:solidFill>
                          <a:latin typeface="Constantia"/>
                        </a:defRPr>
                      </a:lvl4pPr>
                      <a:lvl5pPr marL="1828800" algn="l" defTabSz="914400" rtl="0" eaLnBrk="1" latinLnBrk="0" hangingPunct="1">
                        <a:defRPr sz="1800" kern="1200">
                          <a:solidFill>
                            <a:schemeClr val="tx1"/>
                          </a:solidFill>
                          <a:latin typeface="Constantia"/>
                        </a:defRPr>
                      </a:lvl5pPr>
                      <a:lvl6pPr marL="2286000" algn="l" defTabSz="914400" rtl="0" eaLnBrk="1" latinLnBrk="0" hangingPunct="1">
                        <a:defRPr sz="1800" kern="1200">
                          <a:solidFill>
                            <a:schemeClr val="tx1"/>
                          </a:solidFill>
                          <a:latin typeface="Constantia"/>
                        </a:defRPr>
                      </a:lvl6pPr>
                      <a:lvl7pPr marL="2743200" algn="l" defTabSz="914400" rtl="0" eaLnBrk="1" latinLnBrk="0" hangingPunct="1">
                        <a:defRPr sz="1800" kern="1200">
                          <a:solidFill>
                            <a:schemeClr val="tx1"/>
                          </a:solidFill>
                          <a:latin typeface="Constantia"/>
                        </a:defRPr>
                      </a:lvl7pPr>
                      <a:lvl8pPr marL="3200400" algn="l" defTabSz="914400" rtl="0" eaLnBrk="1" latinLnBrk="0" hangingPunct="1">
                        <a:defRPr sz="1800" kern="1200">
                          <a:solidFill>
                            <a:schemeClr val="tx1"/>
                          </a:solidFill>
                          <a:latin typeface="Constantia"/>
                        </a:defRPr>
                      </a:lvl8pPr>
                      <a:lvl9pPr marL="3657600" algn="l" defTabSz="914400" rtl="0" eaLnBrk="1" latinLnBrk="0" hangingPunct="1">
                        <a:defRPr sz="1800" kern="1200">
                          <a:solidFill>
                            <a:schemeClr val="tx1"/>
                          </a:solidFill>
                          <a:latin typeface="Constantia"/>
                        </a:defRPr>
                      </a:lvl9pPr>
                    </a:lstStyle>
                    <a:p>
                      <a:pPr algn="just">
                        <a:lnSpc>
                          <a:spcPts val="1200"/>
                        </a:lnSpc>
                        <a:spcAft>
                          <a:spcPts val="0"/>
                        </a:spcAft>
                      </a:pPr>
                      <a:endParaRPr lang="en-US" sz="2000" kern="100" baseline="0" dirty="0" smtClean="0">
                        <a:latin typeface="Times New Roman"/>
                        <a:ea typeface="宋体"/>
                        <a:cs typeface="宋体"/>
                      </a:endParaRPr>
                    </a:p>
                    <a:p>
                      <a:pPr algn="just">
                        <a:lnSpc>
                          <a:spcPts val="1200"/>
                        </a:lnSpc>
                        <a:spcAft>
                          <a:spcPts val="0"/>
                        </a:spcAft>
                      </a:pPr>
                      <a:r>
                        <a:rPr lang="en-US" sz="2000" kern="100" baseline="0" dirty="0" smtClean="0">
                          <a:latin typeface="Times New Roman"/>
                          <a:ea typeface="宋体"/>
                          <a:cs typeface="宋体"/>
                        </a:rPr>
                        <a:t>68 </a:t>
                      </a:r>
                      <a:r>
                        <a:rPr lang="en-US" sz="2000" kern="100" baseline="0" dirty="0">
                          <a:latin typeface="Times New Roman"/>
                          <a:ea typeface="宋体"/>
                          <a:cs typeface="宋体"/>
                        </a:rPr>
                        <a:t>Bytes</a:t>
                      </a:r>
                      <a:endParaRPr lang="zh-CN" sz="2000" kern="100" baseline="0" dirty="0">
                        <a:latin typeface="Times New Roman"/>
                        <a:ea typeface="宋体"/>
                        <a:cs typeface="宋体"/>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nstantia"/>
                        </a:defRPr>
                      </a:lvl1pPr>
                      <a:lvl2pPr marL="457200" algn="l" defTabSz="914400" rtl="0" eaLnBrk="1" latinLnBrk="0" hangingPunct="1">
                        <a:defRPr sz="1800" kern="1200">
                          <a:solidFill>
                            <a:schemeClr val="tx1"/>
                          </a:solidFill>
                          <a:latin typeface="Constantia"/>
                        </a:defRPr>
                      </a:lvl2pPr>
                      <a:lvl3pPr marL="914400" algn="l" defTabSz="914400" rtl="0" eaLnBrk="1" latinLnBrk="0" hangingPunct="1">
                        <a:defRPr sz="1800" kern="1200">
                          <a:solidFill>
                            <a:schemeClr val="tx1"/>
                          </a:solidFill>
                          <a:latin typeface="Constantia"/>
                        </a:defRPr>
                      </a:lvl3pPr>
                      <a:lvl4pPr marL="1371600" algn="l" defTabSz="914400" rtl="0" eaLnBrk="1" latinLnBrk="0" hangingPunct="1">
                        <a:defRPr sz="1800" kern="1200">
                          <a:solidFill>
                            <a:schemeClr val="tx1"/>
                          </a:solidFill>
                          <a:latin typeface="Constantia"/>
                        </a:defRPr>
                      </a:lvl4pPr>
                      <a:lvl5pPr marL="1828800" algn="l" defTabSz="914400" rtl="0" eaLnBrk="1" latinLnBrk="0" hangingPunct="1">
                        <a:defRPr sz="1800" kern="1200">
                          <a:solidFill>
                            <a:schemeClr val="tx1"/>
                          </a:solidFill>
                          <a:latin typeface="Constantia"/>
                        </a:defRPr>
                      </a:lvl5pPr>
                      <a:lvl6pPr marL="2286000" algn="l" defTabSz="914400" rtl="0" eaLnBrk="1" latinLnBrk="0" hangingPunct="1">
                        <a:defRPr sz="1800" kern="1200">
                          <a:solidFill>
                            <a:schemeClr val="tx1"/>
                          </a:solidFill>
                          <a:latin typeface="Constantia"/>
                        </a:defRPr>
                      </a:lvl6pPr>
                      <a:lvl7pPr marL="2743200" algn="l" defTabSz="914400" rtl="0" eaLnBrk="1" latinLnBrk="0" hangingPunct="1">
                        <a:defRPr sz="1800" kern="1200">
                          <a:solidFill>
                            <a:schemeClr val="tx1"/>
                          </a:solidFill>
                          <a:latin typeface="Constantia"/>
                        </a:defRPr>
                      </a:lvl7pPr>
                      <a:lvl8pPr marL="3200400" algn="l" defTabSz="914400" rtl="0" eaLnBrk="1" latinLnBrk="0" hangingPunct="1">
                        <a:defRPr sz="1800" kern="1200">
                          <a:solidFill>
                            <a:schemeClr val="tx1"/>
                          </a:solidFill>
                          <a:latin typeface="Constantia"/>
                        </a:defRPr>
                      </a:lvl8pPr>
                      <a:lvl9pPr marL="3657600" algn="l" defTabSz="914400" rtl="0" eaLnBrk="1" latinLnBrk="0" hangingPunct="1">
                        <a:defRPr sz="1800" kern="1200">
                          <a:solidFill>
                            <a:schemeClr val="tx1"/>
                          </a:solidFill>
                          <a:latin typeface="Constantia"/>
                        </a:defRPr>
                      </a:lvl9pPr>
                    </a:lstStyle>
                    <a:p>
                      <a:pPr algn="just">
                        <a:lnSpc>
                          <a:spcPts val="1200"/>
                        </a:lnSpc>
                        <a:spcAft>
                          <a:spcPts val="0"/>
                        </a:spcAft>
                      </a:pPr>
                      <a:endParaRPr lang="en-US" sz="2000" kern="100" baseline="0" dirty="0" smtClean="0">
                        <a:latin typeface="Times New Roman"/>
                        <a:ea typeface="宋体"/>
                        <a:cs typeface="宋体"/>
                      </a:endParaRPr>
                    </a:p>
                    <a:p>
                      <a:pPr algn="just">
                        <a:lnSpc>
                          <a:spcPts val="1200"/>
                        </a:lnSpc>
                        <a:spcAft>
                          <a:spcPts val="0"/>
                        </a:spcAft>
                      </a:pPr>
                      <a:r>
                        <a:rPr lang="en-US" sz="2000" kern="100" baseline="0" dirty="0" smtClean="0">
                          <a:latin typeface="Times New Roman"/>
                          <a:ea typeface="宋体"/>
                          <a:cs typeface="宋体"/>
                        </a:rPr>
                        <a:t>25</a:t>
                      </a:r>
                      <a:r>
                        <a:rPr lang="en-US" sz="2000" kern="100" baseline="0" dirty="0">
                          <a:latin typeface="Times New Roman"/>
                          <a:ea typeface="宋体"/>
                          <a:cs typeface="宋体"/>
                        </a:rPr>
                        <a:t>%</a:t>
                      </a:r>
                      <a:endParaRPr lang="zh-CN" sz="2000" kern="100" baseline="0" dirty="0">
                        <a:latin typeface="Times New Roman"/>
                        <a:ea typeface="宋体"/>
                        <a:cs typeface="宋体"/>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nstantia"/>
                        </a:defRPr>
                      </a:lvl1pPr>
                      <a:lvl2pPr marL="457200" algn="l" defTabSz="914400" rtl="0" eaLnBrk="1" latinLnBrk="0" hangingPunct="1">
                        <a:defRPr sz="1800" kern="1200">
                          <a:solidFill>
                            <a:schemeClr val="tx1"/>
                          </a:solidFill>
                          <a:latin typeface="Constantia"/>
                        </a:defRPr>
                      </a:lvl2pPr>
                      <a:lvl3pPr marL="914400" algn="l" defTabSz="914400" rtl="0" eaLnBrk="1" latinLnBrk="0" hangingPunct="1">
                        <a:defRPr sz="1800" kern="1200">
                          <a:solidFill>
                            <a:schemeClr val="tx1"/>
                          </a:solidFill>
                          <a:latin typeface="Constantia"/>
                        </a:defRPr>
                      </a:lvl3pPr>
                      <a:lvl4pPr marL="1371600" algn="l" defTabSz="914400" rtl="0" eaLnBrk="1" latinLnBrk="0" hangingPunct="1">
                        <a:defRPr sz="1800" kern="1200">
                          <a:solidFill>
                            <a:schemeClr val="tx1"/>
                          </a:solidFill>
                          <a:latin typeface="Constantia"/>
                        </a:defRPr>
                      </a:lvl4pPr>
                      <a:lvl5pPr marL="1828800" algn="l" defTabSz="914400" rtl="0" eaLnBrk="1" latinLnBrk="0" hangingPunct="1">
                        <a:defRPr sz="1800" kern="1200">
                          <a:solidFill>
                            <a:schemeClr val="tx1"/>
                          </a:solidFill>
                          <a:latin typeface="Constantia"/>
                        </a:defRPr>
                      </a:lvl5pPr>
                      <a:lvl6pPr marL="2286000" algn="l" defTabSz="914400" rtl="0" eaLnBrk="1" latinLnBrk="0" hangingPunct="1">
                        <a:defRPr sz="1800" kern="1200">
                          <a:solidFill>
                            <a:schemeClr val="tx1"/>
                          </a:solidFill>
                          <a:latin typeface="Constantia"/>
                        </a:defRPr>
                      </a:lvl6pPr>
                      <a:lvl7pPr marL="2743200" algn="l" defTabSz="914400" rtl="0" eaLnBrk="1" latinLnBrk="0" hangingPunct="1">
                        <a:defRPr sz="1800" kern="1200">
                          <a:solidFill>
                            <a:schemeClr val="tx1"/>
                          </a:solidFill>
                          <a:latin typeface="Constantia"/>
                        </a:defRPr>
                      </a:lvl7pPr>
                      <a:lvl8pPr marL="3200400" algn="l" defTabSz="914400" rtl="0" eaLnBrk="1" latinLnBrk="0" hangingPunct="1">
                        <a:defRPr sz="1800" kern="1200">
                          <a:solidFill>
                            <a:schemeClr val="tx1"/>
                          </a:solidFill>
                          <a:latin typeface="Constantia"/>
                        </a:defRPr>
                      </a:lvl8pPr>
                      <a:lvl9pPr marL="3657600" algn="l" defTabSz="914400" rtl="0" eaLnBrk="1" latinLnBrk="0" hangingPunct="1">
                        <a:defRPr sz="1800" kern="1200">
                          <a:solidFill>
                            <a:schemeClr val="tx1"/>
                          </a:solidFill>
                          <a:latin typeface="Constantia"/>
                        </a:defRPr>
                      </a:lvl9pPr>
                    </a:lstStyle>
                    <a:p>
                      <a:pPr algn="just">
                        <a:lnSpc>
                          <a:spcPts val="1200"/>
                        </a:lnSpc>
                        <a:spcAft>
                          <a:spcPts val="0"/>
                        </a:spcAft>
                      </a:pPr>
                      <a:endParaRPr lang="en-US" altLang="zh-CN" sz="2000" kern="100" baseline="0" dirty="0" smtClean="0">
                        <a:latin typeface="Times New Roman"/>
                        <a:ea typeface="宋体"/>
                        <a:cs typeface="宋体"/>
                      </a:endParaRPr>
                    </a:p>
                    <a:p>
                      <a:pPr algn="just">
                        <a:lnSpc>
                          <a:spcPts val="1200"/>
                        </a:lnSpc>
                        <a:spcAft>
                          <a:spcPts val="0"/>
                        </a:spcAft>
                      </a:pPr>
                      <a:r>
                        <a:rPr lang="zh-CN" sz="2000" kern="100" baseline="0" dirty="0" smtClean="0">
                          <a:latin typeface="Times New Roman"/>
                          <a:ea typeface="宋体"/>
                          <a:cs typeface="宋体"/>
                        </a:rPr>
                        <a:t>无</a:t>
                      </a:r>
                      <a:r>
                        <a:rPr lang="zh-CN" sz="2000" kern="100" baseline="0" dirty="0">
                          <a:latin typeface="Times New Roman"/>
                          <a:ea typeface="宋体"/>
                          <a:cs typeface="宋体"/>
                        </a:rPr>
                        <a:t>变形</a:t>
                      </a:r>
                    </a:p>
                  </a:txBody>
                  <a:tcPr marL="68580" marR="68580" marT="0" marB="0">
                    <a:lnL>
                      <a:noFill/>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r>
              <a:tr h="649487">
                <a:tc>
                  <a:txBody>
                    <a:bodyPr/>
                    <a:lstStyle>
                      <a:lvl1pPr marL="0" algn="l" defTabSz="914400" rtl="0" eaLnBrk="1" latinLnBrk="0" hangingPunct="1">
                        <a:defRPr sz="1800" kern="1200">
                          <a:solidFill>
                            <a:schemeClr val="tx1"/>
                          </a:solidFill>
                          <a:latin typeface="Constantia"/>
                        </a:defRPr>
                      </a:lvl1pPr>
                      <a:lvl2pPr marL="457200" algn="l" defTabSz="914400" rtl="0" eaLnBrk="1" latinLnBrk="0" hangingPunct="1">
                        <a:defRPr sz="1800" kern="1200">
                          <a:solidFill>
                            <a:schemeClr val="tx1"/>
                          </a:solidFill>
                          <a:latin typeface="Constantia"/>
                        </a:defRPr>
                      </a:lvl2pPr>
                      <a:lvl3pPr marL="914400" algn="l" defTabSz="914400" rtl="0" eaLnBrk="1" latinLnBrk="0" hangingPunct="1">
                        <a:defRPr sz="1800" kern="1200">
                          <a:solidFill>
                            <a:schemeClr val="tx1"/>
                          </a:solidFill>
                          <a:latin typeface="Constantia"/>
                        </a:defRPr>
                      </a:lvl3pPr>
                      <a:lvl4pPr marL="1371600" algn="l" defTabSz="914400" rtl="0" eaLnBrk="1" latinLnBrk="0" hangingPunct="1">
                        <a:defRPr sz="1800" kern="1200">
                          <a:solidFill>
                            <a:schemeClr val="tx1"/>
                          </a:solidFill>
                          <a:latin typeface="Constantia"/>
                        </a:defRPr>
                      </a:lvl4pPr>
                      <a:lvl5pPr marL="1828800" algn="l" defTabSz="914400" rtl="0" eaLnBrk="1" latinLnBrk="0" hangingPunct="1">
                        <a:defRPr sz="1800" kern="1200">
                          <a:solidFill>
                            <a:schemeClr val="tx1"/>
                          </a:solidFill>
                          <a:latin typeface="Constantia"/>
                        </a:defRPr>
                      </a:lvl5pPr>
                      <a:lvl6pPr marL="2286000" algn="l" defTabSz="914400" rtl="0" eaLnBrk="1" latinLnBrk="0" hangingPunct="1">
                        <a:defRPr sz="1800" kern="1200">
                          <a:solidFill>
                            <a:schemeClr val="tx1"/>
                          </a:solidFill>
                          <a:latin typeface="Constantia"/>
                        </a:defRPr>
                      </a:lvl6pPr>
                      <a:lvl7pPr marL="2743200" algn="l" defTabSz="914400" rtl="0" eaLnBrk="1" latinLnBrk="0" hangingPunct="1">
                        <a:defRPr sz="1800" kern="1200">
                          <a:solidFill>
                            <a:schemeClr val="tx1"/>
                          </a:solidFill>
                          <a:latin typeface="Constantia"/>
                        </a:defRPr>
                      </a:lvl7pPr>
                      <a:lvl8pPr marL="3200400" algn="l" defTabSz="914400" rtl="0" eaLnBrk="1" latinLnBrk="0" hangingPunct="1">
                        <a:defRPr sz="1800" kern="1200">
                          <a:solidFill>
                            <a:schemeClr val="tx1"/>
                          </a:solidFill>
                          <a:latin typeface="Constantia"/>
                        </a:defRPr>
                      </a:lvl8pPr>
                      <a:lvl9pPr marL="3657600" algn="l" defTabSz="914400" rtl="0" eaLnBrk="1" latinLnBrk="0" hangingPunct="1">
                        <a:defRPr sz="1800" kern="1200">
                          <a:solidFill>
                            <a:schemeClr val="tx1"/>
                          </a:solidFill>
                          <a:latin typeface="Constantia"/>
                        </a:defRPr>
                      </a:lvl9pPr>
                    </a:lstStyle>
                    <a:p>
                      <a:pPr algn="just">
                        <a:lnSpc>
                          <a:spcPts val="1200"/>
                        </a:lnSpc>
                        <a:spcAft>
                          <a:spcPts val="0"/>
                        </a:spcAft>
                      </a:pPr>
                      <a:r>
                        <a:rPr lang="en-US" sz="2000" kern="100" baseline="0">
                          <a:latin typeface="Times New Roman"/>
                          <a:ea typeface="宋体"/>
                          <a:cs typeface="宋体"/>
                        </a:rPr>
                        <a:t>SSE</a:t>
                      </a:r>
                      <a:endParaRPr lang="zh-CN" sz="2000" kern="100" baseline="0">
                        <a:latin typeface="Times New Roman"/>
                        <a:ea typeface="宋体"/>
                        <a:cs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nstantia"/>
                        </a:defRPr>
                      </a:lvl1pPr>
                      <a:lvl2pPr marL="457200" algn="l" defTabSz="914400" rtl="0" eaLnBrk="1" latinLnBrk="0" hangingPunct="1">
                        <a:defRPr sz="1800" kern="1200">
                          <a:solidFill>
                            <a:schemeClr val="tx1"/>
                          </a:solidFill>
                          <a:latin typeface="Constantia"/>
                        </a:defRPr>
                      </a:lvl2pPr>
                      <a:lvl3pPr marL="914400" algn="l" defTabSz="914400" rtl="0" eaLnBrk="1" latinLnBrk="0" hangingPunct="1">
                        <a:defRPr sz="1800" kern="1200">
                          <a:solidFill>
                            <a:schemeClr val="tx1"/>
                          </a:solidFill>
                          <a:latin typeface="Constantia"/>
                        </a:defRPr>
                      </a:lvl3pPr>
                      <a:lvl4pPr marL="1371600" algn="l" defTabSz="914400" rtl="0" eaLnBrk="1" latinLnBrk="0" hangingPunct="1">
                        <a:defRPr sz="1800" kern="1200">
                          <a:solidFill>
                            <a:schemeClr val="tx1"/>
                          </a:solidFill>
                          <a:latin typeface="Constantia"/>
                        </a:defRPr>
                      </a:lvl4pPr>
                      <a:lvl5pPr marL="1828800" algn="l" defTabSz="914400" rtl="0" eaLnBrk="1" latinLnBrk="0" hangingPunct="1">
                        <a:defRPr sz="1800" kern="1200">
                          <a:solidFill>
                            <a:schemeClr val="tx1"/>
                          </a:solidFill>
                          <a:latin typeface="Constantia"/>
                        </a:defRPr>
                      </a:lvl5pPr>
                      <a:lvl6pPr marL="2286000" algn="l" defTabSz="914400" rtl="0" eaLnBrk="1" latinLnBrk="0" hangingPunct="1">
                        <a:defRPr sz="1800" kern="1200">
                          <a:solidFill>
                            <a:schemeClr val="tx1"/>
                          </a:solidFill>
                          <a:latin typeface="Constantia"/>
                        </a:defRPr>
                      </a:lvl6pPr>
                      <a:lvl7pPr marL="2743200" algn="l" defTabSz="914400" rtl="0" eaLnBrk="1" latinLnBrk="0" hangingPunct="1">
                        <a:defRPr sz="1800" kern="1200">
                          <a:solidFill>
                            <a:schemeClr val="tx1"/>
                          </a:solidFill>
                          <a:latin typeface="Constantia"/>
                        </a:defRPr>
                      </a:lvl7pPr>
                      <a:lvl8pPr marL="3200400" algn="l" defTabSz="914400" rtl="0" eaLnBrk="1" latinLnBrk="0" hangingPunct="1">
                        <a:defRPr sz="1800" kern="1200">
                          <a:solidFill>
                            <a:schemeClr val="tx1"/>
                          </a:solidFill>
                          <a:latin typeface="Constantia"/>
                        </a:defRPr>
                      </a:lvl8pPr>
                      <a:lvl9pPr marL="3657600" algn="l" defTabSz="914400" rtl="0" eaLnBrk="1" latinLnBrk="0" hangingPunct="1">
                        <a:defRPr sz="1800" kern="1200">
                          <a:solidFill>
                            <a:schemeClr val="tx1"/>
                          </a:solidFill>
                          <a:latin typeface="Constantia"/>
                        </a:defRPr>
                      </a:lvl9pPr>
                    </a:lstStyle>
                    <a:p>
                      <a:pPr algn="just">
                        <a:lnSpc>
                          <a:spcPts val="1200"/>
                        </a:lnSpc>
                        <a:spcAft>
                          <a:spcPts val="0"/>
                        </a:spcAft>
                      </a:pPr>
                      <a:r>
                        <a:rPr lang="en-US" sz="2000" kern="100" baseline="0">
                          <a:latin typeface="Times New Roman"/>
                          <a:ea typeface="宋体"/>
                          <a:cs typeface="宋体"/>
                        </a:rPr>
                        <a:t>3.3</a:t>
                      </a:r>
                      <a:endParaRPr lang="zh-CN" sz="2000" kern="100" baseline="0">
                        <a:latin typeface="Times New Roman"/>
                        <a:ea typeface="宋体"/>
                        <a:cs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nstantia"/>
                        </a:defRPr>
                      </a:lvl1pPr>
                      <a:lvl2pPr marL="457200" algn="l" defTabSz="914400" rtl="0" eaLnBrk="1" latinLnBrk="0" hangingPunct="1">
                        <a:defRPr sz="1800" kern="1200">
                          <a:solidFill>
                            <a:schemeClr val="tx1"/>
                          </a:solidFill>
                          <a:latin typeface="Constantia"/>
                        </a:defRPr>
                      </a:lvl2pPr>
                      <a:lvl3pPr marL="914400" algn="l" defTabSz="914400" rtl="0" eaLnBrk="1" latinLnBrk="0" hangingPunct="1">
                        <a:defRPr sz="1800" kern="1200">
                          <a:solidFill>
                            <a:schemeClr val="tx1"/>
                          </a:solidFill>
                          <a:latin typeface="Constantia"/>
                        </a:defRPr>
                      </a:lvl3pPr>
                      <a:lvl4pPr marL="1371600" algn="l" defTabSz="914400" rtl="0" eaLnBrk="1" latinLnBrk="0" hangingPunct="1">
                        <a:defRPr sz="1800" kern="1200">
                          <a:solidFill>
                            <a:schemeClr val="tx1"/>
                          </a:solidFill>
                          <a:latin typeface="Constantia"/>
                        </a:defRPr>
                      </a:lvl4pPr>
                      <a:lvl5pPr marL="1828800" algn="l" defTabSz="914400" rtl="0" eaLnBrk="1" latinLnBrk="0" hangingPunct="1">
                        <a:defRPr sz="1800" kern="1200">
                          <a:solidFill>
                            <a:schemeClr val="tx1"/>
                          </a:solidFill>
                          <a:latin typeface="Constantia"/>
                        </a:defRPr>
                      </a:lvl5pPr>
                      <a:lvl6pPr marL="2286000" algn="l" defTabSz="914400" rtl="0" eaLnBrk="1" latinLnBrk="0" hangingPunct="1">
                        <a:defRPr sz="1800" kern="1200">
                          <a:solidFill>
                            <a:schemeClr val="tx1"/>
                          </a:solidFill>
                          <a:latin typeface="Constantia"/>
                        </a:defRPr>
                      </a:lvl6pPr>
                      <a:lvl7pPr marL="2743200" algn="l" defTabSz="914400" rtl="0" eaLnBrk="1" latinLnBrk="0" hangingPunct="1">
                        <a:defRPr sz="1800" kern="1200">
                          <a:solidFill>
                            <a:schemeClr val="tx1"/>
                          </a:solidFill>
                          <a:latin typeface="Constantia"/>
                        </a:defRPr>
                      </a:lvl7pPr>
                      <a:lvl8pPr marL="3200400" algn="l" defTabSz="914400" rtl="0" eaLnBrk="1" latinLnBrk="0" hangingPunct="1">
                        <a:defRPr sz="1800" kern="1200">
                          <a:solidFill>
                            <a:schemeClr val="tx1"/>
                          </a:solidFill>
                          <a:latin typeface="Constantia"/>
                        </a:defRPr>
                      </a:lvl8pPr>
                      <a:lvl9pPr marL="3657600" algn="l" defTabSz="914400" rtl="0" eaLnBrk="1" latinLnBrk="0" hangingPunct="1">
                        <a:defRPr sz="1800" kern="1200">
                          <a:solidFill>
                            <a:schemeClr val="tx1"/>
                          </a:solidFill>
                          <a:latin typeface="Constantia"/>
                        </a:defRPr>
                      </a:lvl9pPr>
                    </a:lstStyle>
                    <a:p>
                      <a:pPr algn="just">
                        <a:lnSpc>
                          <a:spcPts val="1200"/>
                        </a:lnSpc>
                        <a:spcAft>
                          <a:spcPts val="0"/>
                        </a:spcAft>
                      </a:pPr>
                      <a:r>
                        <a:rPr lang="en-US" sz="2000" kern="100" baseline="0" dirty="0">
                          <a:latin typeface="Times New Roman"/>
                          <a:ea typeface="宋体"/>
                          <a:cs typeface="宋体"/>
                        </a:rPr>
                        <a:t>68 Bytes</a:t>
                      </a:r>
                      <a:endParaRPr lang="zh-CN" sz="2000" kern="100" baseline="0" dirty="0">
                        <a:latin typeface="Times New Roman"/>
                        <a:ea typeface="宋体"/>
                        <a:cs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nstantia"/>
                        </a:defRPr>
                      </a:lvl1pPr>
                      <a:lvl2pPr marL="457200" algn="l" defTabSz="914400" rtl="0" eaLnBrk="1" latinLnBrk="0" hangingPunct="1">
                        <a:defRPr sz="1800" kern="1200">
                          <a:solidFill>
                            <a:schemeClr val="tx1"/>
                          </a:solidFill>
                          <a:latin typeface="Constantia"/>
                        </a:defRPr>
                      </a:lvl2pPr>
                      <a:lvl3pPr marL="914400" algn="l" defTabSz="914400" rtl="0" eaLnBrk="1" latinLnBrk="0" hangingPunct="1">
                        <a:defRPr sz="1800" kern="1200">
                          <a:solidFill>
                            <a:schemeClr val="tx1"/>
                          </a:solidFill>
                          <a:latin typeface="Constantia"/>
                        </a:defRPr>
                      </a:lvl3pPr>
                      <a:lvl4pPr marL="1371600" algn="l" defTabSz="914400" rtl="0" eaLnBrk="1" latinLnBrk="0" hangingPunct="1">
                        <a:defRPr sz="1800" kern="1200">
                          <a:solidFill>
                            <a:schemeClr val="tx1"/>
                          </a:solidFill>
                          <a:latin typeface="Constantia"/>
                        </a:defRPr>
                      </a:lvl4pPr>
                      <a:lvl5pPr marL="1828800" algn="l" defTabSz="914400" rtl="0" eaLnBrk="1" latinLnBrk="0" hangingPunct="1">
                        <a:defRPr sz="1800" kern="1200">
                          <a:solidFill>
                            <a:schemeClr val="tx1"/>
                          </a:solidFill>
                          <a:latin typeface="Constantia"/>
                        </a:defRPr>
                      </a:lvl5pPr>
                      <a:lvl6pPr marL="2286000" algn="l" defTabSz="914400" rtl="0" eaLnBrk="1" latinLnBrk="0" hangingPunct="1">
                        <a:defRPr sz="1800" kern="1200">
                          <a:solidFill>
                            <a:schemeClr val="tx1"/>
                          </a:solidFill>
                          <a:latin typeface="Constantia"/>
                        </a:defRPr>
                      </a:lvl6pPr>
                      <a:lvl7pPr marL="2743200" algn="l" defTabSz="914400" rtl="0" eaLnBrk="1" latinLnBrk="0" hangingPunct="1">
                        <a:defRPr sz="1800" kern="1200">
                          <a:solidFill>
                            <a:schemeClr val="tx1"/>
                          </a:solidFill>
                          <a:latin typeface="Constantia"/>
                        </a:defRPr>
                      </a:lvl7pPr>
                      <a:lvl8pPr marL="3200400" algn="l" defTabSz="914400" rtl="0" eaLnBrk="1" latinLnBrk="0" hangingPunct="1">
                        <a:defRPr sz="1800" kern="1200">
                          <a:solidFill>
                            <a:schemeClr val="tx1"/>
                          </a:solidFill>
                          <a:latin typeface="Constantia"/>
                        </a:defRPr>
                      </a:lvl8pPr>
                      <a:lvl9pPr marL="3657600" algn="l" defTabSz="914400" rtl="0" eaLnBrk="1" latinLnBrk="0" hangingPunct="1">
                        <a:defRPr sz="1800" kern="1200">
                          <a:solidFill>
                            <a:schemeClr val="tx1"/>
                          </a:solidFill>
                          <a:latin typeface="Constantia"/>
                        </a:defRPr>
                      </a:lvl9pPr>
                    </a:lstStyle>
                    <a:p>
                      <a:pPr algn="just">
                        <a:lnSpc>
                          <a:spcPts val="1200"/>
                        </a:lnSpc>
                        <a:spcAft>
                          <a:spcPts val="0"/>
                        </a:spcAft>
                      </a:pPr>
                      <a:r>
                        <a:rPr lang="en-US" sz="2000" kern="100" baseline="0">
                          <a:latin typeface="Times New Roman"/>
                          <a:ea typeface="宋体"/>
                          <a:cs typeface="宋体"/>
                        </a:rPr>
                        <a:t>100%</a:t>
                      </a:r>
                      <a:endParaRPr lang="zh-CN" sz="2000" kern="100" baseline="0">
                        <a:latin typeface="Times New Roman"/>
                        <a:ea typeface="宋体"/>
                        <a:cs typeface="宋体"/>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nstantia"/>
                        </a:defRPr>
                      </a:lvl1pPr>
                      <a:lvl2pPr marL="457200" algn="l" defTabSz="914400" rtl="0" eaLnBrk="1" latinLnBrk="0" hangingPunct="1">
                        <a:defRPr sz="1800" kern="1200">
                          <a:solidFill>
                            <a:schemeClr val="tx1"/>
                          </a:solidFill>
                          <a:latin typeface="Constantia"/>
                        </a:defRPr>
                      </a:lvl2pPr>
                      <a:lvl3pPr marL="914400" algn="l" defTabSz="914400" rtl="0" eaLnBrk="1" latinLnBrk="0" hangingPunct="1">
                        <a:defRPr sz="1800" kern="1200">
                          <a:solidFill>
                            <a:schemeClr val="tx1"/>
                          </a:solidFill>
                          <a:latin typeface="Constantia"/>
                        </a:defRPr>
                      </a:lvl3pPr>
                      <a:lvl4pPr marL="1371600" algn="l" defTabSz="914400" rtl="0" eaLnBrk="1" latinLnBrk="0" hangingPunct="1">
                        <a:defRPr sz="1800" kern="1200">
                          <a:solidFill>
                            <a:schemeClr val="tx1"/>
                          </a:solidFill>
                          <a:latin typeface="Constantia"/>
                        </a:defRPr>
                      </a:lvl4pPr>
                      <a:lvl5pPr marL="1828800" algn="l" defTabSz="914400" rtl="0" eaLnBrk="1" latinLnBrk="0" hangingPunct="1">
                        <a:defRPr sz="1800" kern="1200">
                          <a:solidFill>
                            <a:schemeClr val="tx1"/>
                          </a:solidFill>
                          <a:latin typeface="Constantia"/>
                        </a:defRPr>
                      </a:lvl5pPr>
                      <a:lvl6pPr marL="2286000" algn="l" defTabSz="914400" rtl="0" eaLnBrk="1" latinLnBrk="0" hangingPunct="1">
                        <a:defRPr sz="1800" kern="1200">
                          <a:solidFill>
                            <a:schemeClr val="tx1"/>
                          </a:solidFill>
                          <a:latin typeface="Constantia"/>
                        </a:defRPr>
                      </a:lvl6pPr>
                      <a:lvl7pPr marL="2743200" algn="l" defTabSz="914400" rtl="0" eaLnBrk="1" latinLnBrk="0" hangingPunct="1">
                        <a:defRPr sz="1800" kern="1200">
                          <a:solidFill>
                            <a:schemeClr val="tx1"/>
                          </a:solidFill>
                          <a:latin typeface="Constantia"/>
                        </a:defRPr>
                      </a:lvl7pPr>
                      <a:lvl8pPr marL="3200400" algn="l" defTabSz="914400" rtl="0" eaLnBrk="1" latinLnBrk="0" hangingPunct="1">
                        <a:defRPr sz="1800" kern="1200">
                          <a:solidFill>
                            <a:schemeClr val="tx1"/>
                          </a:solidFill>
                          <a:latin typeface="Constantia"/>
                        </a:defRPr>
                      </a:lvl8pPr>
                      <a:lvl9pPr marL="3657600" algn="l" defTabSz="914400" rtl="0" eaLnBrk="1" latinLnBrk="0" hangingPunct="1">
                        <a:defRPr sz="1800" kern="1200">
                          <a:solidFill>
                            <a:schemeClr val="tx1"/>
                          </a:solidFill>
                          <a:latin typeface="Constantia"/>
                        </a:defRPr>
                      </a:lvl9pPr>
                    </a:lstStyle>
                    <a:p>
                      <a:pPr algn="just">
                        <a:lnSpc>
                          <a:spcPts val="1200"/>
                        </a:lnSpc>
                        <a:spcAft>
                          <a:spcPts val="0"/>
                        </a:spcAft>
                      </a:pPr>
                      <a:r>
                        <a:rPr lang="zh-CN" sz="2000" kern="100" baseline="0">
                          <a:latin typeface="Times New Roman"/>
                          <a:ea typeface="宋体"/>
                          <a:cs typeface="宋体"/>
                        </a:rPr>
                        <a:t>同上</a:t>
                      </a:r>
                    </a:p>
                  </a:txBody>
                  <a:tcPr marL="68580" marR="68580" marT="0" marB="0">
                    <a:lnL>
                      <a:noFill/>
                    </a:lnL>
                    <a:lnR>
                      <a:noFill/>
                    </a:lnR>
                    <a:lnT>
                      <a:noFill/>
                    </a:lnT>
                    <a:lnB>
                      <a:noFill/>
                    </a:lnB>
                    <a:lnTlToBr w="12700" cmpd="sng">
                      <a:noFill/>
                      <a:prstDash val="solid"/>
                    </a:lnTlToBr>
                    <a:lnBlToTr w="12700" cmpd="sng">
                      <a:noFill/>
                      <a:prstDash val="solid"/>
                    </a:lnBlToTr>
                    <a:noFill/>
                  </a:tcPr>
                </a:tc>
              </a:tr>
              <a:tr h="628308">
                <a:tc>
                  <a:txBody>
                    <a:bodyPr/>
                    <a:lstStyle>
                      <a:lvl1pPr marL="0" algn="l" defTabSz="914400" rtl="0" eaLnBrk="1" latinLnBrk="0" hangingPunct="1">
                        <a:defRPr sz="1800" kern="1200">
                          <a:solidFill>
                            <a:schemeClr val="tx1"/>
                          </a:solidFill>
                          <a:latin typeface="Constantia"/>
                        </a:defRPr>
                      </a:lvl1pPr>
                      <a:lvl2pPr marL="457200" algn="l" defTabSz="914400" rtl="0" eaLnBrk="1" latinLnBrk="0" hangingPunct="1">
                        <a:defRPr sz="1800" kern="1200">
                          <a:solidFill>
                            <a:schemeClr val="tx1"/>
                          </a:solidFill>
                          <a:latin typeface="Constantia"/>
                        </a:defRPr>
                      </a:lvl2pPr>
                      <a:lvl3pPr marL="914400" algn="l" defTabSz="914400" rtl="0" eaLnBrk="1" latinLnBrk="0" hangingPunct="1">
                        <a:defRPr sz="1800" kern="1200">
                          <a:solidFill>
                            <a:schemeClr val="tx1"/>
                          </a:solidFill>
                          <a:latin typeface="Constantia"/>
                        </a:defRPr>
                      </a:lvl3pPr>
                      <a:lvl4pPr marL="1371600" algn="l" defTabSz="914400" rtl="0" eaLnBrk="1" latinLnBrk="0" hangingPunct="1">
                        <a:defRPr sz="1800" kern="1200">
                          <a:solidFill>
                            <a:schemeClr val="tx1"/>
                          </a:solidFill>
                          <a:latin typeface="Constantia"/>
                        </a:defRPr>
                      </a:lvl4pPr>
                      <a:lvl5pPr marL="1828800" algn="l" defTabSz="914400" rtl="0" eaLnBrk="1" latinLnBrk="0" hangingPunct="1">
                        <a:defRPr sz="1800" kern="1200">
                          <a:solidFill>
                            <a:schemeClr val="tx1"/>
                          </a:solidFill>
                          <a:latin typeface="Constantia"/>
                        </a:defRPr>
                      </a:lvl5pPr>
                      <a:lvl6pPr marL="2286000" algn="l" defTabSz="914400" rtl="0" eaLnBrk="1" latinLnBrk="0" hangingPunct="1">
                        <a:defRPr sz="1800" kern="1200">
                          <a:solidFill>
                            <a:schemeClr val="tx1"/>
                          </a:solidFill>
                          <a:latin typeface="Constantia"/>
                        </a:defRPr>
                      </a:lvl6pPr>
                      <a:lvl7pPr marL="2743200" algn="l" defTabSz="914400" rtl="0" eaLnBrk="1" latinLnBrk="0" hangingPunct="1">
                        <a:defRPr sz="1800" kern="1200">
                          <a:solidFill>
                            <a:schemeClr val="tx1"/>
                          </a:solidFill>
                          <a:latin typeface="Constantia"/>
                        </a:defRPr>
                      </a:lvl7pPr>
                      <a:lvl8pPr marL="3200400" algn="l" defTabSz="914400" rtl="0" eaLnBrk="1" latinLnBrk="0" hangingPunct="1">
                        <a:defRPr sz="1800" kern="1200">
                          <a:solidFill>
                            <a:schemeClr val="tx1"/>
                          </a:solidFill>
                          <a:latin typeface="Constantia"/>
                        </a:defRPr>
                      </a:lvl8pPr>
                      <a:lvl9pPr marL="3657600" algn="l" defTabSz="914400" rtl="0" eaLnBrk="1" latinLnBrk="0" hangingPunct="1">
                        <a:defRPr sz="1800" kern="1200">
                          <a:solidFill>
                            <a:schemeClr val="tx1"/>
                          </a:solidFill>
                          <a:latin typeface="Constantia"/>
                        </a:defRPr>
                      </a:lvl9pPr>
                    </a:lstStyle>
                    <a:p>
                      <a:pPr algn="just">
                        <a:lnSpc>
                          <a:spcPts val="1200"/>
                        </a:lnSpc>
                        <a:spcAft>
                          <a:spcPts val="0"/>
                        </a:spcAft>
                      </a:pPr>
                      <a:r>
                        <a:rPr lang="en-US" sz="2000" kern="100" baseline="0" dirty="0" err="1">
                          <a:latin typeface="Times New Roman"/>
                          <a:ea typeface="宋体"/>
                          <a:cs typeface="宋体"/>
                        </a:rPr>
                        <a:t>OpenCL</a:t>
                      </a:r>
                      <a:endParaRPr lang="zh-CN" sz="2000" kern="100" baseline="0" dirty="0">
                        <a:latin typeface="Times New Roman"/>
                        <a:ea typeface="宋体"/>
                        <a:cs typeface="宋体"/>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nstantia"/>
                        </a:defRPr>
                      </a:lvl1pPr>
                      <a:lvl2pPr marL="457200" algn="l" defTabSz="914400" rtl="0" eaLnBrk="1" latinLnBrk="0" hangingPunct="1">
                        <a:defRPr sz="1800" kern="1200">
                          <a:solidFill>
                            <a:schemeClr val="tx1"/>
                          </a:solidFill>
                          <a:latin typeface="Constantia"/>
                        </a:defRPr>
                      </a:lvl2pPr>
                      <a:lvl3pPr marL="914400" algn="l" defTabSz="914400" rtl="0" eaLnBrk="1" latinLnBrk="0" hangingPunct="1">
                        <a:defRPr sz="1800" kern="1200">
                          <a:solidFill>
                            <a:schemeClr val="tx1"/>
                          </a:solidFill>
                          <a:latin typeface="Constantia"/>
                        </a:defRPr>
                      </a:lvl3pPr>
                      <a:lvl4pPr marL="1371600" algn="l" defTabSz="914400" rtl="0" eaLnBrk="1" latinLnBrk="0" hangingPunct="1">
                        <a:defRPr sz="1800" kern="1200">
                          <a:solidFill>
                            <a:schemeClr val="tx1"/>
                          </a:solidFill>
                          <a:latin typeface="Constantia"/>
                        </a:defRPr>
                      </a:lvl4pPr>
                      <a:lvl5pPr marL="1828800" algn="l" defTabSz="914400" rtl="0" eaLnBrk="1" latinLnBrk="0" hangingPunct="1">
                        <a:defRPr sz="1800" kern="1200">
                          <a:solidFill>
                            <a:schemeClr val="tx1"/>
                          </a:solidFill>
                          <a:latin typeface="Constantia"/>
                        </a:defRPr>
                      </a:lvl5pPr>
                      <a:lvl6pPr marL="2286000" algn="l" defTabSz="914400" rtl="0" eaLnBrk="1" latinLnBrk="0" hangingPunct="1">
                        <a:defRPr sz="1800" kern="1200">
                          <a:solidFill>
                            <a:schemeClr val="tx1"/>
                          </a:solidFill>
                          <a:latin typeface="Constantia"/>
                        </a:defRPr>
                      </a:lvl6pPr>
                      <a:lvl7pPr marL="2743200" algn="l" defTabSz="914400" rtl="0" eaLnBrk="1" latinLnBrk="0" hangingPunct="1">
                        <a:defRPr sz="1800" kern="1200">
                          <a:solidFill>
                            <a:schemeClr val="tx1"/>
                          </a:solidFill>
                          <a:latin typeface="Constantia"/>
                        </a:defRPr>
                      </a:lvl7pPr>
                      <a:lvl8pPr marL="3200400" algn="l" defTabSz="914400" rtl="0" eaLnBrk="1" latinLnBrk="0" hangingPunct="1">
                        <a:defRPr sz="1800" kern="1200">
                          <a:solidFill>
                            <a:schemeClr val="tx1"/>
                          </a:solidFill>
                          <a:latin typeface="Constantia"/>
                        </a:defRPr>
                      </a:lvl8pPr>
                      <a:lvl9pPr marL="3657600" algn="l" defTabSz="914400" rtl="0" eaLnBrk="1" latinLnBrk="0" hangingPunct="1">
                        <a:defRPr sz="1800" kern="1200">
                          <a:solidFill>
                            <a:schemeClr val="tx1"/>
                          </a:solidFill>
                          <a:latin typeface="Constantia"/>
                        </a:defRPr>
                      </a:lvl9pPr>
                    </a:lstStyle>
                    <a:p>
                      <a:pPr algn="just">
                        <a:lnSpc>
                          <a:spcPts val="1200"/>
                        </a:lnSpc>
                        <a:spcAft>
                          <a:spcPts val="0"/>
                        </a:spcAft>
                      </a:pPr>
                      <a:r>
                        <a:rPr lang="en-US" sz="2000" kern="100" baseline="0">
                          <a:latin typeface="Times New Roman"/>
                          <a:ea typeface="宋体"/>
                          <a:cs typeface="宋体"/>
                        </a:rPr>
                        <a:t>6.2</a:t>
                      </a:r>
                      <a:endParaRPr lang="zh-CN" sz="2000" kern="100" baseline="0">
                        <a:latin typeface="Times New Roman"/>
                        <a:ea typeface="宋体"/>
                        <a:cs typeface="宋体"/>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nstantia"/>
                        </a:defRPr>
                      </a:lvl1pPr>
                      <a:lvl2pPr marL="457200" algn="l" defTabSz="914400" rtl="0" eaLnBrk="1" latinLnBrk="0" hangingPunct="1">
                        <a:defRPr sz="1800" kern="1200">
                          <a:solidFill>
                            <a:schemeClr val="tx1"/>
                          </a:solidFill>
                          <a:latin typeface="Constantia"/>
                        </a:defRPr>
                      </a:lvl2pPr>
                      <a:lvl3pPr marL="914400" algn="l" defTabSz="914400" rtl="0" eaLnBrk="1" latinLnBrk="0" hangingPunct="1">
                        <a:defRPr sz="1800" kern="1200">
                          <a:solidFill>
                            <a:schemeClr val="tx1"/>
                          </a:solidFill>
                          <a:latin typeface="Constantia"/>
                        </a:defRPr>
                      </a:lvl3pPr>
                      <a:lvl4pPr marL="1371600" algn="l" defTabSz="914400" rtl="0" eaLnBrk="1" latinLnBrk="0" hangingPunct="1">
                        <a:defRPr sz="1800" kern="1200">
                          <a:solidFill>
                            <a:schemeClr val="tx1"/>
                          </a:solidFill>
                          <a:latin typeface="Constantia"/>
                        </a:defRPr>
                      </a:lvl4pPr>
                      <a:lvl5pPr marL="1828800" algn="l" defTabSz="914400" rtl="0" eaLnBrk="1" latinLnBrk="0" hangingPunct="1">
                        <a:defRPr sz="1800" kern="1200">
                          <a:solidFill>
                            <a:schemeClr val="tx1"/>
                          </a:solidFill>
                          <a:latin typeface="Constantia"/>
                        </a:defRPr>
                      </a:lvl5pPr>
                      <a:lvl6pPr marL="2286000" algn="l" defTabSz="914400" rtl="0" eaLnBrk="1" latinLnBrk="0" hangingPunct="1">
                        <a:defRPr sz="1800" kern="1200">
                          <a:solidFill>
                            <a:schemeClr val="tx1"/>
                          </a:solidFill>
                          <a:latin typeface="Constantia"/>
                        </a:defRPr>
                      </a:lvl6pPr>
                      <a:lvl7pPr marL="2743200" algn="l" defTabSz="914400" rtl="0" eaLnBrk="1" latinLnBrk="0" hangingPunct="1">
                        <a:defRPr sz="1800" kern="1200">
                          <a:solidFill>
                            <a:schemeClr val="tx1"/>
                          </a:solidFill>
                          <a:latin typeface="Constantia"/>
                        </a:defRPr>
                      </a:lvl7pPr>
                      <a:lvl8pPr marL="3200400" algn="l" defTabSz="914400" rtl="0" eaLnBrk="1" latinLnBrk="0" hangingPunct="1">
                        <a:defRPr sz="1800" kern="1200">
                          <a:solidFill>
                            <a:schemeClr val="tx1"/>
                          </a:solidFill>
                          <a:latin typeface="Constantia"/>
                        </a:defRPr>
                      </a:lvl8pPr>
                      <a:lvl9pPr marL="3657600" algn="l" defTabSz="914400" rtl="0" eaLnBrk="1" latinLnBrk="0" hangingPunct="1">
                        <a:defRPr sz="1800" kern="1200">
                          <a:solidFill>
                            <a:schemeClr val="tx1"/>
                          </a:solidFill>
                          <a:latin typeface="Constantia"/>
                        </a:defRPr>
                      </a:lvl9pPr>
                    </a:lstStyle>
                    <a:p>
                      <a:pPr algn="just">
                        <a:lnSpc>
                          <a:spcPts val="1200"/>
                        </a:lnSpc>
                        <a:spcAft>
                          <a:spcPts val="0"/>
                        </a:spcAft>
                      </a:pPr>
                      <a:r>
                        <a:rPr lang="en-US" sz="2000" kern="100" baseline="0">
                          <a:latin typeface="Times New Roman"/>
                          <a:ea typeface="宋体"/>
                          <a:cs typeface="宋体"/>
                        </a:rPr>
                        <a:t>100 Bytes</a:t>
                      </a:r>
                      <a:endParaRPr lang="zh-CN" sz="2000" kern="100" baseline="0">
                        <a:latin typeface="Times New Roman"/>
                        <a:ea typeface="宋体"/>
                        <a:cs typeface="宋体"/>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nstantia"/>
                        </a:defRPr>
                      </a:lvl1pPr>
                      <a:lvl2pPr marL="457200" algn="l" defTabSz="914400" rtl="0" eaLnBrk="1" latinLnBrk="0" hangingPunct="1">
                        <a:defRPr sz="1800" kern="1200">
                          <a:solidFill>
                            <a:schemeClr val="tx1"/>
                          </a:solidFill>
                          <a:latin typeface="Constantia"/>
                        </a:defRPr>
                      </a:lvl2pPr>
                      <a:lvl3pPr marL="914400" algn="l" defTabSz="914400" rtl="0" eaLnBrk="1" latinLnBrk="0" hangingPunct="1">
                        <a:defRPr sz="1800" kern="1200">
                          <a:solidFill>
                            <a:schemeClr val="tx1"/>
                          </a:solidFill>
                          <a:latin typeface="Constantia"/>
                        </a:defRPr>
                      </a:lvl3pPr>
                      <a:lvl4pPr marL="1371600" algn="l" defTabSz="914400" rtl="0" eaLnBrk="1" latinLnBrk="0" hangingPunct="1">
                        <a:defRPr sz="1800" kern="1200">
                          <a:solidFill>
                            <a:schemeClr val="tx1"/>
                          </a:solidFill>
                          <a:latin typeface="Constantia"/>
                        </a:defRPr>
                      </a:lvl4pPr>
                      <a:lvl5pPr marL="1828800" algn="l" defTabSz="914400" rtl="0" eaLnBrk="1" latinLnBrk="0" hangingPunct="1">
                        <a:defRPr sz="1800" kern="1200">
                          <a:solidFill>
                            <a:schemeClr val="tx1"/>
                          </a:solidFill>
                          <a:latin typeface="Constantia"/>
                        </a:defRPr>
                      </a:lvl5pPr>
                      <a:lvl6pPr marL="2286000" algn="l" defTabSz="914400" rtl="0" eaLnBrk="1" latinLnBrk="0" hangingPunct="1">
                        <a:defRPr sz="1800" kern="1200">
                          <a:solidFill>
                            <a:schemeClr val="tx1"/>
                          </a:solidFill>
                          <a:latin typeface="Constantia"/>
                        </a:defRPr>
                      </a:lvl6pPr>
                      <a:lvl7pPr marL="2743200" algn="l" defTabSz="914400" rtl="0" eaLnBrk="1" latinLnBrk="0" hangingPunct="1">
                        <a:defRPr sz="1800" kern="1200">
                          <a:solidFill>
                            <a:schemeClr val="tx1"/>
                          </a:solidFill>
                          <a:latin typeface="Constantia"/>
                        </a:defRPr>
                      </a:lvl7pPr>
                      <a:lvl8pPr marL="3200400" algn="l" defTabSz="914400" rtl="0" eaLnBrk="1" latinLnBrk="0" hangingPunct="1">
                        <a:defRPr sz="1800" kern="1200">
                          <a:solidFill>
                            <a:schemeClr val="tx1"/>
                          </a:solidFill>
                          <a:latin typeface="Constantia"/>
                        </a:defRPr>
                      </a:lvl8pPr>
                      <a:lvl9pPr marL="3657600" algn="l" defTabSz="914400" rtl="0" eaLnBrk="1" latinLnBrk="0" hangingPunct="1">
                        <a:defRPr sz="1800" kern="1200">
                          <a:solidFill>
                            <a:schemeClr val="tx1"/>
                          </a:solidFill>
                          <a:latin typeface="Constantia"/>
                        </a:defRPr>
                      </a:lvl9pPr>
                    </a:lstStyle>
                    <a:p>
                      <a:pPr algn="just">
                        <a:lnSpc>
                          <a:spcPts val="1200"/>
                        </a:lnSpc>
                        <a:spcAft>
                          <a:spcPts val="0"/>
                        </a:spcAft>
                      </a:pPr>
                      <a:r>
                        <a:rPr lang="en-US" sz="2000" kern="100" baseline="0">
                          <a:latin typeface="Times New Roman"/>
                          <a:ea typeface="宋体"/>
                          <a:cs typeface="宋体"/>
                        </a:rPr>
                        <a:t>30%</a:t>
                      </a:r>
                      <a:endParaRPr lang="zh-CN" sz="2000" kern="100" baseline="0">
                        <a:latin typeface="Times New Roman"/>
                        <a:ea typeface="宋体"/>
                        <a:cs typeface="宋体"/>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nstantia"/>
                        </a:defRPr>
                      </a:lvl1pPr>
                      <a:lvl2pPr marL="457200" algn="l" defTabSz="914400" rtl="0" eaLnBrk="1" latinLnBrk="0" hangingPunct="1">
                        <a:defRPr sz="1800" kern="1200">
                          <a:solidFill>
                            <a:schemeClr val="tx1"/>
                          </a:solidFill>
                          <a:latin typeface="Constantia"/>
                        </a:defRPr>
                      </a:lvl2pPr>
                      <a:lvl3pPr marL="914400" algn="l" defTabSz="914400" rtl="0" eaLnBrk="1" latinLnBrk="0" hangingPunct="1">
                        <a:defRPr sz="1800" kern="1200">
                          <a:solidFill>
                            <a:schemeClr val="tx1"/>
                          </a:solidFill>
                          <a:latin typeface="Constantia"/>
                        </a:defRPr>
                      </a:lvl3pPr>
                      <a:lvl4pPr marL="1371600" algn="l" defTabSz="914400" rtl="0" eaLnBrk="1" latinLnBrk="0" hangingPunct="1">
                        <a:defRPr sz="1800" kern="1200">
                          <a:solidFill>
                            <a:schemeClr val="tx1"/>
                          </a:solidFill>
                          <a:latin typeface="Constantia"/>
                        </a:defRPr>
                      </a:lvl4pPr>
                      <a:lvl5pPr marL="1828800" algn="l" defTabSz="914400" rtl="0" eaLnBrk="1" latinLnBrk="0" hangingPunct="1">
                        <a:defRPr sz="1800" kern="1200">
                          <a:solidFill>
                            <a:schemeClr val="tx1"/>
                          </a:solidFill>
                          <a:latin typeface="Constantia"/>
                        </a:defRPr>
                      </a:lvl5pPr>
                      <a:lvl6pPr marL="2286000" algn="l" defTabSz="914400" rtl="0" eaLnBrk="1" latinLnBrk="0" hangingPunct="1">
                        <a:defRPr sz="1800" kern="1200">
                          <a:solidFill>
                            <a:schemeClr val="tx1"/>
                          </a:solidFill>
                          <a:latin typeface="Constantia"/>
                        </a:defRPr>
                      </a:lvl6pPr>
                      <a:lvl7pPr marL="2743200" algn="l" defTabSz="914400" rtl="0" eaLnBrk="1" latinLnBrk="0" hangingPunct="1">
                        <a:defRPr sz="1800" kern="1200">
                          <a:solidFill>
                            <a:schemeClr val="tx1"/>
                          </a:solidFill>
                          <a:latin typeface="Constantia"/>
                        </a:defRPr>
                      </a:lvl7pPr>
                      <a:lvl8pPr marL="3200400" algn="l" defTabSz="914400" rtl="0" eaLnBrk="1" latinLnBrk="0" hangingPunct="1">
                        <a:defRPr sz="1800" kern="1200">
                          <a:solidFill>
                            <a:schemeClr val="tx1"/>
                          </a:solidFill>
                          <a:latin typeface="Constantia"/>
                        </a:defRPr>
                      </a:lvl8pPr>
                      <a:lvl9pPr marL="3657600" algn="l" defTabSz="914400" rtl="0" eaLnBrk="1" latinLnBrk="0" hangingPunct="1">
                        <a:defRPr sz="1800" kern="1200">
                          <a:solidFill>
                            <a:schemeClr val="tx1"/>
                          </a:solidFill>
                          <a:latin typeface="Constantia"/>
                        </a:defRPr>
                      </a:lvl9pPr>
                    </a:lstStyle>
                    <a:p>
                      <a:pPr algn="just">
                        <a:lnSpc>
                          <a:spcPts val="1200"/>
                        </a:lnSpc>
                        <a:spcAft>
                          <a:spcPts val="0"/>
                        </a:spcAft>
                      </a:pPr>
                      <a:r>
                        <a:rPr lang="zh-CN" sz="2000" kern="100" baseline="0" dirty="0">
                          <a:latin typeface="Times New Roman"/>
                          <a:ea typeface="宋体"/>
                          <a:cs typeface="宋体"/>
                        </a:rPr>
                        <a:t>同上</a:t>
                      </a:r>
                    </a:p>
                  </a:txBody>
                  <a:tcPr marL="68580" marR="68580" marT="0" marB="0">
                    <a:lnL>
                      <a:noFill/>
                    </a:lnL>
                    <a:lnR>
                      <a:noFill/>
                    </a:lnR>
                    <a:lnT>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5"/>
                                        </p:tgtEl>
                                      </p:cBhvr>
                                    </p:animEffect>
                                    <p:anim calcmode="lin" valueType="num">
                                      <p:cBhvr>
                                        <p:cTn id="21" dur="1000"/>
                                        <p:tgtEl>
                                          <p:spTgt spid="5"/>
                                        </p:tgtEl>
                                        <p:attrNameLst>
                                          <p:attrName>ppt_x</p:attrName>
                                        </p:attrNameLst>
                                      </p:cBhvr>
                                      <p:tavLst>
                                        <p:tav tm="0">
                                          <p:val>
                                            <p:strVal val="ppt_x"/>
                                          </p:val>
                                        </p:tav>
                                        <p:tav tm="100000">
                                          <p:val>
                                            <p:strVal val="ppt_x"/>
                                          </p:val>
                                        </p:tav>
                                      </p:tavLst>
                                    </p:anim>
                                    <p:anim calcmode="lin" valueType="num">
                                      <p:cBhvr>
                                        <p:cTn id="22" dur="1000"/>
                                        <p:tgtEl>
                                          <p:spTgt spid="5"/>
                                        </p:tgtEl>
                                        <p:attrNameLst>
                                          <p:attrName>ppt_y</p:attrName>
                                        </p:attrNameLst>
                                      </p:cBhvr>
                                      <p:tavLst>
                                        <p:tav tm="0">
                                          <p:val>
                                            <p:strVal val="ppt_y"/>
                                          </p:val>
                                        </p:tav>
                                        <p:tav tm="100000">
                                          <p:val>
                                            <p:strVal val="ppt_y+.1"/>
                                          </p:val>
                                        </p:tav>
                                      </p:tavLst>
                                    </p:anim>
                                    <p:set>
                                      <p:cBhvr>
                                        <p:cTn id="23" dur="1" fill="hold">
                                          <p:stCondLst>
                                            <p:cond delay="999"/>
                                          </p:stCondLst>
                                        </p:cTn>
                                        <p:tgtEl>
                                          <p:spTgt spid="5"/>
                                        </p:tgtEl>
                                        <p:attrNameLst>
                                          <p:attrName>style.visibility</p:attrName>
                                        </p:attrNameLst>
                                      </p:cBhvr>
                                      <p:to>
                                        <p:strVal val="hidden"/>
                                      </p:to>
                                    </p:set>
                                  </p:childTnLst>
                                </p:cTn>
                              </p:par>
                              <p:par>
                                <p:cTn id="24" presetID="47" presetClass="entr" presetSubtype="0"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dirty="0" smtClean="0">
                <a:ea typeface="宋体" charset="-122"/>
              </a:rPr>
              <a:t>时间分布与加速比</a:t>
            </a:r>
          </a:p>
        </p:txBody>
      </p:sp>
      <p:sp>
        <p:nvSpPr>
          <p:cNvPr id="29699" name="内容占位符 2"/>
          <p:cNvSpPr>
            <a:spLocks noGrp="1"/>
          </p:cNvSpPr>
          <p:nvPr>
            <p:ph idx="1"/>
          </p:nvPr>
        </p:nvSpPr>
        <p:spPr/>
        <p:txBody>
          <a:bodyPr/>
          <a:lstStyle/>
          <a:p>
            <a:r>
              <a:rPr lang="en-US" altLang="zh-CN" dirty="0" smtClean="0">
                <a:ea typeface="宋体" charset="-122"/>
              </a:rPr>
              <a:t>GPU  GLSL/CUDA/</a:t>
            </a:r>
            <a:r>
              <a:rPr lang="en-US" altLang="zh-CN" dirty="0" err="1" smtClean="0">
                <a:ea typeface="宋体" charset="-122"/>
              </a:rPr>
              <a:t>OpenCL</a:t>
            </a:r>
            <a:endParaRPr lang="zh-CN" altLang="en-US" dirty="0" smtClean="0">
              <a:ea typeface="宋体" charset="-122"/>
            </a:endParaRPr>
          </a:p>
        </p:txBody>
      </p:sp>
      <p:sp>
        <p:nvSpPr>
          <p:cNvPr id="29700" name="灯片编号占位符 3"/>
          <p:cNvSpPr>
            <a:spLocks noGrp="1"/>
          </p:cNvSpPr>
          <p:nvPr>
            <p:ph type="sldNum" sz="quarter" idx="12"/>
          </p:nvPr>
        </p:nvSpPr>
        <p:spPr>
          <a:noFill/>
          <a:ln>
            <a:miter lim="800000"/>
            <a:headEnd/>
            <a:tailEnd/>
          </a:ln>
        </p:spPr>
        <p:txBody>
          <a:bodyPr/>
          <a:lstStyle/>
          <a:p>
            <a:fld id="{5B891EB1-E0FB-451C-9EE6-E312E80E04C7}" type="slidenum">
              <a:rPr lang="en-US" altLang="zh-CN" smtClean="0"/>
              <a:pPr/>
              <a:t>35</a:t>
            </a:fld>
            <a:endParaRPr lang="en-US" altLang="zh-CN" smtClean="0"/>
          </a:p>
        </p:txBody>
      </p:sp>
      <p:pic>
        <p:nvPicPr>
          <p:cNvPr id="5" name="图表 4"/>
          <p:cNvPicPr>
            <a:picLocks noChangeArrowheads="1"/>
          </p:cNvPicPr>
          <p:nvPr/>
        </p:nvPicPr>
        <p:blipFill>
          <a:blip r:embed="rId3"/>
          <a:srcRect/>
          <a:stretch>
            <a:fillRect/>
          </a:stretch>
        </p:blipFill>
        <p:spPr bwMode="auto">
          <a:xfrm>
            <a:off x="176213" y="2419350"/>
            <a:ext cx="3121025" cy="1628775"/>
          </a:xfrm>
          <a:prstGeom prst="rect">
            <a:avLst/>
          </a:prstGeom>
          <a:noFill/>
        </p:spPr>
      </p:pic>
      <p:graphicFrame>
        <p:nvGraphicFramePr>
          <p:cNvPr id="6" name="图表 5"/>
          <p:cNvGraphicFramePr>
            <a:graphicFrameLocks/>
          </p:cNvGraphicFramePr>
          <p:nvPr/>
        </p:nvGraphicFramePr>
        <p:xfrm>
          <a:off x="2267744" y="2420888"/>
          <a:ext cx="3119441" cy="1625255"/>
        </p:xfrm>
        <a:graphic>
          <a:graphicData uri="http://schemas.openxmlformats.org/drawingml/2006/chart">
            <c:chart xmlns:c="http://schemas.openxmlformats.org/drawingml/2006/chart" xmlns:r="http://schemas.openxmlformats.org/officeDocument/2006/relationships" r:id="rId4"/>
          </a:graphicData>
        </a:graphic>
      </p:graphicFrame>
      <p:pic>
        <p:nvPicPr>
          <p:cNvPr id="7" name="图表 6"/>
          <p:cNvPicPr>
            <a:picLocks noChangeArrowheads="1"/>
          </p:cNvPicPr>
          <p:nvPr/>
        </p:nvPicPr>
        <p:blipFill>
          <a:blip r:embed="rId5"/>
          <a:srcRect/>
          <a:stretch>
            <a:fillRect/>
          </a:stretch>
        </p:blipFill>
        <p:spPr bwMode="auto">
          <a:xfrm>
            <a:off x="4718050" y="2419350"/>
            <a:ext cx="3114675" cy="1628775"/>
          </a:xfrm>
          <a:prstGeom prst="rect">
            <a:avLst/>
          </a:prstGeom>
          <a:noFill/>
        </p:spPr>
      </p:pic>
      <p:grpSp>
        <p:nvGrpSpPr>
          <p:cNvPr id="10" name="Group 10"/>
          <p:cNvGrpSpPr>
            <a:grpSpLocks/>
          </p:cNvGrpSpPr>
          <p:nvPr/>
        </p:nvGrpSpPr>
        <p:grpSpPr bwMode="auto">
          <a:xfrm>
            <a:off x="505460" y="1757542"/>
            <a:ext cx="8170996" cy="879370"/>
            <a:chOff x="0" y="0"/>
            <a:chExt cx="1484" cy="330"/>
          </a:xfrm>
        </p:grpSpPr>
        <p:sp>
          <p:nvSpPr>
            <p:cNvPr id="11" name="AutoShape 11"/>
            <p:cNvSpPr>
              <a:spLocks noChangeArrowheads="1"/>
            </p:cNvSpPr>
            <p:nvPr/>
          </p:nvSpPr>
          <p:spPr bwMode="auto">
            <a:xfrm>
              <a:off x="0" y="0"/>
              <a:ext cx="1484" cy="330"/>
            </a:xfrm>
            <a:prstGeom prst="roundRect">
              <a:avLst>
                <a:gd name="adj" fmla="val 16667"/>
              </a:avLst>
            </a:prstGeom>
            <a:gradFill rotWithShape="1">
              <a:gsLst>
                <a:gs pos="0">
                  <a:srgbClr val="0099CC"/>
                </a:gs>
                <a:gs pos="100000">
                  <a:srgbClr val="99CC00"/>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r>
                <a:rPr lang="en-US" altLang="zh-CN" b="1" dirty="0" smtClean="0">
                  <a:solidFill>
                    <a:schemeClr val="bg1"/>
                  </a:solidFill>
                </a:rPr>
                <a:t>EI</a:t>
              </a:r>
              <a:r>
                <a:rPr lang="zh-CN" altLang="en-US" b="1" dirty="0" smtClean="0">
                  <a:solidFill>
                    <a:schemeClr val="bg1"/>
                  </a:solidFill>
                </a:rPr>
                <a:t>期刊</a:t>
              </a:r>
              <a:r>
                <a:rPr lang="en-US" altLang="zh-CN" b="1" dirty="0" smtClean="0">
                  <a:solidFill>
                    <a:schemeClr val="bg1"/>
                  </a:solidFill>
                </a:rPr>
                <a:t>《</a:t>
              </a:r>
              <a:r>
                <a:rPr lang="en-US" altLang="zh-CN" b="1" dirty="0">
                  <a:solidFill>
                    <a:schemeClr val="bg1"/>
                  </a:solidFill>
                </a:rPr>
                <a:t>GPGPU Acceleration for Skeletal Animation </a:t>
              </a:r>
              <a:r>
                <a:rPr lang="en-US" altLang="zh-CN" b="1" dirty="0" smtClean="0">
                  <a:solidFill>
                    <a:schemeClr val="bg1"/>
                  </a:solidFill>
                </a:rPr>
                <a:t>– </a:t>
              </a:r>
            </a:p>
            <a:p>
              <a:r>
                <a:rPr lang="en-US" altLang="zh-CN" b="1" dirty="0" smtClean="0">
                  <a:solidFill>
                    <a:schemeClr val="bg1"/>
                  </a:solidFill>
                </a:rPr>
                <a:t>Comparing </a:t>
              </a:r>
              <a:r>
                <a:rPr lang="en-US" altLang="zh-CN" b="1" dirty="0" err="1">
                  <a:solidFill>
                    <a:schemeClr val="bg1"/>
                  </a:solidFill>
                </a:rPr>
                <a:t>OpenCL</a:t>
              </a:r>
              <a:r>
                <a:rPr lang="en-US" altLang="zh-CN" b="1" dirty="0">
                  <a:solidFill>
                    <a:schemeClr val="bg1"/>
                  </a:solidFill>
                </a:rPr>
                <a:t> with CUDA and GLSL</a:t>
              </a:r>
              <a:r>
                <a:rPr lang="en-US" altLang="zh-CN" b="1" dirty="0" smtClean="0">
                  <a:solidFill>
                    <a:schemeClr val="bg1"/>
                  </a:solidFill>
                </a:rPr>
                <a:t>》</a:t>
              </a:r>
              <a:endParaRPr lang="zh-CN" altLang="en-US" b="1" dirty="0">
                <a:solidFill>
                  <a:schemeClr val="bg1"/>
                </a:solidFill>
              </a:endParaRPr>
            </a:p>
          </p:txBody>
        </p:sp>
        <p:sp>
          <p:nvSpPr>
            <p:cNvPr id="12" name="AutoShape 12"/>
            <p:cNvSpPr>
              <a:spLocks noChangeArrowheads="1"/>
            </p:cNvSpPr>
            <p:nvPr/>
          </p:nvSpPr>
          <p:spPr bwMode="auto">
            <a:xfrm>
              <a:off x="23" y="20"/>
              <a:ext cx="1432" cy="134"/>
            </a:xfrm>
            <a:prstGeom prst="roundRect">
              <a:avLst>
                <a:gd name="adj" fmla="val 28356"/>
              </a:avLst>
            </a:prstGeom>
            <a:gradFill rotWithShape="1">
              <a:gsLst>
                <a:gs pos="0">
                  <a:srgbClr val="FFFFFF"/>
                </a:gs>
                <a:gs pos="100000">
                  <a:schemeClr val="folHlink">
                    <a:alpha val="0"/>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endParaRPr lang="zh-CN" altLang="en-US" b="1">
                <a:solidFill>
                  <a:schemeClr val="bg1"/>
                </a:solidFill>
              </a:endParaRPr>
            </a:p>
          </p:txBody>
        </p:sp>
      </p:grpSp>
      <p:graphicFrame>
        <p:nvGraphicFramePr>
          <p:cNvPr id="14" name="图表 13"/>
          <p:cNvGraphicFramePr>
            <a:graphicFrameLocks/>
          </p:cNvGraphicFramePr>
          <p:nvPr>
            <p:extLst>
              <p:ext uri="{D42A27DB-BD31-4B8C-83A1-F6EECF244321}">
                <p14:modId xmlns:p14="http://schemas.microsoft.com/office/powerpoint/2010/main" val="2872918530"/>
              </p:ext>
            </p:extLst>
          </p:nvPr>
        </p:nvGraphicFramePr>
        <p:xfrm>
          <a:off x="482888" y="4293096"/>
          <a:ext cx="3809999" cy="188595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图表 14"/>
          <p:cNvGraphicFramePr>
            <a:graphicFrameLocks/>
          </p:cNvGraphicFramePr>
          <p:nvPr>
            <p:extLst>
              <p:ext uri="{D42A27DB-BD31-4B8C-83A1-F6EECF244321}">
                <p14:modId xmlns:p14="http://schemas.microsoft.com/office/powerpoint/2010/main" val="3226901253"/>
              </p:ext>
            </p:extLst>
          </p:nvPr>
        </p:nvGraphicFramePr>
        <p:xfrm>
          <a:off x="4590958" y="4293096"/>
          <a:ext cx="3552825" cy="1800225"/>
        </p:xfrm>
        <a:graphic>
          <a:graphicData uri="http://schemas.openxmlformats.org/drawingml/2006/chart">
            <c:chart xmlns:c="http://schemas.openxmlformats.org/drawingml/2006/chart" xmlns:r="http://schemas.openxmlformats.org/officeDocument/2006/relationships" r:id="rId7"/>
          </a:graphicData>
        </a:graphic>
      </p:graphicFrame>
      <p:sp>
        <p:nvSpPr>
          <p:cNvPr id="2" name="TextBox 1"/>
          <p:cNvSpPr txBox="1"/>
          <p:nvPr/>
        </p:nvSpPr>
        <p:spPr>
          <a:xfrm>
            <a:off x="899592" y="6237312"/>
            <a:ext cx="2664296" cy="338554"/>
          </a:xfrm>
          <a:prstGeom prst="rect">
            <a:avLst/>
          </a:prstGeom>
          <a:noFill/>
        </p:spPr>
        <p:txBody>
          <a:bodyPr wrap="square" rtlCol="0">
            <a:spAutoFit/>
          </a:bodyPr>
          <a:lstStyle/>
          <a:p>
            <a:r>
              <a:rPr lang="en-US" altLang="zh-CN" sz="1600" b="1" dirty="0" smtClean="0"/>
              <a:t>GPU</a:t>
            </a:r>
            <a:r>
              <a:rPr lang="zh-CN" altLang="en-US" sz="1600" b="1" dirty="0" smtClean="0"/>
              <a:t>多方案的时间</a:t>
            </a:r>
            <a:endParaRPr lang="zh-CN" altLang="en-US" sz="1600" b="1" dirty="0"/>
          </a:p>
        </p:txBody>
      </p:sp>
      <p:sp>
        <p:nvSpPr>
          <p:cNvPr id="18" name="TextBox 17"/>
          <p:cNvSpPr txBox="1"/>
          <p:nvPr/>
        </p:nvSpPr>
        <p:spPr>
          <a:xfrm>
            <a:off x="5436096" y="6237312"/>
            <a:ext cx="2664296" cy="338554"/>
          </a:xfrm>
          <a:prstGeom prst="rect">
            <a:avLst/>
          </a:prstGeom>
          <a:noFill/>
        </p:spPr>
        <p:txBody>
          <a:bodyPr wrap="square" rtlCol="0">
            <a:spAutoFit/>
          </a:bodyPr>
          <a:lstStyle/>
          <a:p>
            <a:r>
              <a:rPr lang="en-US" altLang="zh-CN" sz="1600" b="1" dirty="0" smtClean="0"/>
              <a:t>GPU</a:t>
            </a:r>
            <a:r>
              <a:rPr lang="zh-CN" altLang="en-US" sz="1600" b="1" dirty="0" smtClean="0"/>
              <a:t>多方案的加速比</a:t>
            </a:r>
            <a:endParaRPr lang="zh-CN" altLang="en-US" sz="1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fade">
                                      <p:cBhvr>
                                        <p:cTn id="7" dur="1000"/>
                                        <p:tgtEl>
                                          <p:spTgt spid="29699">
                                            <p:txEl>
                                              <p:pRg st="0" end="0"/>
                                            </p:txEl>
                                          </p:spTgt>
                                        </p:tgtEl>
                                      </p:cBhvr>
                                    </p:animEffect>
                                    <p:anim calcmode="lin" valueType="num">
                                      <p:cBhvr>
                                        <p:cTn id="8" dur="10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6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1000"/>
                                        <p:tgtEl>
                                          <p:spTgt spid="2"/>
                                        </p:tgtEl>
                                      </p:cBhvr>
                                    </p:animEffect>
                                    <p:anim calcmode="lin" valueType="num">
                                      <p:cBhvr>
                                        <p:cTn id="41" dur="1000" fill="hold"/>
                                        <p:tgtEl>
                                          <p:spTgt spid="2"/>
                                        </p:tgtEl>
                                        <p:attrNameLst>
                                          <p:attrName>ppt_x</p:attrName>
                                        </p:attrNameLst>
                                      </p:cBhvr>
                                      <p:tavLst>
                                        <p:tav tm="0">
                                          <p:val>
                                            <p:strVal val="#ppt_x"/>
                                          </p:val>
                                        </p:tav>
                                        <p:tav tm="100000">
                                          <p:val>
                                            <p:strVal val="#ppt_x"/>
                                          </p:val>
                                        </p:tav>
                                      </p:tavLst>
                                    </p:anim>
                                    <p:anim calcmode="lin" valueType="num">
                                      <p:cBhvr>
                                        <p:cTn id="4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1000"/>
                                        <p:tgtEl>
                                          <p:spTgt spid="10"/>
                                        </p:tgtEl>
                                      </p:cBhvr>
                                    </p:animEffect>
                                    <p:anim calcmode="lin" valueType="num">
                                      <p:cBhvr>
                                        <p:cTn id="60" dur="1000" fill="hold"/>
                                        <p:tgtEl>
                                          <p:spTgt spid="10"/>
                                        </p:tgtEl>
                                        <p:attrNameLst>
                                          <p:attrName>ppt_x</p:attrName>
                                        </p:attrNameLst>
                                      </p:cBhvr>
                                      <p:tavLst>
                                        <p:tav tm="0">
                                          <p:val>
                                            <p:strVal val="#ppt_x"/>
                                          </p:val>
                                        </p:tav>
                                        <p:tav tm="100000">
                                          <p:val>
                                            <p:strVal val="#ppt_x"/>
                                          </p:val>
                                        </p:tav>
                                      </p:tavLst>
                                    </p:anim>
                                    <p:anim calcmode="lin" valueType="num">
                                      <p:cBhvr>
                                        <p:cTn id="6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Graphic spid="15" grpId="0">
        <p:bldAsOne/>
      </p:bldGraphic>
      <p:bldP spid="2"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CUDA</a:t>
            </a:r>
            <a:r>
              <a:rPr lang="zh-CN" altLang="en-US" dirty="0" smtClean="0"/>
              <a:t>优化</a:t>
            </a:r>
            <a:endParaRPr lang="zh-CN" altLang="en-US" dirty="0"/>
          </a:p>
        </p:txBody>
      </p:sp>
      <p:sp>
        <p:nvSpPr>
          <p:cNvPr id="3" name="内容占位符 2"/>
          <p:cNvSpPr>
            <a:spLocks noGrp="1"/>
          </p:cNvSpPr>
          <p:nvPr>
            <p:ph idx="1"/>
          </p:nvPr>
        </p:nvSpPr>
        <p:spPr>
          <a:xfrm>
            <a:off x="457200" y="1219200"/>
            <a:ext cx="7211144" cy="5105400"/>
          </a:xfrm>
        </p:spPr>
        <p:txBody>
          <a:bodyPr/>
          <a:lstStyle/>
          <a:p>
            <a:pPr eaLnBrk="1" hangingPunct="1">
              <a:defRPr/>
            </a:pPr>
            <a:r>
              <a:rPr lang="zh-CN" altLang="en-US" sz="2400" b="1" dirty="0">
                <a:ea typeface="宋体" charset="-122"/>
              </a:rPr>
              <a:t>全局显存对齐 </a:t>
            </a:r>
            <a:r>
              <a:rPr lang="en-US" altLang="zh-CN" sz="2400" b="1" dirty="0">
                <a:ea typeface="宋体" charset="-122"/>
              </a:rPr>
              <a:t>Aligned Accesses to Global </a:t>
            </a:r>
            <a:r>
              <a:rPr lang="en-US" altLang="zh-CN" sz="2400" b="1" dirty="0" smtClean="0">
                <a:ea typeface="宋体" charset="-122"/>
              </a:rPr>
              <a:t>Memory </a:t>
            </a:r>
          </a:p>
          <a:p>
            <a:pPr lvl="1" eaLnBrk="1" hangingPunct="1">
              <a:defRPr/>
            </a:pPr>
            <a:r>
              <a:rPr lang="zh-CN" altLang="en-US" sz="2000" b="1" dirty="0" smtClean="0">
                <a:solidFill>
                  <a:schemeClr val="tx2"/>
                </a:solidFill>
                <a:ea typeface="宋体" charset="-122"/>
              </a:rPr>
              <a:t>采用内置向量类型</a:t>
            </a:r>
            <a:r>
              <a:rPr lang="en-US" altLang="zh-CN" sz="2000" b="1" dirty="0" err="1" smtClean="0">
                <a:solidFill>
                  <a:schemeClr val="tx2"/>
                </a:solidFill>
                <a:ea typeface="宋体" charset="-122"/>
              </a:rPr>
              <a:t>floatn,intn</a:t>
            </a:r>
            <a:r>
              <a:rPr lang="zh-CN" altLang="en-US" sz="2000" b="1" dirty="0" smtClean="0">
                <a:solidFill>
                  <a:schemeClr val="tx2"/>
                </a:solidFill>
                <a:ea typeface="宋体" charset="-122"/>
              </a:rPr>
              <a:t>，自定义数据类型采用</a:t>
            </a:r>
            <a:r>
              <a:rPr lang="en-US" altLang="zh-CN" sz="2000" b="1" dirty="0">
                <a:solidFill>
                  <a:schemeClr val="tx2"/>
                </a:solidFill>
                <a:ea typeface="宋体" charset="-122"/>
              </a:rPr>
              <a:t>__</a:t>
            </a:r>
            <a:r>
              <a:rPr lang="en-US" altLang="zh-CN" sz="2000" b="1" dirty="0" err="1">
                <a:solidFill>
                  <a:schemeClr val="tx2"/>
                </a:solidFill>
                <a:ea typeface="宋体" charset="-122"/>
              </a:rPr>
              <a:t>builtin_align</a:t>
            </a:r>
            <a:r>
              <a:rPr lang="en-US" altLang="zh-CN" sz="2000" b="1" dirty="0">
                <a:solidFill>
                  <a:schemeClr val="tx2"/>
                </a:solidFill>
                <a:ea typeface="宋体" charset="-122"/>
              </a:rPr>
              <a:t>__(16</a:t>
            </a:r>
            <a:r>
              <a:rPr lang="en-US" altLang="zh-CN" sz="2000" b="1" dirty="0" smtClean="0">
                <a:solidFill>
                  <a:schemeClr val="tx2"/>
                </a:solidFill>
                <a:ea typeface="宋体" charset="-122"/>
              </a:rPr>
              <a:t>)</a:t>
            </a:r>
            <a:r>
              <a:rPr lang="zh-CN" altLang="en-US" sz="2000" b="1" dirty="0" smtClean="0">
                <a:solidFill>
                  <a:schemeClr val="tx2"/>
                </a:solidFill>
                <a:ea typeface="宋体" charset="-122"/>
              </a:rPr>
              <a:t>修饰，转化为对齐访问。</a:t>
            </a:r>
            <a:endParaRPr lang="zh-CN" altLang="en-US" sz="2000" b="1" dirty="0">
              <a:solidFill>
                <a:schemeClr val="tx2"/>
              </a:solidFill>
              <a:ea typeface="宋体" charset="-122"/>
            </a:endParaRPr>
          </a:p>
          <a:p>
            <a:pPr eaLnBrk="1" hangingPunct="1">
              <a:defRPr/>
            </a:pPr>
            <a:r>
              <a:rPr lang="zh-CN" altLang="en-US" sz="2400" b="1" dirty="0" smtClean="0">
                <a:ea typeface="宋体" charset="-122"/>
              </a:rPr>
              <a:t>全局</a:t>
            </a:r>
            <a:r>
              <a:rPr lang="zh-CN" altLang="en-US" sz="2400" b="1" dirty="0">
                <a:ea typeface="宋体" charset="-122"/>
              </a:rPr>
              <a:t>显存合并 </a:t>
            </a:r>
            <a:r>
              <a:rPr lang="en-US" altLang="zh-CN" sz="2400" b="1" dirty="0">
                <a:ea typeface="宋体" charset="-122"/>
              </a:rPr>
              <a:t>Coalesced Access to Global Memory</a:t>
            </a:r>
          </a:p>
          <a:p>
            <a:pPr lvl="1" eaLnBrk="1" hangingPunct="1">
              <a:defRPr/>
            </a:pPr>
            <a:r>
              <a:rPr lang="zh-CN" altLang="en-US" sz="2000" b="1" dirty="0" smtClean="0">
                <a:solidFill>
                  <a:schemeClr val="tx2"/>
                </a:solidFill>
                <a:ea typeface="宋体" charset="-122"/>
              </a:rPr>
              <a:t>合并原则：确保相邻线程访问相邻数据元素，一个</a:t>
            </a:r>
            <a:r>
              <a:rPr lang="en-US" altLang="zh-CN" sz="2000" b="1" dirty="0" smtClean="0">
                <a:solidFill>
                  <a:schemeClr val="tx2"/>
                </a:solidFill>
                <a:ea typeface="宋体" charset="-122"/>
              </a:rPr>
              <a:t>warp</a:t>
            </a:r>
            <a:r>
              <a:rPr lang="zh-CN" altLang="en-US" sz="2000" b="1" dirty="0" smtClean="0">
                <a:solidFill>
                  <a:schemeClr val="tx2"/>
                </a:solidFill>
                <a:ea typeface="宋体" charset="-122"/>
              </a:rPr>
              <a:t>内的线程打包读写数据，减少数据传输次数，节约时间提升效率。</a:t>
            </a:r>
            <a:endParaRPr lang="en-US" altLang="zh-CN" sz="2000" b="1" dirty="0" smtClean="0">
              <a:solidFill>
                <a:schemeClr val="tx2"/>
              </a:solidFill>
              <a:ea typeface="宋体" charset="-122"/>
            </a:endParaRPr>
          </a:p>
          <a:p>
            <a:pPr eaLnBrk="1" hangingPunct="1">
              <a:defRPr/>
            </a:pPr>
            <a:r>
              <a:rPr lang="zh-CN" altLang="en-US" sz="2400" b="1" dirty="0">
                <a:ea typeface="宋体" charset="-122"/>
              </a:rPr>
              <a:t>处理器利用率 </a:t>
            </a:r>
            <a:r>
              <a:rPr lang="en-US" altLang="zh-CN" sz="2400" b="1" dirty="0">
                <a:ea typeface="宋体" charset="-122"/>
              </a:rPr>
              <a:t>GPU Utilization Rate/Occupancy</a:t>
            </a:r>
          </a:p>
          <a:p>
            <a:pPr lvl="1" eaLnBrk="1" hangingPunct="1">
              <a:defRPr/>
            </a:pPr>
            <a:r>
              <a:rPr lang="zh-CN" altLang="en-US" sz="2000" b="1" dirty="0">
                <a:solidFill>
                  <a:schemeClr val="tx2"/>
                </a:solidFill>
                <a:ea typeface="宋体" charset="-122"/>
              </a:rPr>
              <a:t>算法的寄存器用量，算法的共享存储器用量，同时影响激活线程块的数目，从而影响处理器</a:t>
            </a:r>
            <a:r>
              <a:rPr lang="zh-CN" altLang="en-US" sz="2000" b="1" dirty="0" smtClean="0">
                <a:solidFill>
                  <a:schemeClr val="tx2"/>
                </a:solidFill>
                <a:ea typeface="宋体" charset="-122"/>
              </a:rPr>
              <a:t>利用率。</a:t>
            </a:r>
            <a:endParaRPr lang="zh-CN" altLang="en-US" sz="2000" b="1" dirty="0">
              <a:solidFill>
                <a:schemeClr val="tx2"/>
              </a:solidFill>
              <a:ea typeface="宋体" charset="-122"/>
            </a:endParaRPr>
          </a:p>
          <a:p>
            <a:endParaRPr lang="zh-CN" altLang="en-US" dirty="0"/>
          </a:p>
        </p:txBody>
      </p:sp>
      <p:sp>
        <p:nvSpPr>
          <p:cNvPr id="4" name="灯片编号占位符 3"/>
          <p:cNvSpPr>
            <a:spLocks noGrp="1"/>
          </p:cNvSpPr>
          <p:nvPr>
            <p:ph type="sldNum" sz="quarter" idx="12"/>
          </p:nvPr>
        </p:nvSpPr>
        <p:spPr/>
        <p:txBody>
          <a:bodyPr/>
          <a:lstStyle/>
          <a:p>
            <a:pPr>
              <a:defRPr/>
            </a:pPr>
            <a:fld id="{CB3482B0-DF68-4A72-8C60-3CAB37AA262A}" type="slidenum">
              <a:rPr lang="en-US" altLang="zh-CN" smtClean="0"/>
              <a:pPr>
                <a:defRPr/>
              </a:pPr>
              <a:t>36</a:t>
            </a:fld>
            <a:endParaRPr lang="en-US" altLang="zh-CN"/>
          </a:p>
        </p:txBody>
      </p:sp>
    </p:spTree>
    <p:extLst>
      <p:ext uri="{BB962C8B-B14F-4D97-AF65-F5344CB8AC3E}">
        <p14:creationId xmlns:p14="http://schemas.microsoft.com/office/powerpoint/2010/main" val="382989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CUDA</a:t>
            </a:r>
            <a:r>
              <a:rPr lang="zh-CN" altLang="en-US" dirty="0" smtClean="0"/>
              <a:t>优化</a:t>
            </a:r>
            <a:endParaRPr lang="zh-CN" altLang="en-US" dirty="0"/>
          </a:p>
        </p:txBody>
      </p:sp>
      <p:sp>
        <p:nvSpPr>
          <p:cNvPr id="3" name="内容占位符 2"/>
          <p:cNvSpPr>
            <a:spLocks noGrp="1"/>
          </p:cNvSpPr>
          <p:nvPr>
            <p:ph idx="1"/>
          </p:nvPr>
        </p:nvSpPr>
        <p:spPr>
          <a:xfrm>
            <a:off x="457200" y="1219200"/>
            <a:ext cx="7355160" cy="5105400"/>
          </a:xfrm>
        </p:spPr>
        <p:txBody>
          <a:bodyPr/>
          <a:lstStyle/>
          <a:p>
            <a:pPr eaLnBrk="1" hangingPunct="1">
              <a:defRPr/>
            </a:pPr>
            <a:r>
              <a:rPr lang="zh-CN" altLang="en-US" sz="2400" b="1" dirty="0" smtClean="0">
                <a:ea typeface="宋体" charset="-122"/>
              </a:rPr>
              <a:t>全局常量缓存 </a:t>
            </a:r>
            <a:r>
              <a:rPr lang="en-US" altLang="zh-CN" sz="2400" b="1" dirty="0" smtClean="0">
                <a:ea typeface="宋体" charset="-122"/>
              </a:rPr>
              <a:t>Constant Memory Cache</a:t>
            </a:r>
          </a:p>
          <a:p>
            <a:pPr lvl="1" eaLnBrk="1" hangingPunct="1">
              <a:defRPr/>
            </a:pPr>
            <a:r>
              <a:rPr lang="zh-CN" altLang="en-US" sz="2000" b="1" dirty="0" smtClean="0">
                <a:solidFill>
                  <a:schemeClr val="tx2"/>
                </a:solidFill>
                <a:ea typeface="宋体" charset="-122"/>
              </a:rPr>
              <a:t>相当于</a:t>
            </a:r>
            <a:r>
              <a:rPr lang="zh-CN" altLang="en-US" sz="2000" b="1" dirty="0">
                <a:solidFill>
                  <a:schemeClr val="tx2"/>
                </a:solidFill>
                <a:ea typeface="宋体" charset="-122"/>
              </a:rPr>
              <a:t>一张数据表</a:t>
            </a:r>
            <a:r>
              <a:rPr lang="zh-CN" altLang="en-US" sz="2000" b="1" dirty="0" smtClean="0">
                <a:solidFill>
                  <a:schemeClr val="tx2"/>
                </a:solidFill>
                <a:ea typeface="宋体" charset="-122"/>
              </a:rPr>
              <a:t>，供所有</a:t>
            </a:r>
            <a:r>
              <a:rPr lang="zh-CN" altLang="en-US" sz="2000" b="1" dirty="0">
                <a:solidFill>
                  <a:schemeClr val="tx2"/>
                </a:solidFill>
                <a:ea typeface="宋体" charset="-122"/>
              </a:rPr>
              <a:t>线程</a:t>
            </a:r>
            <a:r>
              <a:rPr lang="zh-CN" altLang="en-US" sz="2000" b="1" dirty="0" smtClean="0">
                <a:solidFill>
                  <a:schemeClr val="tx2"/>
                </a:solidFill>
                <a:ea typeface="宋体" charset="-122"/>
              </a:rPr>
              <a:t>随机访问。常量</a:t>
            </a:r>
            <a:r>
              <a:rPr lang="zh-CN" altLang="en-US" sz="2000" b="1" dirty="0">
                <a:solidFill>
                  <a:schemeClr val="tx2"/>
                </a:solidFill>
                <a:ea typeface="宋体" charset="-122"/>
              </a:rPr>
              <a:t>显</a:t>
            </a:r>
            <a:r>
              <a:rPr lang="zh-CN" altLang="en-US" sz="2000" b="1" dirty="0" smtClean="0">
                <a:solidFill>
                  <a:schemeClr val="tx2"/>
                </a:solidFill>
                <a:ea typeface="宋体" charset="-122"/>
              </a:rPr>
              <a:t>存具有缓存，能缩短</a:t>
            </a:r>
            <a:r>
              <a:rPr lang="en-US" altLang="zh-CN" sz="2000" b="1" dirty="0">
                <a:solidFill>
                  <a:schemeClr val="tx2"/>
                </a:solidFill>
                <a:ea typeface="宋体" charset="-122"/>
              </a:rPr>
              <a:t>kernel</a:t>
            </a:r>
            <a:r>
              <a:rPr lang="zh-CN" altLang="en-US" sz="2000" b="1" dirty="0">
                <a:solidFill>
                  <a:schemeClr val="tx2"/>
                </a:solidFill>
                <a:ea typeface="宋体" charset="-122"/>
              </a:rPr>
              <a:t>的访存时间，从而提升</a:t>
            </a:r>
            <a:r>
              <a:rPr lang="en-US" altLang="zh-CN" sz="2000" b="1" dirty="0">
                <a:solidFill>
                  <a:schemeClr val="tx2"/>
                </a:solidFill>
                <a:ea typeface="宋体" charset="-122"/>
              </a:rPr>
              <a:t>kernel</a:t>
            </a:r>
            <a:r>
              <a:rPr lang="zh-CN" altLang="en-US" sz="2000" b="1" dirty="0">
                <a:solidFill>
                  <a:schemeClr val="tx2"/>
                </a:solidFill>
                <a:ea typeface="宋体" charset="-122"/>
              </a:rPr>
              <a:t>性能。常量显存的使用跟在</a:t>
            </a:r>
            <a:r>
              <a:rPr lang="en-US" altLang="zh-CN" sz="2000" b="1" dirty="0">
                <a:solidFill>
                  <a:schemeClr val="tx2"/>
                </a:solidFill>
                <a:ea typeface="宋体" charset="-122"/>
              </a:rPr>
              <a:t>CPU</a:t>
            </a:r>
            <a:r>
              <a:rPr lang="zh-CN" altLang="en-US" sz="2000" b="1" dirty="0">
                <a:solidFill>
                  <a:schemeClr val="tx2"/>
                </a:solidFill>
                <a:ea typeface="宋体" charset="-122"/>
              </a:rPr>
              <a:t>的内存空间使用普通的数组一样</a:t>
            </a:r>
            <a:r>
              <a:rPr lang="zh-CN" altLang="en-US" sz="2000" b="1" dirty="0" smtClean="0">
                <a:solidFill>
                  <a:schemeClr val="tx2"/>
                </a:solidFill>
                <a:ea typeface="宋体" charset="-122"/>
              </a:rPr>
              <a:t>。</a:t>
            </a:r>
            <a:endParaRPr lang="en-US" altLang="zh-CN" sz="2000" b="1" dirty="0" smtClean="0">
              <a:solidFill>
                <a:schemeClr val="tx2"/>
              </a:solidFill>
              <a:ea typeface="宋体" charset="-122"/>
            </a:endParaRPr>
          </a:p>
          <a:p>
            <a:pPr eaLnBrk="1" hangingPunct="1">
              <a:defRPr/>
            </a:pPr>
            <a:r>
              <a:rPr lang="zh-CN" altLang="en-US" sz="2400" b="1" dirty="0">
                <a:ea typeface="宋体" charset="-122"/>
              </a:rPr>
              <a:t>块内共享缓存 </a:t>
            </a:r>
            <a:r>
              <a:rPr lang="en-US" altLang="zh-CN" sz="2400" b="1" dirty="0">
                <a:ea typeface="宋体" charset="-122"/>
              </a:rPr>
              <a:t>Shared Memory </a:t>
            </a:r>
            <a:r>
              <a:rPr lang="en-US" altLang="zh-CN" sz="2400" b="1" dirty="0" smtClean="0">
                <a:ea typeface="宋体" charset="-122"/>
              </a:rPr>
              <a:t>Cache</a:t>
            </a:r>
          </a:p>
          <a:p>
            <a:pPr lvl="1" eaLnBrk="1" hangingPunct="1">
              <a:defRPr/>
            </a:pPr>
            <a:r>
              <a:rPr lang="zh-CN" altLang="en-US" sz="2000" b="1" dirty="0" smtClean="0">
                <a:solidFill>
                  <a:schemeClr val="tx2"/>
                </a:solidFill>
                <a:ea typeface="宋体" charset="-122"/>
              </a:rPr>
              <a:t>与</a:t>
            </a:r>
            <a:r>
              <a:rPr lang="zh-CN" altLang="en-US" sz="2000" b="1" dirty="0">
                <a:solidFill>
                  <a:schemeClr val="tx2"/>
                </a:solidFill>
                <a:ea typeface="宋体" charset="-122"/>
              </a:rPr>
              <a:t>常量显存同属缓存</a:t>
            </a:r>
            <a:r>
              <a:rPr lang="zh-CN" altLang="en-US" sz="2000" b="1" dirty="0" smtClean="0">
                <a:solidFill>
                  <a:schemeClr val="tx2"/>
                </a:solidFill>
                <a:ea typeface="宋体" charset="-122"/>
              </a:rPr>
              <a:t>，</a:t>
            </a:r>
            <a:r>
              <a:rPr lang="en-US" altLang="zh-CN" sz="2000" b="1" dirty="0" smtClean="0">
                <a:solidFill>
                  <a:schemeClr val="tx2"/>
                </a:solidFill>
                <a:ea typeface="宋体" charset="-122"/>
              </a:rPr>
              <a:t>2</a:t>
            </a:r>
            <a:r>
              <a:rPr lang="zh-CN" altLang="en-US" sz="2000" b="1" dirty="0" smtClean="0">
                <a:solidFill>
                  <a:schemeClr val="tx2"/>
                </a:solidFill>
                <a:ea typeface="宋体" charset="-122"/>
              </a:rPr>
              <a:t>点区别：</a:t>
            </a:r>
            <a:endParaRPr lang="en-US" altLang="zh-CN" sz="2000" b="1" dirty="0" smtClean="0">
              <a:solidFill>
                <a:schemeClr val="tx2"/>
              </a:solidFill>
              <a:ea typeface="宋体" charset="-122"/>
            </a:endParaRPr>
          </a:p>
          <a:p>
            <a:pPr marL="457200" lvl="1" indent="0" eaLnBrk="1" hangingPunct="1">
              <a:buNone/>
              <a:defRPr/>
            </a:pPr>
            <a:r>
              <a:rPr lang="zh-CN" altLang="en-US" sz="2000" b="1" dirty="0" smtClean="0">
                <a:solidFill>
                  <a:schemeClr val="tx2"/>
                </a:solidFill>
                <a:ea typeface="宋体" charset="-122"/>
              </a:rPr>
              <a:t>第一</a:t>
            </a:r>
            <a:r>
              <a:rPr lang="zh-CN" altLang="en-US" sz="2000" b="1" dirty="0">
                <a:solidFill>
                  <a:schemeClr val="tx2"/>
                </a:solidFill>
                <a:ea typeface="宋体" charset="-122"/>
              </a:rPr>
              <a:t>，共享</a:t>
            </a:r>
            <a:r>
              <a:rPr lang="zh-CN" altLang="en-US" sz="2000" b="1" dirty="0" smtClean="0">
                <a:solidFill>
                  <a:schemeClr val="tx2"/>
                </a:solidFill>
                <a:ea typeface="宋体" charset="-122"/>
              </a:rPr>
              <a:t>范围，</a:t>
            </a:r>
            <a:r>
              <a:rPr lang="zh-CN" altLang="en-US" sz="2000" b="1" dirty="0">
                <a:solidFill>
                  <a:schemeClr val="tx2"/>
                </a:solidFill>
                <a:ea typeface="宋体" charset="-122"/>
              </a:rPr>
              <a:t>共享显存针对线程</a:t>
            </a:r>
            <a:r>
              <a:rPr lang="zh-CN" altLang="en-US" sz="2000" b="1" dirty="0" smtClean="0">
                <a:solidFill>
                  <a:schemeClr val="tx2"/>
                </a:solidFill>
                <a:ea typeface="宋体" charset="-122"/>
              </a:rPr>
              <a:t>块；</a:t>
            </a:r>
            <a:endParaRPr lang="en-US" altLang="zh-CN" sz="2000" b="1" dirty="0" smtClean="0">
              <a:solidFill>
                <a:schemeClr val="tx2"/>
              </a:solidFill>
              <a:ea typeface="宋体" charset="-122"/>
            </a:endParaRPr>
          </a:p>
          <a:p>
            <a:pPr marL="457200" lvl="1" indent="0" eaLnBrk="1" hangingPunct="1">
              <a:buNone/>
              <a:defRPr/>
            </a:pPr>
            <a:r>
              <a:rPr lang="zh-CN" altLang="en-US" sz="2000" b="1" dirty="0" smtClean="0">
                <a:solidFill>
                  <a:schemeClr val="tx2"/>
                </a:solidFill>
                <a:ea typeface="宋体" charset="-122"/>
              </a:rPr>
              <a:t>第二，存储位置，</a:t>
            </a:r>
            <a:r>
              <a:rPr lang="zh-CN" altLang="en-US" sz="2000" b="1" dirty="0">
                <a:solidFill>
                  <a:schemeClr val="tx2"/>
                </a:solidFill>
                <a:ea typeface="宋体" charset="-122"/>
              </a:rPr>
              <a:t>共享显存位于片内</a:t>
            </a:r>
            <a:r>
              <a:rPr lang="en-US" altLang="zh-CN" sz="2000" b="1" dirty="0">
                <a:solidFill>
                  <a:schemeClr val="tx2"/>
                </a:solidFill>
                <a:ea typeface="宋体" charset="-122"/>
              </a:rPr>
              <a:t>(on chip</a:t>
            </a:r>
            <a:r>
              <a:rPr lang="en-US" altLang="zh-CN" sz="2000" b="1" dirty="0" smtClean="0">
                <a:solidFill>
                  <a:schemeClr val="tx2"/>
                </a:solidFill>
                <a:ea typeface="宋体" charset="-122"/>
              </a:rPr>
              <a:t>)</a:t>
            </a:r>
            <a:r>
              <a:rPr lang="zh-CN" altLang="en-US" sz="2000" b="1" dirty="0" smtClean="0">
                <a:solidFill>
                  <a:schemeClr val="tx2"/>
                </a:solidFill>
                <a:ea typeface="宋体" charset="-122"/>
              </a:rPr>
              <a:t> ，</a:t>
            </a:r>
            <a:r>
              <a:rPr lang="zh-CN" altLang="en-US" sz="2000" b="1" dirty="0">
                <a:solidFill>
                  <a:schemeClr val="tx2"/>
                </a:solidFill>
                <a:ea typeface="宋体" charset="-122"/>
              </a:rPr>
              <a:t>访问速度接近寄存器</a:t>
            </a:r>
            <a:r>
              <a:rPr lang="zh-CN" altLang="en-US" sz="2000" b="1" dirty="0" smtClean="0">
                <a:solidFill>
                  <a:schemeClr val="tx2"/>
                </a:solidFill>
                <a:ea typeface="宋体" charset="-122"/>
              </a:rPr>
              <a:t>。</a:t>
            </a:r>
          </a:p>
          <a:p>
            <a:pPr lvl="1" eaLnBrk="1" hangingPunct="1">
              <a:defRPr/>
            </a:pPr>
            <a:endParaRPr lang="zh-CN" altLang="en-US" sz="2000" b="1" dirty="0">
              <a:solidFill>
                <a:schemeClr val="tx2"/>
              </a:solidFill>
              <a:ea typeface="宋体" charset="-122"/>
            </a:endParaRPr>
          </a:p>
          <a:p>
            <a:endParaRPr lang="zh-CN" altLang="en-US" dirty="0"/>
          </a:p>
        </p:txBody>
      </p:sp>
      <p:sp>
        <p:nvSpPr>
          <p:cNvPr id="4" name="灯片编号占位符 3"/>
          <p:cNvSpPr>
            <a:spLocks noGrp="1"/>
          </p:cNvSpPr>
          <p:nvPr>
            <p:ph type="sldNum" sz="quarter" idx="12"/>
          </p:nvPr>
        </p:nvSpPr>
        <p:spPr/>
        <p:txBody>
          <a:bodyPr/>
          <a:lstStyle/>
          <a:p>
            <a:pPr>
              <a:defRPr/>
            </a:pPr>
            <a:fld id="{CB3482B0-DF68-4A72-8C60-3CAB37AA262A}" type="slidenum">
              <a:rPr lang="en-US" altLang="zh-CN" smtClean="0"/>
              <a:pPr>
                <a:defRPr/>
              </a:pPr>
              <a:t>37</a:t>
            </a:fld>
            <a:endParaRPr lang="en-US" altLang="zh-CN"/>
          </a:p>
        </p:txBody>
      </p:sp>
    </p:spTree>
    <p:extLst>
      <p:ext uri="{BB962C8B-B14F-4D97-AF65-F5344CB8AC3E}">
        <p14:creationId xmlns:p14="http://schemas.microsoft.com/office/powerpoint/2010/main" val="334504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dirty="0" smtClean="0">
                <a:ea typeface="宋体" charset="-122"/>
              </a:rPr>
              <a:t>高端</a:t>
            </a:r>
            <a:r>
              <a:rPr lang="en-US" altLang="zh-CN" dirty="0" smtClean="0">
                <a:ea typeface="宋体" charset="-122"/>
              </a:rPr>
              <a:t>CPU</a:t>
            </a:r>
            <a:r>
              <a:rPr lang="zh-CN" altLang="en-US" dirty="0" smtClean="0">
                <a:ea typeface="宋体" charset="-122"/>
              </a:rPr>
              <a:t>与低端</a:t>
            </a:r>
            <a:r>
              <a:rPr lang="en-US" altLang="zh-CN" dirty="0" smtClean="0">
                <a:ea typeface="宋体" charset="-122"/>
              </a:rPr>
              <a:t>GPU</a:t>
            </a:r>
            <a:endParaRPr lang="zh-CN" altLang="en-US" dirty="0" smtClean="0">
              <a:ea typeface="宋体" charset="-122"/>
            </a:endParaRPr>
          </a:p>
        </p:txBody>
      </p:sp>
      <p:sp>
        <p:nvSpPr>
          <p:cNvPr id="30723" name="灯片编号占位符 3"/>
          <p:cNvSpPr>
            <a:spLocks noGrp="1"/>
          </p:cNvSpPr>
          <p:nvPr>
            <p:ph type="sldNum" sz="quarter" idx="12"/>
          </p:nvPr>
        </p:nvSpPr>
        <p:spPr>
          <a:noFill/>
          <a:ln>
            <a:miter lim="800000"/>
            <a:headEnd/>
            <a:tailEnd/>
          </a:ln>
        </p:spPr>
        <p:txBody>
          <a:bodyPr/>
          <a:lstStyle/>
          <a:p>
            <a:fld id="{034E1704-5931-47EE-9924-77ABE997ABFC}" type="slidenum">
              <a:rPr lang="en-US" altLang="zh-CN" smtClean="0"/>
              <a:pPr/>
              <a:t>38</a:t>
            </a:fld>
            <a:endParaRPr lang="en-US" altLang="zh-CN" smtClean="0"/>
          </a:p>
        </p:txBody>
      </p:sp>
      <p:graphicFrame>
        <p:nvGraphicFramePr>
          <p:cNvPr id="6" name="内容占位符 5"/>
          <p:cNvGraphicFramePr>
            <a:graphicFrameLocks noGrp="1"/>
          </p:cNvGraphicFramePr>
          <p:nvPr>
            <p:ph idx="1"/>
          </p:nvPr>
        </p:nvGraphicFramePr>
        <p:xfrm>
          <a:off x="914400" y="1905000"/>
          <a:ext cx="6858000" cy="4114800"/>
        </p:xfrm>
        <a:graphic>
          <a:graphicData uri="http://schemas.openxmlformats.org/drawingml/2006/chart">
            <c:chart xmlns:c="http://schemas.openxmlformats.org/drawingml/2006/chart" xmlns:r="http://schemas.openxmlformats.org/officeDocument/2006/relationships" r:id="rId3"/>
          </a:graphicData>
        </a:graphic>
      </p:graphicFrame>
      <p:sp>
        <p:nvSpPr>
          <p:cNvPr id="30725" name="TextBox 6"/>
          <p:cNvSpPr txBox="1">
            <a:spLocks noChangeArrowheads="1"/>
          </p:cNvSpPr>
          <p:nvPr/>
        </p:nvSpPr>
        <p:spPr bwMode="auto">
          <a:xfrm>
            <a:off x="6143625" y="1143000"/>
            <a:ext cx="3000375" cy="1200150"/>
          </a:xfrm>
          <a:prstGeom prst="rect">
            <a:avLst/>
          </a:prstGeom>
          <a:noFill/>
          <a:ln w="9525">
            <a:noFill/>
            <a:miter lim="800000"/>
            <a:headEnd/>
            <a:tailEnd/>
          </a:ln>
        </p:spPr>
        <p:txBody>
          <a:bodyPr>
            <a:spAutoFit/>
          </a:bodyPr>
          <a:lstStyle/>
          <a:p>
            <a:r>
              <a:rPr lang="zh-CN" altLang="en-US" dirty="0">
                <a:latin typeface="Times New Roman" pitchFamily="18" charset="0"/>
                <a:ea typeface="宋体" charset="-122"/>
                <a:cs typeface="Times New Roman" pitchFamily="18" charset="0"/>
              </a:rPr>
              <a:t>高端</a:t>
            </a:r>
            <a:r>
              <a:rPr lang="en-US" altLang="zh-CN" dirty="0">
                <a:latin typeface="Times New Roman" pitchFamily="18" charset="0"/>
                <a:ea typeface="宋体" charset="-122"/>
                <a:cs typeface="Times New Roman" pitchFamily="18" charset="0"/>
              </a:rPr>
              <a:t>CPU</a:t>
            </a:r>
            <a:r>
              <a:rPr lang="zh-CN" altLang="en-US" dirty="0">
                <a:latin typeface="Times New Roman" pitchFamily="18" charset="0"/>
                <a:ea typeface="宋体" charset="-122"/>
                <a:cs typeface="Times New Roman" pitchFamily="18" charset="0"/>
              </a:rPr>
              <a:t>（</a:t>
            </a:r>
            <a:r>
              <a:rPr lang="en-US" altLang="zh-CN" dirty="0">
                <a:latin typeface="Times New Roman" pitchFamily="18" charset="0"/>
                <a:ea typeface="宋体" charset="-122"/>
                <a:cs typeface="Times New Roman" pitchFamily="18" charset="0"/>
              </a:rPr>
              <a:t>Intel i7 870</a:t>
            </a:r>
            <a:r>
              <a:rPr lang="zh-CN" altLang="en-US" dirty="0">
                <a:latin typeface="Times New Roman" pitchFamily="18" charset="0"/>
                <a:ea typeface="宋体" charset="-122"/>
                <a:cs typeface="Times New Roman" pitchFamily="18" charset="0"/>
              </a:rPr>
              <a:t>）</a:t>
            </a:r>
            <a:endParaRPr lang="en-US" altLang="zh-CN" dirty="0">
              <a:latin typeface="Times New Roman" pitchFamily="18" charset="0"/>
              <a:ea typeface="宋体" charset="-122"/>
              <a:cs typeface="Times New Roman" pitchFamily="18" charset="0"/>
            </a:endParaRPr>
          </a:p>
          <a:p>
            <a:r>
              <a:rPr lang="zh-CN" altLang="en-US" dirty="0">
                <a:latin typeface="Times New Roman" pitchFamily="18" charset="0"/>
                <a:ea typeface="宋体" charset="-122"/>
                <a:cs typeface="Times New Roman" pitchFamily="18" charset="0"/>
              </a:rPr>
              <a:t>低端</a:t>
            </a:r>
            <a:r>
              <a:rPr lang="en-US" altLang="zh-CN" dirty="0">
                <a:latin typeface="Times New Roman" pitchFamily="18" charset="0"/>
                <a:ea typeface="宋体" charset="-122"/>
                <a:cs typeface="Times New Roman" pitchFamily="18" charset="0"/>
              </a:rPr>
              <a:t>GPU</a:t>
            </a:r>
            <a:r>
              <a:rPr lang="zh-CN" altLang="en-US" dirty="0">
                <a:latin typeface="Times New Roman" pitchFamily="18" charset="0"/>
                <a:ea typeface="宋体" charset="-122"/>
                <a:cs typeface="Times New Roman" pitchFamily="18" charset="0"/>
              </a:rPr>
              <a:t>（</a:t>
            </a:r>
            <a:r>
              <a:rPr lang="en-US" altLang="zh-CN" dirty="0">
                <a:latin typeface="Times New Roman" pitchFamily="18" charset="0"/>
                <a:ea typeface="宋体" charset="-122"/>
                <a:cs typeface="Times New Roman" pitchFamily="18" charset="0"/>
              </a:rPr>
              <a:t>NVIDIA </a:t>
            </a:r>
            <a:r>
              <a:rPr lang="en-US" altLang="zh-CN" dirty="0" err="1">
                <a:latin typeface="Times New Roman" pitchFamily="18" charset="0"/>
                <a:ea typeface="宋体" charset="-122"/>
                <a:cs typeface="Times New Roman" pitchFamily="18" charset="0"/>
              </a:rPr>
              <a:t>Geforce</a:t>
            </a:r>
            <a:r>
              <a:rPr lang="en-US" altLang="zh-CN" dirty="0">
                <a:latin typeface="Times New Roman" pitchFamily="18" charset="0"/>
                <a:ea typeface="宋体" charset="-122"/>
                <a:cs typeface="Times New Roman" pitchFamily="18" charset="0"/>
              </a:rPr>
              <a:t> GTS 250</a:t>
            </a:r>
            <a:r>
              <a:rPr lang="zh-CN" altLang="en-US" dirty="0">
                <a:latin typeface="Times New Roman" pitchFamily="18" charset="0"/>
                <a:ea typeface="宋体" charset="-122"/>
                <a:cs typeface="Times New Roman" pitchFamily="18" charset="0"/>
              </a:rPr>
              <a:t>）</a:t>
            </a:r>
          </a:p>
          <a:p>
            <a:endParaRPr lang="zh-CN" altLang="en-US" dirty="0">
              <a:latin typeface="Times New Roman" pitchFamily="18" charset="0"/>
              <a:ea typeface="宋体" charset="-122"/>
              <a:cs typeface="Times New Roman" pitchFamily="18" charset="0"/>
            </a:endParaRPr>
          </a:p>
        </p:txBody>
      </p:sp>
      <p:sp>
        <p:nvSpPr>
          <p:cNvPr id="30726" name="TextBox 7"/>
          <p:cNvSpPr txBox="1">
            <a:spLocks noChangeArrowheads="1"/>
          </p:cNvSpPr>
          <p:nvPr/>
        </p:nvSpPr>
        <p:spPr bwMode="auto">
          <a:xfrm>
            <a:off x="838200" y="1743075"/>
            <a:ext cx="1501552" cy="369888"/>
          </a:xfrm>
          <a:prstGeom prst="rect">
            <a:avLst/>
          </a:prstGeom>
          <a:noFill/>
          <a:ln w="9525">
            <a:noFill/>
            <a:miter lim="800000"/>
            <a:headEnd/>
            <a:tailEnd/>
          </a:ln>
        </p:spPr>
        <p:txBody>
          <a:bodyPr wrap="square">
            <a:spAutoFit/>
          </a:bodyPr>
          <a:lstStyle/>
          <a:p>
            <a:r>
              <a:rPr lang="zh-CN" altLang="en-US" dirty="0">
                <a:ea typeface="宋体" charset="-122"/>
              </a:rPr>
              <a:t>骨骼</a:t>
            </a:r>
            <a:r>
              <a:rPr lang="zh-CN" altLang="en-US" dirty="0" smtClean="0">
                <a:ea typeface="宋体" charset="-122"/>
              </a:rPr>
              <a:t>数</a:t>
            </a:r>
            <a:r>
              <a:rPr lang="en-US" altLang="zh-CN" dirty="0" smtClean="0">
                <a:ea typeface="宋体" charset="-122"/>
              </a:rPr>
              <a:t>/</a:t>
            </a:r>
            <a:r>
              <a:rPr lang="zh-CN" altLang="en-US" dirty="0" smtClean="0">
                <a:ea typeface="宋体" charset="-122"/>
              </a:rPr>
              <a:t>顶点</a:t>
            </a:r>
            <a:endParaRPr lang="zh-CN" altLang="en-US" dirty="0">
              <a:ea typeface="宋体" charset="-122"/>
            </a:endParaRPr>
          </a:p>
        </p:txBody>
      </p:sp>
      <p:sp>
        <p:nvSpPr>
          <p:cNvPr id="30727" name="TextBox 8"/>
          <p:cNvSpPr txBox="1">
            <a:spLocks noChangeArrowheads="1"/>
          </p:cNvSpPr>
          <p:nvPr/>
        </p:nvSpPr>
        <p:spPr bwMode="auto">
          <a:xfrm>
            <a:off x="6477000" y="5638800"/>
            <a:ext cx="990600" cy="381000"/>
          </a:xfrm>
          <a:prstGeom prst="rect">
            <a:avLst/>
          </a:prstGeom>
          <a:noFill/>
          <a:ln w="9525">
            <a:noFill/>
            <a:miter lim="800000"/>
            <a:headEnd/>
            <a:tailEnd/>
          </a:ln>
        </p:spPr>
        <p:txBody>
          <a:bodyPr>
            <a:spAutoFit/>
          </a:bodyPr>
          <a:lstStyle/>
          <a:p>
            <a:r>
              <a:rPr lang="zh-CN" altLang="en-US" dirty="0">
                <a:ea typeface="宋体" charset="-122"/>
              </a:rPr>
              <a:t>加速比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725"/>
                                        </p:tgtEl>
                                        <p:attrNameLst>
                                          <p:attrName>style.visibility</p:attrName>
                                        </p:attrNameLst>
                                      </p:cBhvr>
                                      <p:to>
                                        <p:strVal val="visible"/>
                                      </p:to>
                                    </p:set>
                                    <p:animEffect transition="in" filter="fade">
                                      <p:cBhvr>
                                        <p:cTn id="7" dur="1000"/>
                                        <p:tgtEl>
                                          <p:spTgt spid="30725"/>
                                        </p:tgtEl>
                                      </p:cBhvr>
                                    </p:animEffect>
                                    <p:anim calcmode="lin" valueType="num">
                                      <p:cBhvr>
                                        <p:cTn id="8" dur="1000" fill="hold"/>
                                        <p:tgtEl>
                                          <p:spTgt spid="30725"/>
                                        </p:tgtEl>
                                        <p:attrNameLst>
                                          <p:attrName>ppt_x</p:attrName>
                                        </p:attrNameLst>
                                      </p:cBhvr>
                                      <p:tavLst>
                                        <p:tav tm="0">
                                          <p:val>
                                            <p:strVal val="#ppt_x"/>
                                          </p:val>
                                        </p:tav>
                                        <p:tav tm="100000">
                                          <p:val>
                                            <p:strVal val="#ppt_x"/>
                                          </p:val>
                                        </p:tav>
                                      </p:tavLst>
                                    </p:anim>
                                    <p:anim calcmode="lin" valueType="num">
                                      <p:cBhvr>
                                        <p:cTn id="9" dur="1000" fill="hold"/>
                                        <p:tgtEl>
                                          <p:spTgt spid="307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0727"/>
                                        </p:tgtEl>
                                        <p:attrNameLst>
                                          <p:attrName>style.visibility</p:attrName>
                                        </p:attrNameLst>
                                      </p:cBhvr>
                                      <p:to>
                                        <p:strVal val="visible"/>
                                      </p:to>
                                    </p:set>
                                    <p:animEffect transition="in" filter="fade">
                                      <p:cBhvr>
                                        <p:cTn id="19" dur="1000"/>
                                        <p:tgtEl>
                                          <p:spTgt spid="30727"/>
                                        </p:tgtEl>
                                      </p:cBhvr>
                                    </p:animEffect>
                                    <p:anim calcmode="lin" valueType="num">
                                      <p:cBhvr>
                                        <p:cTn id="20" dur="1000" fill="hold"/>
                                        <p:tgtEl>
                                          <p:spTgt spid="30727"/>
                                        </p:tgtEl>
                                        <p:attrNameLst>
                                          <p:attrName>ppt_x</p:attrName>
                                        </p:attrNameLst>
                                      </p:cBhvr>
                                      <p:tavLst>
                                        <p:tav tm="0">
                                          <p:val>
                                            <p:strVal val="#ppt_x"/>
                                          </p:val>
                                        </p:tav>
                                        <p:tav tm="100000">
                                          <p:val>
                                            <p:strVal val="#ppt_x"/>
                                          </p:val>
                                        </p:tav>
                                      </p:tavLst>
                                    </p:anim>
                                    <p:anim calcmode="lin" valueType="num">
                                      <p:cBhvr>
                                        <p:cTn id="21" dur="1000" fill="hold"/>
                                        <p:tgtEl>
                                          <p:spTgt spid="3072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0726"/>
                                        </p:tgtEl>
                                        <p:attrNameLst>
                                          <p:attrName>style.visibility</p:attrName>
                                        </p:attrNameLst>
                                      </p:cBhvr>
                                      <p:to>
                                        <p:strVal val="visible"/>
                                      </p:to>
                                    </p:set>
                                    <p:animEffect transition="in" filter="fade">
                                      <p:cBhvr>
                                        <p:cTn id="24" dur="1000"/>
                                        <p:tgtEl>
                                          <p:spTgt spid="30726"/>
                                        </p:tgtEl>
                                      </p:cBhvr>
                                    </p:animEffect>
                                    <p:anim calcmode="lin" valueType="num">
                                      <p:cBhvr>
                                        <p:cTn id="25" dur="1000" fill="hold"/>
                                        <p:tgtEl>
                                          <p:spTgt spid="30726"/>
                                        </p:tgtEl>
                                        <p:attrNameLst>
                                          <p:attrName>ppt_x</p:attrName>
                                        </p:attrNameLst>
                                      </p:cBhvr>
                                      <p:tavLst>
                                        <p:tav tm="0">
                                          <p:val>
                                            <p:strVal val="#ppt_x"/>
                                          </p:val>
                                        </p:tav>
                                        <p:tav tm="100000">
                                          <p:val>
                                            <p:strVal val="#ppt_x"/>
                                          </p:val>
                                        </p:tav>
                                      </p:tavLst>
                                    </p:anim>
                                    <p:anim calcmode="lin" valueType="num">
                                      <p:cBhvr>
                                        <p:cTn id="26" dur="1000" fill="hold"/>
                                        <p:tgtEl>
                                          <p:spTgt spid="307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30725" grpId="0"/>
      <p:bldP spid="30726" grpId="0"/>
      <p:bldP spid="307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93"/>
          <p:cNvSpPr>
            <a:spLocks/>
          </p:cNvSpPr>
          <p:nvPr/>
        </p:nvSpPr>
        <p:spPr bwMode="gray">
          <a:xfrm>
            <a:off x="2590800" y="4005064"/>
            <a:ext cx="4495800" cy="701675"/>
          </a:xfrm>
          <a:custGeom>
            <a:avLst/>
            <a:gdLst/>
            <a:ahLst/>
            <a:cxnLst>
              <a:cxn ang="0">
                <a:pos x="266" y="42"/>
              </a:cxn>
              <a:cxn ang="0">
                <a:pos x="107" y="103"/>
              </a:cxn>
              <a:cxn ang="0">
                <a:pos x="69" y="200"/>
              </a:cxn>
              <a:cxn ang="0">
                <a:pos x="38" y="235"/>
              </a:cxn>
              <a:cxn ang="0">
                <a:pos x="15" y="332"/>
              </a:cxn>
              <a:cxn ang="0">
                <a:pos x="38" y="447"/>
              </a:cxn>
              <a:cxn ang="0">
                <a:pos x="198" y="587"/>
              </a:cxn>
              <a:cxn ang="0">
                <a:pos x="568" y="655"/>
              </a:cxn>
              <a:cxn ang="0">
                <a:pos x="928" y="699"/>
              </a:cxn>
              <a:cxn ang="0">
                <a:pos x="1751" y="746"/>
              </a:cxn>
              <a:cxn ang="0">
                <a:pos x="2388" y="739"/>
              </a:cxn>
              <a:cxn ang="0">
                <a:pos x="2624" y="761"/>
              </a:cxn>
              <a:cxn ang="0">
                <a:pos x="3030" y="737"/>
              </a:cxn>
              <a:cxn ang="0">
                <a:pos x="3707" y="640"/>
              </a:cxn>
              <a:cxn ang="0">
                <a:pos x="4057" y="579"/>
              </a:cxn>
              <a:cxn ang="0">
                <a:pos x="4225" y="526"/>
              </a:cxn>
              <a:cxn ang="0">
                <a:pos x="4331" y="508"/>
              </a:cxn>
              <a:cxn ang="0">
                <a:pos x="4225" y="491"/>
              </a:cxn>
              <a:cxn ang="0">
                <a:pos x="4346" y="526"/>
              </a:cxn>
              <a:cxn ang="0">
                <a:pos x="4643" y="455"/>
              </a:cxn>
              <a:cxn ang="0">
                <a:pos x="4849" y="341"/>
              </a:cxn>
              <a:cxn ang="0">
                <a:pos x="4674" y="279"/>
              </a:cxn>
              <a:cxn ang="0">
                <a:pos x="4110" y="297"/>
              </a:cxn>
              <a:cxn ang="0">
                <a:pos x="4293" y="297"/>
              </a:cxn>
              <a:cxn ang="0">
                <a:pos x="4651" y="200"/>
              </a:cxn>
              <a:cxn ang="0">
                <a:pos x="4514" y="147"/>
              </a:cxn>
              <a:cxn ang="0">
                <a:pos x="3920" y="174"/>
              </a:cxn>
              <a:cxn ang="0">
                <a:pos x="3966" y="147"/>
              </a:cxn>
              <a:cxn ang="0">
                <a:pos x="3578" y="121"/>
              </a:cxn>
              <a:cxn ang="0">
                <a:pos x="3159" y="165"/>
              </a:cxn>
              <a:cxn ang="0">
                <a:pos x="2260" y="187"/>
              </a:cxn>
              <a:cxn ang="0">
                <a:pos x="1880" y="175"/>
              </a:cxn>
              <a:cxn ang="0">
                <a:pos x="1460" y="175"/>
              </a:cxn>
              <a:cxn ang="0">
                <a:pos x="967" y="130"/>
              </a:cxn>
              <a:cxn ang="0">
                <a:pos x="746" y="59"/>
              </a:cxn>
              <a:cxn ang="0">
                <a:pos x="472" y="6"/>
              </a:cxn>
              <a:cxn ang="0">
                <a:pos x="306" y="4"/>
              </a:cxn>
            </a:cxnLst>
            <a:rect l="0" t="0" r="r" b="b"/>
            <a:pathLst>
              <a:path w="4864" h="769">
                <a:moveTo>
                  <a:pt x="306" y="4"/>
                </a:moveTo>
                <a:cubicBezTo>
                  <a:pt x="265" y="21"/>
                  <a:pt x="307" y="25"/>
                  <a:pt x="266" y="42"/>
                </a:cubicBezTo>
                <a:cubicBezTo>
                  <a:pt x="228" y="27"/>
                  <a:pt x="225" y="21"/>
                  <a:pt x="167" y="42"/>
                </a:cubicBezTo>
                <a:cubicBezTo>
                  <a:pt x="141" y="52"/>
                  <a:pt x="142" y="90"/>
                  <a:pt x="107" y="103"/>
                </a:cubicBezTo>
                <a:cubicBezTo>
                  <a:pt x="84" y="130"/>
                  <a:pt x="69" y="156"/>
                  <a:pt x="46" y="182"/>
                </a:cubicBezTo>
                <a:cubicBezTo>
                  <a:pt x="53" y="188"/>
                  <a:pt x="61" y="196"/>
                  <a:pt x="69" y="200"/>
                </a:cubicBezTo>
                <a:cubicBezTo>
                  <a:pt x="76" y="204"/>
                  <a:pt x="94" y="200"/>
                  <a:pt x="91" y="209"/>
                </a:cubicBezTo>
                <a:cubicBezTo>
                  <a:pt x="89" y="218"/>
                  <a:pt x="47" y="232"/>
                  <a:pt x="38" y="235"/>
                </a:cubicBezTo>
                <a:cubicBezTo>
                  <a:pt x="20" y="298"/>
                  <a:pt x="37" y="278"/>
                  <a:pt x="0" y="306"/>
                </a:cubicBezTo>
                <a:cubicBezTo>
                  <a:pt x="5" y="314"/>
                  <a:pt x="11" y="322"/>
                  <a:pt x="15" y="332"/>
                </a:cubicBezTo>
                <a:cubicBezTo>
                  <a:pt x="27" y="345"/>
                  <a:pt x="65" y="366"/>
                  <a:pt x="69" y="385"/>
                </a:cubicBezTo>
                <a:cubicBezTo>
                  <a:pt x="71" y="398"/>
                  <a:pt x="28" y="428"/>
                  <a:pt x="38" y="447"/>
                </a:cubicBezTo>
                <a:cubicBezTo>
                  <a:pt x="28" y="480"/>
                  <a:pt x="110" y="494"/>
                  <a:pt x="129" y="499"/>
                </a:cubicBezTo>
                <a:cubicBezTo>
                  <a:pt x="157" y="521"/>
                  <a:pt x="162" y="579"/>
                  <a:pt x="198" y="587"/>
                </a:cubicBezTo>
                <a:cubicBezTo>
                  <a:pt x="275" y="607"/>
                  <a:pt x="321" y="631"/>
                  <a:pt x="400" y="635"/>
                </a:cubicBezTo>
                <a:cubicBezTo>
                  <a:pt x="471" y="643"/>
                  <a:pt x="513" y="654"/>
                  <a:pt x="568" y="655"/>
                </a:cubicBezTo>
                <a:cubicBezTo>
                  <a:pt x="628" y="661"/>
                  <a:pt x="700" y="664"/>
                  <a:pt x="760" y="671"/>
                </a:cubicBezTo>
                <a:cubicBezTo>
                  <a:pt x="817" y="693"/>
                  <a:pt x="869" y="677"/>
                  <a:pt x="928" y="699"/>
                </a:cubicBezTo>
                <a:cubicBezTo>
                  <a:pt x="1070" y="753"/>
                  <a:pt x="1355" y="693"/>
                  <a:pt x="1355" y="693"/>
                </a:cubicBezTo>
                <a:cubicBezTo>
                  <a:pt x="1539" y="731"/>
                  <a:pt x="1520" y="737"/>
                  <a:pt x="1751" y="746"/>
                </a:cubicBezTo>
                <a:cubicBezTo>
                  <a:pt x="1912" y="769"/>
                  <a:pt x="1924" y="727"/>
                  <a:pt x="2228" y="743"/>
                </a:cubicBezTo>
                <a:cubicBezTo>
                  <a:pt x="2298" y="752"/>
                  <a:pt x="2337" y="736"/>
                  <a:pt x="2388" y="739"/>
                </a:cubicBezTo>
                <a:cubicBezTo>
                  <a:pt x="2439" y="742"/>
                  <a:pt x="2496" y="758"/>
                  <a:pt x="2535" y="762"/>
                </a:cubicBezTo>
                <a:cubicBezTo>
                  <a:pt x="2574" y="766"/>
                  <a:pt x="2586" y="753"/>
                  <a:pt x="2624" y="761"/>
                </a:cubicBezTo>
                <a:cubicBezTo>
                  <a:pt x="2654" y="767"/>
                  <a:pt x="2674" y="747"/>
                  <a:pt x="2710" y="746"/>
                </a:cubicBezTo>
                <a:cubicBezTo>
                  <a:pt x="2816" y="740"/>
                  <a:pt x="2923" y="740"/>
                  <a:pt x="3030" y="737"/>
                </a:cubicBezTo>
                <a:cubicBezTo>
                  <a:pt x="3165" y="698"/>
                  <a:pt x="3192" y="700"/>
                  <a:pt x="3372" y="693"/>
                </a:cubicBezTo>
                <a:cubicBezTo>
                  <a:pt x="3491" y="677"/>
                  <a:pt x="3585" y="649"/>
                  <a:pt x="3707" y="640"/>
                </a:cubicBezTo>
                <a:cubicBezTo>
                  <a:pt x="3778" y="612"/>
                  <a:pt x="3647" y="661"/>
                  <a:pt x="3814" y="623"/>
                </a:cubicBezTo>
                <a:cubicBezTo>
                  <a:pt x="3939" y="593"/>
                  <a:pt x="3882" y="589"/>
                  <a:pt x="4057" y="579"/>
                </a:cubicBezTo>
                <a:cubicBezTo>
                  <a:pt x="4154" y="551"/>
                  <a:pt x="4197" y="549"/>
                  <a:pt x="4316" y="543"/>
                </a:cubicBezTo>
                <a:cubicBezTo>
                  <a:pt x="4293" y="535"/>
                  <a:pt x="4233" y="529"/>
                  <a:pt x="4225" y="526"/>
                </a:cubicBezTo>
                <a:cubicBezTo>
                  <a:pt x="4217" y="523"/>
                  <a:pt x="4240" y="518"/>
                  <a:pt x="4247" y="517"/>
                </a:cubicBezTo>
                <a:cubicBezTo>
                  <a:pt x="4275" y="513"/>
                  <a:pt x="4303" y="511"/>
                  <a:pt x="4331" y="508"/>
                </a:cubicBezTo>
                <a:cubicBezTo>
                  <a:pt x="4303" y="505"/>
                  <a:pt x="4275" y="504"/>
                  <a:pt x="4247" y="499"/>
                </a:cubicBezTo>
                <a:cubicBezTo>
                  <a:pt x="4240" y="498"/>
                  <a:pt x="4221" y="499"/>
                  <a:pt x="4225" y="491"/>
                </a:cubicBezTo>
                <a:cubicBezTo>
                  <a:pt x="4230" y="480"/>
                  <a:pt x="4245" y="485"/>
                  <a:pt x="4255" y="482"/>
                </a:cubicBezTo>
                <a:cubicBezTo>
                  <a:pt x="4318" y="494"/>
                  <a:pt x="4297" y="507"/>
                  <a:pt x="4346" y="526"/>
                </a:cubicBezTo>
                <a:cubicBezTo>
                  <a:pt x="4398" y="511"/>
                  <a:pt x="4453" y="470"/>
                  <a:pt x="4506" y="464"/>
                </a:cubicBezTo>
                <a:cubicBezTo>
                  <a:pt x="4552" y="460"/>
                  <a:pt x="4598" y="458"/>
                  <a:pt x="4643" y="455"/>
                </a:cubicBezTo>
                <a:cubicBezTo>
                  <a:pt x="4690" y="420"/>
                  <a:pt x="4742" y="423"/>
                  <a:pt x="4795" y="411"/>
                </a:cubicBezTo>
                <a:cubicBezTo>
                  <a:pt x="4834" y="382"/>
                  <a:pt x="4813" y="403"/>
                  <a:pt x="4849" y="341"/>
                </a:cubicBezTo>
                <a:cubicBezTo>
                  <a:pt x="4854" y="332"/>
                  <a:pt x="4864" y="314"/>
                  <a:pt x="4864" y="314"/>
                </a:cubicBezTo>
                <a:cubicBezTo>
                  <a:pt x="4803" y="279"/>
                  <a:pt x="4742" y="285"/>
                  <a:pt x="4674" y="279"/>
                </a:cubicBezTo>
                <a:cubicBezTo>
                  <a:pt x="4490" y="287"/>
                  <a:pt x="4499" y="279"/>
                  <a:pt x="4384" y="306"/>
                </a:cubicBezTo>
                <a:cubicBezTo>
                  <a:pt x="4293" y="303"/>
                  <a:pt x="4202" y="303"/>
                  <a:pt x="4110" y="297"/>
                </a:cubicBezTo>
                <a:cubicBezTo>
                  <a:pt x="4103" y="297"/>
                  <a:pt x="4126" y="288"/>
                  <a:pt x="4133" y="288"/>
                </a:cubicBezTo>
                <a:cubicBezTo>
                  <a:pt x="4187" y="288"/>
                  <a:pt x="4240" y="294"/>
                  <a:pt x="4293" y="297"/>
                </a:cubicBezTo>
                <a:cubicBezTo>
                  <a:pt x="4391" y="282"/>
                  <a:pt x="4444" y="268"/>
                  <a:pt x="4552" y="262"/>
                </a:cubicBezTo>
                <a:cubicBezTo>
                  <a:pt x="4601" y="247"/>
                  <a:pt x="4610" y="232"/>
                  <a:pt x="4651" y="200"/>
                </a:cubicBezTo>
                <a:cubicBezTo>
                  <a:pt x="4609" y="188"/>
                  <a:pt x="4562" y="193"/>
                  <a:pt x="4521" y="174"/>
                </a:cubicBezTo>
                <a:cubicBezTo>
                  <a:pt x="4514" y="171"/>
                  <a:pt x="4516" y="156"/>
                  <a:pt x="4514" y="147"/>
                </a:cubicBezTo>
                <a:cubicBezTo>
                  <a:pt x="4141" y="166"/>
                  <a:pt x="4291" y="156"/>
                  <a:pt x="4065" y="174"/>
                </a:cubicBezTo>
                <a:cubicBezTo>
                  <a:pt x="4015" y="182"/>
                  <a:pt x="3972" y="194"/>
                  <a:pt x="3920" y="174"/>
                </a:cubicBezTo>
                <a:cubicBezTo>
                  <a:pt x="3911" y="171"/>
                  <a:pt x="3935" y="160"/>
                  <a:pt x="3943" y="156"/>
                </a:cubicBezTo>
                <a:cubicBezTo>
                  <a:pt x="3951" y="152"/>
                  <a:pt x="3958" y="150"/>
                  <a:pt x="3966" y="147"/>
                </a:cubicBezTo>
                <a:cubicBezTo>
                  <a:pt x="3918" y="110"/>
                  <a:pt x="3968" y="135"/>
                  <a:pt x="3935" y="77"/>
                </a:cubicBezTo>
                <a:cubicBezTo>
                  <a:pt x="3812" y="86"/>
                  <a:pt x="3702" y="113"/>
                  <a:pt x="3578" y="121"/>
                </a:cubicBezTo>
                <a:cubicBezTo>
                  <a:pt x="3524" y="128"/>
                  <a:pt x="3477" y="135"/>
                  <a:pt x="3425" y="156"/>
                </a:cubicBezTo>
                <a:cubicBezTo>
                  <a:pt x="3342" y="188"/>
                  <a:pt x="3248" y="162"/>
                  <a:pt x="3159" y="165"/>
                </a:cubicBezTo>
                <a:cubicBezTo>
                  <a:pt x="2928" y="254"/>
                  <a:pt x="2813" y="169"/>
                  <a:pt x="2544" y="191"/>
                </a:cubicBezTo>
                <a:cubicBezTo>
                  <a:pt x="2445" y="200"/>
                  <a:pt x="2305" y="198"/>
                  <a:pt x="2260" y="187"/>
                </a:cubicBezTo>
                <a:cubicBezTo>
                  <a:pt x="2172" y="153"/>
                  <a:pt x="2149" y="194"/>
                  <a:pt x="2056" y="195"/>
                </a:cubicBezTo>
                <a:cubicBezTo>
                  <a:pt x="1964" y="187"/>
                  <a:pt x="1913" y="188"/>
                  <a:pt x="1880" y="175"/>
                </a:cubicBezTo>
                <a:cubicBezTo>
                  <a:pt x="1790" y="181"/>
                  <a:pt x="1677" y="212"/>
                  <a:pt x="1591" y="191"/>
                </a:cubicBezTo>
                <a:cubicBezTo>
                  <a:pt x="1548" y="181"/>
                  <a:pt x="1503" y="186"/>
                  <a:pt x="1460" y="175"/>
                </a:cubicBezTo>
                <a:cubicBezTo>
                  <a:pt x="1435" y="185"/>
                  <a:pt x="1426" y="155"/>
                  <a:pt x="1401" y="165"/>
                </a:cubicBezTo>
                <a:cubicBezTo>
                  <a:pt x="1252" y="156"/>
                  <a:pt x="1118" y="135"/>
                  <a:pt x="967" y="130"/>
                </a:cubicBezTo>
                <a:cubicBezTo>
                  <a:pt x="926" y="125"/>
                  <a:pt x="836" y="116"/>
                  <a:pt x="799" y="103"/>
                </a:cubicBezTo>
                <a:cubicBezTo>
                  <a:pt x="798" y="103"/>
                  <a:pt x="754" y="62"/>
                  <a:pt x="746" y="59"/>
                </a:cubicBezTo>
                <a:cubicBezTo>
                  <a:pt x="686" y="39"/>
                  <a:pt x="609" y="39"/>
                  <a:pt x="548" y="33"/>
                </a:cubicBezTo>
                <a:cubicBezTo>
                  <a:pt x="523" y="22"/>
                  <a:pt x="497" y="17"/>
                  <a:pt x="472" y="6"/>
                </a:cubicBezTo>
                <a:cubicBezTo>
                  <a:pt x="441" y="9"/>
                  <a:pt x="411" y="11"/>
                  <a:pt x="381" y="15"/>
                </a:cubicBezTo>
                <a:cubicBezTo>
                  <a:pt x="353" y="15"/>
                  <a:pt x="325" y="0"/>
                  <a:pt x="306" y="4"/>
                </a:cubicBezTo>
                <a:close/>
              </a:path>
            </a:pathLst>
          </a:custGeom>
          <a:gradFill rotWithShape="0">
            <a:gsLst>
              <a:gs pos="0">
                <a:schemeClr val="accent1"/>
              </a:gs>
              <a:gs pos="100000">
                <a:schemeClr val="accent1">
                  <a:gamma/>
                  <a:tint val="24314"/>
                  <a:invGamma/>
                </a:schemeClr>
              </a:gs>
            </a:gsLst>
            <a:lin ang="0" scaled="1"/>
          </a:gradFill>
          <a:ln w="9525">
            <a:noFill/>
            <a:round/>
            <a:headEnd/>
            <a:tailEnd/>
          </a:ln>
          <a:effectLst/>
        </p:spPr>
        <p:txBody>
          <a:bodyPr/>
          <a:lstStyle/>
          <a:p>
            <a:pPr eaLnBrk="0" hangingPunct="0">
              <a:defRPr/>
            </a:pPr>
            <a:endParaRPr lang="zh-CN" altLang="en-US">
              <a:solidFill>
                <a:srgbClr val="0D1259"/>
              </a:solidFill>
              <a:latin typeface="Times New Roman" pitchFamily="18" charset="0"/>
              <a:ea typeface="宋体" pitchFamily="2" charset="-122"/>
            </a:endParaRPr>
          </a:p>
        </p:txBody>
      </p:sp>
      <p:sp>
        <p:nvSpPr>
          <p:cNvPr id="12291" name="Rectangle 2"/>
          <p:cNvSpPr>
            <a:spLocks noGrp="1" noChangeArrowheads="1"/>
          </p:cNvSpPr>
          <p:nvPr>
            <p:ph type="title"/>
          </p:nvPr>
        </p:nvSpPr>
        <p:spPr/>
        <p:txBody>
          <a:bodyPr/>
          <a:lstStyle/>
          <a:p>
            <a:pPr eaLnBrk="1" hangingPunct="1"/>
            <a:r>
              <a:rPr lang="zh-CN" altLang="en-US" sz="4000" dirty="0" smtClean="0">
                <a:ea typeface="宋体" charset="-122"/>
              </a:rPr>
              <a:t>目录</a:t>
            </a:r>
            <a:endParaRPr lang="en-US" altLang="zh-CN" sz="2400" dirty="0" smtClean="0">
              <a:solidFill>
                <a:schemeClr val="accent1"/>
              </a:solidFill>
              <a:ea typeface="宋体" charset="-122"/>
            </a:endParaRPr>
          </a:p>
        </p:txBody>
      </p:sp>
      <p:grpSp>
        <p:nvGrpSpPr>
          <p:cNvPr id="2" name="Group 3"/>
          <p:cNvGrpSpPr>
            <a:grpSpLocks/>
          </p:cNvGrpSpPr>
          <p:nvPr/>
        </p:nvGrpSpPr>
        <p:grpSpPr bwMode="auto">
          <a:xfrm>
            <a:off x="1828800" y="1484784"/>
            <a:ext cx="762000" cy="665163"/>
            <a:chOff x="1110" y="2656"/>
            <a:chExt cx="1549" cy="1351"/>
          </a:xfrm>
        </p:grpSpPr>
        <p:sp>
          <p:nvSpPr>
            <p:cNvPr id="1233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3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40966" name="AutoShape 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grpSp>
        <p:nvGrpSpPr>
          <p:cNvPr id="3" name="Group 7"/>
          <p:cNvGrpSpPr>
            <a:grpSpLocks/>
          </p:cNvGrpSpPr>
          <p:nvPr/>
        </p:nvGrpSpPr>
        <p:grpSpPr bwMode="auto">
          <a:xfrm>
            <a:off x="1828800" y="2348880"/>
            <a:ext cx="762000" cy="665163"/>
            <a:chOff x="3174" y="2656"/>
            <a:chExt cx="1549" cy="1351"/>
          </a:xfrm>
        </p:grpSpPr>
        <p:sp>
          <p:nvSpPr>
            <p:cNvPr id="12330"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31"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40970"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sp>
        <p:nvSpPr>
          <p:cNvPr id="12294" name="Line 11"/>
          <p:cNvSpPr>
            <a:spLocks noChangeShapeType="1"/>
          </p:cNvSpPr>
          <p:nvPr/>
        </p:nvSpPr>
        <p:spPr bwMode="auto">
          <a:xfrm>
            <a:off x="2438400" y="2060848"/>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295" name="Text Box 12"/>
          <p:cNvSpPr txBox="1">
            <a:spLocks noChangeArrowheads="1"/>
          </p:cNvSpPr>
          <p:nvPr/>
        </p:nvSpPr>
        <p:spPr bwMode="auto">
          <a:xfrm>
            <a:off x="2667000" y="1527448"/>
            <a:ext cx="800100" cy="461963"/>
          </a:xfrm>
          <a:prstGeom prst="rect">
            <a:avLst/>
          </a:prstGeom>
          <a:noFill/>
          <a:ln w="9525" algn="ctr">
            <a:noFill/>
            <a:miter lim="800000"/>
            <a:headEnd/>
            <a:tailEnd/>
          </a:ln>
        </p:spPr>
        <p:txBody>
          <a:bodyPr wrap="none">
            <a:spAutoFit/>
          </a:bodyPr>
          <a:lstStyle/>
          <a:p>
            <a:pPr eaLnBrk="0" hangingPunct="0"/>
            <a:r>
              <a:rPr lang="zh-CN" altLang="en-US" sz="2400" dirty="0">
                <a:solidFill>
                  <a:srgbClr val="0D1259"/>
                </a:solidFill>
                <a:effectLst>
                  <a:outerShdw blurRad="38100" dist="38100" dir="2700000" algn="tl">
                    <a:srgbClr val="000000">
                      <a:alpha val="43137"/>
                    </a:srgbClr>
                  </a:outerShdw>
                </a:effectLst>
                <a:latin typeface="黑体" pitchFamily="49" charset="-122"/>
                <a:ea typeface="黑体" pitchFamily="49" charset="-122"/>
              </a:rPr>
              <a:t>绪论</a:t>
            </a:r>
            <a:endParaRPr lang="en-US" altLang="zh-CN" sz="2400" dirty="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296" name="Text Box 13"/>
          <p:cNvSpPr txBox="1">
            <a:spLocks noChangeArrowheads="1"/>
          </p:cNvSpPr>
          <p:nvPr/>
        </p:nvSpPr>
        <p:spPr bwMode="gray">
          <a:xfrm>
            <a:off x="2025650" y="1549673"/>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1</a:t>
            </a:r>
          </a:p>
        </p:txBody>
      </p:sp>
      <p:sp>
        <p:nvSpPr>
          <p:cNvPr id="12297" name="Line 14"/>
          <p:cNvSpPr>
            <a:spLocks noChangeShapeType="1"/>
          </p:cNvSpPr>
          <p:nvPr/>
        </p:nvSpPr>
        <p:spPr bwMode="auto">
          <a:xfrm>
            <a:off x="2438400" y="2958480"/>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298" name="Text Box 15"/>
          <p:cNvSpPr txBox="1">
            <a:spLocks noChangeArrowheads="1"/>
          </p:cNvSpPr>
          <p:nvPr/>
        </p:nvSpPr>
        <p:spPr bwMode="auto">
          <a:xfrm>
            <a:off x="2667000" y="2425080"/>
            <a:ext cx="2032000" cy="461963"/>
          </a:xfrm>
          <a:prstGeom prst="rect">
            <a:avLst/>
          </a:prstGeom>
          <a:noFill/>
          <a:ln w="9525" algn="ctr">
            <a:noFill/>
            <a:miter lim="800000"/>
            <a:headEnd/>
            <a:tailEnd/>
          </a:ln>
        </p:spPr>
        <p:txBody>
          <a:bodyPr wrap="none">
            <a:spAutoFit/>
          </a:bodyPr>
          <a:lstStyle/>
          <a:p>
            <a:pPr eaLnBrk="0" hangingPunct="0"/>
            <a:r>
              <a:rPr lang="zh-CN" altLang="en-US" sz="2400" dirty="0">
                <a:solidFill>
                  <a:srgbClr val="0D1259"/>
                </a:solidFill>
                <a:effectLst>
                  <a:outerShdw blurRad="38100" dist="38100" dir="2700000" algn="tl">
                    <a:srgbClr val="000000">
                      <a:alpha val="43137"/>
                    </a:srgbClr>
                  </a:outerShdw>
                </a:effectLst>
                <a:latin typeface="黑体" pitchFamily="49" charset="-122"/>
                <a:ea typeface="黑体" pitchFamily="49" charset="-122"/>
              </a:rPr>
              <a:t>通用并行计算</a:t>
            </a:r>
            <a:endParaRPr lang="en-US" altLang="zh-CN" sz="2400" dirty="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299" name="Text Box 16"/>
          <p:cNvSpPr txBox="1">
            <a:spLocks noChangeArrowheads="1"/>
          </p:cNvSpPr>
          <p:nvPr/>
        </p:nvSpPr>
        <p:spPr bwMode="gray">
          <a:xfrm>
            <a:off x="2025650" y="2447305"/>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2</a:t>
            </a:r>
          </a:p>
        </p:txBody>
      </p:sp>
      <p:grpSp>
        <p:nvGrpSpPr>
          <p:cNvPr id="4" name="Group 17"/>
          <p:cNvGrpSpPr>
            <a:grpSpLocks/>
          </p:cNvGrpSpPr>
          <p:nvPr/>
        </p:nvGrpSpPr>
        <p:grpSpPr bwMode="auto">
          <a:xfrm>
            <a:off x="1828800" y="3235424"/>
            <a:ext cx="762000" cy="665163"/>
            <a:chOff x="1110" y="2656"/>
            <a:chExt cx="1549" cy="1351"/>
          </a:xfrm>
        </p:grpSpPr>
        <p:sp>
          <p:nvSpPr>
            <p:cNvPr id="123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40980"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grpSp>
        <p:nvGrpSpPr>
          <p:cNvPr id="5" name="Group 21"/>
          <p:cNvGrpSpPr>
            <a:grpSpLocks/>
          </p:cNvGrpSpPr>
          <p:nvPr/>
        </p:nvGrpSpPr>
        <p:grpSpPr bwMode="auto">
          <a:xfrm>
            <a:off x="1828800" y="4131989"/>
            <a:ext cx="762000" cy="665163"/>
            <a:chOff x="3174" y="2656"/>
            <a:chExt cx="1549" cy="1351"/>
          </a:xfrm>
        </p:grpSpPr>
        <p:sp>
          <p:nvSpPr>
            <p:cNvPr id="12324"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25"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40984"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sp>
        <p:nvSpPr>
          <p:cNvPr id="12302" name="Line 25"/>
          <p:cNvSpPr>
            <a:spLocks noChangeShapeType="1"/>
          </p:cNvSpPr>
          <p:nvPr/>
        </p:nvSpPr>
        <p:spPr bwMode="auto">
          <a:xfrm>
            <a:off x="2438400" y="3845024"/>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303" name="Text Box 26"/>
          <p:cNvSpPr txBox="1">
            <a:spLocks noChangeArrowheads="1"/>
          </p:cNvSpPr>
          <p:nvPr/>
        </p:nvSpPr>
        <p:spPr bwMode="auto">
          <a:xfrm>
            <a:off x="2667000" y="3311624"/>
            <a:ext cx="4186238" cy="461963"/>
          </a:xfrm>
          <a:prstGeom prst="rect">
            <a:avLst/>
          </a:prstGeom>
          <a:noFill/>
          <a:ln w="9525" algn="ctr">
            <a:noFill/>
            <a:miter lim="800000"/>
            <a:headEnd/>
            <a:tailEnd/>
          </a:ln>
        </p:spPr>
        <p:txBody>
          <a:bodyPr wrap="none">
            <a:spAutoFit/>
          </a:bodyPr>
          <a:lstStyle/>
          <a:p>
            <a:pPr eaLnBrk="0" hangingPunct="0"/>
            <a:r>
              <a:rPr lang="zh-CN" altLang="en-US" sz="2400">
                <a:solidFill>
                  <a:srgbClr val="0D1259"/>
                </a:solidFill>
                <a:effectLst>
                  <a:outerShdw blurRad="38100" dist="38100" dir="2700000" algn="tl">
                    <a:srgbClr val="000000">
                      <a:alpha val="43137"/>
                    </a:srgbClr>
                  </a:outerShdw>
                </a:effectLst>
                <a:latin typeface="黑体" pitchFamily="49" charset="-122"/>
                <a:ea typeface="黑体" pitchFamily="49" charset="-122"/>
              </a:rPr>
              <a:t>骨骼动画矩阵调色板并行算法</a:t>
            </a:r>
            <a:endParaRPr lang="en-US" altLang="zh-CN" sz="240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304" name="Text Box 27"/>
          <p:cNvSpPr txBox="1">
            <a:spLocks noChangeArrowheads="1"/>
          </p:cNvSpPr>
          <p:nvPr/>
        </p:nvSpPr>
        <p:spPr bwMode="gray">
          <a:xfrm>
            <a:off x="2025650" y="3333849"/>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3</a:t>
            </a:r>
          </a:p>
        </p:txBody>
      </p:sp>
      <p:sp>
        <p:nvSpPr>
          <p:cNvPr id="12305" name="Line 28"/>
          <p:cNvSpPr>
            <a:spLocks noChangeShapeType="1"/>
          </p:cNvSpPr>
          <p:nvPr/>
        </p:nvSpPr>
        <p:spPr bwMode="auto">
          <a:xfrm>
            <a:off x="2438400" y="4741589"/>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307" name="Text Box 30"/>
          <p:cNvSpPr txBox="1">
            <a:spLocks noChangeArrowheads="1"/>
          </p:cNvSpPr>
          <p:nvPr/>
        </p:nvSpPr>
        <p:spPr bwMode="gray">
          <a:xfrm>
            <a:off x="2025650" y="4230414"/>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4</a:t>
            </a:r>
          </a:p>
        </p:txBody>
      </p:sp>
      <p:sp>
        <p:nvSpPr>
          <p:cNvPr id="12308" name="灯片编号占位符 1"/>
          <p:cNvSpPr>
            <a:spLocks noGrp="1"/>
          </p:cNvSpPr>
          <p:nvPr>
            <p:ph type="sldNum" sz="quarter" idx="12"/>
          </p:nvPr>
        </p:nvSpPr>
        <p:spPr>
          <a:noFill/>
          <a:ln>
            <a:miter lim="800000"/>
            <a:headEnd/>
            <a:tailEnd/>
          </a:ln>
        </p:spPr>
        <p:txBody>
          <a:bodyPr/>
          <a:lstStyle/>
          <a:p>
            <a:fld id="{24812349-BE0D-46FB-9A71-0934A18DEDB0}" type="slidenum">
              <a:rPr lang="en-US" altLang="zh-CN" smtClean="0">
                <a:solidFill>
                  <a:srgbClr val="0D1259"/>
                </a:solidFill>
              </a:rPr>
              <a:pPr/>
              <a:t>39</a:t>
            </a:fld>
            <a:endParaRPr lang="en-US" altLang="zh-CN" smtClean="0">
              <a:solidFill>
                <a:srgbClr val="0D1259"/>
              </a:solidFill>
            </a:endParaRPr>
          </a:p>
        </p:txBody>
      </p:sp>
      <p:sp>
        <p:nvSpPr>
          <p:cNvPr id="12309" name="Line 28"/>
          <p:cNvSpPr>
            <a:spLocks noChangeShapeType="1"/>
          </p:cNvSpPr>
          <p:nvPr/>
        </p:nvSpPr>
        <p:spPr bwMode="auto">
          <a:xfrm>
            <a:off x="2438400" y="5564063"/>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310" name="Text Box 29"/>
          <p:cNvSpPr txBox="1">
            <a:spLocks noChangeArrowheads="1"/>
          </p:cNvSpPr>
          <p:nvPr/>
        </p:nvSpPr>
        <p:spPr bwMode="auto">
          <a:xfrm>
            <a:off x="2667000" y="4169890"/>
            <a:ext cx="3570288" cy="461963"/>
          </a:xfrm>
          <a:prstGeom prst="rect">
            <a:avLst/>
          </a:prstGeom>
          <a:noFill/>
          <a:ln w="9525" algn="ctr">
            <a:noFill/>
            <a:miter lim="800000"/>
            <a:headEnd/>
            <a:tailEnd/>
          </a:ln>
        </p:spPr>
        <p:txBody>
          <a:bodyPr wrap="none">
            <a:spAutoFit/>
          </a:bodyPr>
          <a:lstStyle/>
          <a:p>
            <a:pPr eaLnBrk="0" hangingPunct="0"/>
            <a:r>
              <a:rPr lang="zh-CN" altLang="en-US" sz="2400" dirty="0">
                <a:solidFill>
                  <a:srgbClr val="0D1259"/>
                </a:solidFill>
                <a:effectLst>
                  <a:outerShdw blurRad="38100" dist="38100" dir="2700000" algn="tl">
                    <a:srgbClr val="000000">
                      <a:alpha val="43137"/>
                    </a:srgbClr>
                  </a:outerShdw>
                </a:effectLst>
                <a:latin typeface="黑体" pitchFamily="49" charset="-122"/>
                <a:ea typeface="黑体" pitchFamily="49" charset="-122"/>
              </a:rPr>
              <a:t>虚拟现实平台多任务并行</a:t>
            </a:r>
            <a:endParaRPr lang="en-US" altLang="zh-CN" sz="2400" dirty="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311" name="Text Box 30"/>
          <p:cNvSpPr txBox="1">
            <a:spLocks noChangeArrowheads="1"/>
          </p:cNvSpPr>
          <p:nvPr/>
        </p:nvSpPr>
        <p:spPr bwMode="gray">
          <a:xfrm>
            <a:off x="2025650" y="4857849"/>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4</a:t>
            </a:r>
          </a:p>
        </p:txBody>
      </p:sp>
      <p:sp>
        <p:nvSpPr>
          <p:cNvPr id="12314" name="Text Box 29"/>
          <p:cNvSpPr txBox="1">
            <a:spLocks noChangeArrowheads="1"/>
          </p:cNvSpPr>
          <p:nvPr/>
        </p:nvSpPr>
        <p:spPr bwMode="auto">
          <a:xfrm>
            <a:off x="2663825" y="5025256"/>
            <a:ext cx="1722438" cy="461962"/>
          </a:xfrm>
          <a:prstGeom prst="rect">
            <a:avLst/>
          </a:prstGeom>
          <a:noFill/>
          <a:ln w="9525" algn="ctr">
            <a:noFill/>
            <a:miter lim="800000"/>
            <a:headEnd/>
            <a:tailEnd/>
          </a:ln>
        </p:spPr>
        <p:txBody>
          <a:bodyPr wrap="none">
            <a:spAutoFit/>
          </a:bodyPr>
          <a:lstStyle/>
          <a:p>
            <a:pPr eaLnBrk="0" hangingPunct="0"/>
            <a:r>
              <a:rPr lang="zh-CN" altLang="en-US" sz="2400" dirty="0">
                <a:solidFill>
                  <a:srgbClr val="0D1259"/>
                </a:solidFill>
                <a:effectLst>
                  <a:outerShdw blurRad="38100" dist="38100" dir="2700000" algn="tl">
                    <a:srgbClr val="000000">
                      <a:alpha val="43137"/>
                    </a:srgbClr>
                  </a:outerShdw>
                </a:effectLst>
                <a:latin typeface="黑体" pitchFamily="49" charset="-122"/>
                <a:ea typeface="黑体" pitchFamily="49" charset="-122"/>
              </a:rPr>
              <a:t>总结和展望</a:t>
            </a:r>
            <a:endParaRPr lang="en-US" altLang="zh-CN" sz="2400" dirty="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315" name="Text Box 30"/>
          <p:cNvSpPr txBox="1">
            <a:spLocks noChangeArrowheads="1"/>
          </p:cNvSpPr>
          <p:nvPr/>
        </p:nvSpPr>
        <p:spPr bwMode="gray">
          <a:xfrm>
            <a:off x="2020888" y="5199286"/>
            <a:ext cx="355600" cy="461962"/>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6</a:t>
            </a:r>
          </a:p>
        </p:txBody>
      </p:sp>
      <p:grpSp>
        <p:nvGrpSpPr>
          <p:cNvPr id="7" name="Group 17"/>
          <p:cNvGrpSpPr>
            <a:grpSpLocks/>
          </p:cNvGrpSpPr>
          <p:nvPr/>
        </p:nvGrpSpPr>
        <p:grpSpPr bwMode="auto">
          <a:xfrm>
            <a:off x="1828800" y="4996086"/>
            <a:ext cx="762000" cy="665162"/>
            <a:chOff x="1110" y="2656"/>
            <a:chExt cx="1549" cy="1351"/>
          </a:xfrm>
        </p:grpSpPr>
        <p:sp>
          <p:nvSpPr>
            <p:cNvPr id="1231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1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55"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sp>
        <p:nvSpPr>
          <p:cNvPr id="12317" name="Text Box 27"/>
          <p:cNvSpPr txBox="1">
            <a:spLocks noChangeArrowheads="1"/>
          </p:cNvSpPr>
          <p:nvPr/>
        </p:nvSpPr>
        <p:spPr bwMode="gray">
          <a:xfrm>
            <a:off x="2024063" y="5073526"/>
            <a:ext cx="357187" cy="461962"/>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5</a:t>
            </a:r>
          </a:p>
        </p:txBody>
      </p:sp>
    </p:spTree>
    <p:extLst>
      <p:ext uri="{BB962C8B-B14F-4D97-AF65-F5344CB8AC3E}">
        <p14:creationId xmlns:p14="http://schemas.microsoft.com/office/powerpoint/2010/main" val="1018036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zh-CN" altLang="en-US" dirty="0" smtClean="0">
                <a:ea typeface="宋体" charset="-122"/>
              </a:rPr>
              <a:t>研究目标</a:t>
            </a:r>
            <a:endParaRPr lang="en-US" altLang="zh-CN" dirty="0" smtClean="0">
              <a:ea typeface="宋体" charset="-122"/>
            </a:endParaRPr>
          </a:p>
        </p:txBody>
      </p:sp>
      <p:sp>
        <p:nvSpPr>
          <p:cNvPr id="41987" name="Rectangle 3"/>
          <p:cNvSpPr>
            <a:spLocks noGrp="1" noChangeArrowheads="1"/>
          </p:cNvSpPr>
          <p:nvPr>
            <p:ph type="body" idx="1"/>
          </p:nvPr>
        </p:nvSpPr>
        <p:spPr/>
        <p:txBody>
          <a:bodyPr/>
          <a:lstStyle/>
          <a:p>
            <a:pPr eaLnBrk="1" hangingPunct="1">
              <a:defRPr/>
            </a:pPr>
            <a:r>
              <a:rPr lang="zh-CN" altLang="en-US" b="1" dirty="0" smtClean="0">
                <a:ea typeface="宋体" charset="-122"/>
              </a:rPr>
              <a:t>目标</a:t>
            </a:r>
            <a:r>
              <a:rPr lang="en-US" altLang="zh-CN" b="1" dirty="0" smtClean="0">
                <a:ea typeface="宋体" charset="-122"/>
              </a:rPr>
              <a:t> </a:t>
            </a:r>
          </a:p>
          <a:p>
            <a:pPr marL="457200" lvl="1" indent="0" eaLnBrk="1" hangingPunct="1">
              <a:buFont typeface="Wingdings" pitchFamily="2" charset="2"/>
              <a:buNone/>
              <a:defRPr/>
            </a:pPr>
            <a:r>
              <a:rPr lang="en-US" altLang="zh-CN" dirty="0" smtClean="0"/>
              <a:t>——</a:t>
            </a:r>
            <a:r>
              <a:rPr lang="zh-CN" altLang="en-US" sz="2400" dirty="0" smtClean="0"/>
              <a:t>经诊断发现性能瓶颈：</a:t>
            </a:r>
          </a:p>
          <a:p>
            <a:pPr lvl="1" eaLnBrk="1" hangingPunct="1">
              <a:defRPr/>
            </a:pPr>
            <a:r>
              <a:rPr lang="zh-CN" altLang="en-US" sz="2400" dirty="0" smtClean="0"/>
              <a:t>动态角色动画模型渲染</a:t>
            </a:r>
            <a:r>
              <a:rPr lang="en-US" altLang="zh-CN" sz="2400" dirty="0" smtClean="0"/>
              <a:t> </a:t>
            </a:r>
          </a:p>
          <a:p>
            <a:pPr lvl="1" eaLnBrk="1" hangingPunct="1">
              <a:defRPr/>
            </a:pPr>
            <a:r>
              <a:rPr lang="zh-CN" altLang="en-US" sz="2400" dirty="0" smtClean="0"/>
              <a:t>复杂自然现象仿真模拟</a:t>
            </a:r>
            <a:endParaRPr lang="en-US" altLang="zh-CN" sz="2400" dirty="0" smtClean="0"/>
          </a:p>
          <a:p>
            <a:pPr lvl="1" eaLnBrk="1" hangingPunct="1">
              <a:defRPr/>
            </a:pPr>
            <a:endParaRPr lang="en-US" altLang="zh-CN" sz="3200" b="1" dirty="0" smtClean="0">
              <a:solidFill>
                <a:schemeClr val="tx2"/>
              </a:solidFill>
              <a:ea typeface="宋体" charset="-122"/>
              <a:cs typeface="+mn-cs"/>
            </a:endParaRPr>
          </a:p>
          <a:p>
            <a:pPr eaLnBrk="1" hangingPunct="1">
              <a:defRPr/>
            </a:pPr>
            <a:r>
              <a:rPr lang="zh-CN" altLang="en-US" b="1" dirty="0" smtClean="0">
                <a:ea typeface="宋体" charset="-122"/>
              </a:rPr>
              <a:t>方法</a:t>
            </a:r>
            <a:r>
              <a:rPr lang="en-US" altLang="zh-CN" b="1" dirty="0" smtClean="0">
                <a:ea typeface="宋体" charset="-122"/>
              </a:rPr>
              <a:t> </a:t>
            </a:r>
          </a:p>
          <a:p>
            <a:pPr lvl="1" eaLnBrk="1" hangingPunct="1">
              <a:defRPr/>
            </a:pPr>
            <a:r>
              <a:rPr lang="zh-CN" altLang="en-US" sz="2400" dirty="0" smtClean="0"/>
              <a:t>研究最新软</a:t>
            </a:r>
            <a:r>
              <a:rPr lang="en-US" altLang="zh-CN" sz="2400" dirty="0" smtClean="0"/>
              <a:t>/</a:t>
            </a:r>
            <a:r>
              <a:rPr lang="zh-CN" altLang="en-US" sz="2400" dirty="0" smtClean="0"/>
              <a:t>硬件并行技术，解决性能瓶颈问题</a:t>
            </a:r>
            <a:endParaRPr lang="en-US" altLang="zh-CN" sz="2400" dirty="0" smtClean="0"/>
          </a:p>
          <a:p>
            <a:pPr lvl="1" eaLnBrk="1" hangingPunct="1">
              <a:defRPr/>
            </a:pPr>
            <a:r>
              <a:rPr lang="zh-CN" altLang="zh-CN" sz="2400" dirty="0"/>
              <a:t>面向单核处理器的传统单线程算法难以满足海量数据处理的实时性需求，也无法充分发挥多核处理器的计算潜力，并行计算技术成为计算机性能优化的前沿技术。</a:t>
            </a:r>
            <a:endParaRPr lang="en-US" altLang="zh-CN" sz="2400" b="1" dirty="0" smtClean="0"/>
          </a:p>
          <a:p>
            <a:pPr lvl="1" eaLnBrk="1" hangingPunct="1">
              <a:defRPr/>
            </a:pPr>
            <a:endParaRPr lang="en-US" altLang="zh-CN" sz="3200" b="1" dirty="0" smtClean="0">
              <a:ea typeface="宋体" charset="-122"/>
              <a:cs typeface="+mn-cs"/>
            </a:endParaRPr>
          </a:p>
        </p:txBody>
      </p:sp>
      <p:sp>
        <p:nvSpPr>
          <p:cNvPr id="6148" name="灯片编号占位符 1"/>
          <p:cNvSpPr>
            <a:spLocks noGrp="1"/>
          </p:cNvSpPr>
          <p:nvPr>
            <p:ph type="sldNum" sz="quarter" idx="12"/>
          </p:nvPr>
        </p:nvSpPr>
        <p:spPr>
          <a:noFill/>
          <a:ln>
            <a:miter lim="800000"/>
            <a:headEnd/>
            <a:tailEnd/>
          </a:ln>
        </p:spPr>
        <p:txBody>
          <a:bodyPr/>
          <a:lstStyle/>
          <a:p>
            <a:fld id="{F362187E-B190-49AE-BA71-AD2AC4584A03}" type="slidenum">
              <a:rPr lang="en-US" altLang="zh-CN" smtClean="0">
                <a:solidFill>
                  <a:srgbClr val="0D1259"/>
                </a:solidFill>
              </a:rPr>
              <a:pPr/>
              <a:t>4</a:t>
            </a:fld>
            <a:endParaRPr lang="en-US" altLang="zh-CN" smtClean="0">
              <a:solidFill>
                <a:srgbClr val="0D125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fade">
                                      <p:cBhvr>
                                        <p:cTn id="7" dur="1000"/>
                                        <p:tgtEl>
                                          <p:spTgt spid="41987">
                                            <p:txEl>
                                              <p:pRg st="0" end="0"/>
                                            </p:txEl>
                                          </p:spTgt>
                                        </p:tgtEl>
                                      </p:cBhvr>
                                    </p:animEffect>
                                    <p:anim calcmode="lin" valueType="num">
                                      <p:cBhvr>
                                        <p:cTn id="8" dur="1000" fill="hold"/>
                                        <p:tgtEl>
                                          <p:spTgt spid="419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19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987">
                                            <p:txEl>
                                              <p:pRg st="1" end="1"/>
                                            </p:txEl>
                                          </p:spTgt>
                                        </p:tgtEl>
                                        <p:attrNameLst>
                                          <p:attrName>style.visibility</p:attrName>
                                        </p:attrNameLst>
                                      </p:cBhvr>
                                      <p:to>
                                        <p:strVal val="visible"/>
                                      </p:to>
                                    </p:set>
                                    <p:animEffect transition="in" filter="fade">
                                      <p:cBhvr>
                                        <p:cTn id="14" dur="1000"/>
                                        <p:tgtEl>
                                          <p:spTgt spid="41987">
                                            <p:txEl>
                                              <p:pRg st="1" end="1"/>
                                            </p:txEl>
                                          </p:spTgt>
                                        </p:tgtEl>
                                      </p:cBhvr>
                                    </p:animEffect>
                                    <p:anim calcmode="lin" valueType="num">
                                      <p:cBhvr>
                                        <p:cTn id="15" dur="1000" fill="hold"/>
                                        <p:tgtEl>
                                          <p:spTgt spid="419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19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1987">
                                            <p:txEl>
                                              <p:pRg st="2" end="2"/>
                                            </p:txEl>
                                          </p:spTgt>
                                        </p:tgtEl>
                                        <p:attrNameLst>
                                          <p:attrName>style.visibility</p:attrName>
                                        </p:attrNameLst>
                                      </p:cBhvr>
                                      <p:to>
                                        <p:strVal val="visible"/>
                                      </p:to>
                                    </p:set>
                                    <p:animEffect transition="in" filter="fade">
                                      <p:cBhvr>
                                        <p:cTn id="21" dur="1000"/>
                                        <p:tgtEl>
                                          <p:spTgt spid="41987">
                                            <p:txEl>
                                              <p:pRg st="2" end="2"/>
                                            </p:txEl>
                                          </p:spTgt>
                                        </p:tgtEl>
                                      </p:cBhvr>
                                    </p:animEffect>
                                    <p:anim calcmode="lin" valueType="num">
                                      <p:cBhvr>
                                        <p:cTn id="22" dur="1000" fill="hold"/>
                                        <p:tgtEl>
                                          <p:spTgt spid="4198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198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1987">
                                            <p:txEl>
                                              <p:pRg st="3" end="3"/>
                                            </p:txEl>
                                          </p:spTgt>
                                        </p:tgtEl>
                                        <p:attrNameLst>
                                          <p:attrName>style.visibility</p:attrName>
                                        </p:attrNameLst>
                                      </p:cBhvr>
                                      <p:to>
                                        <p:strVal val="visible"/>
                                      </p:to>
                                    </p:set>
                                    <p:animEffect transition="in" filter="fade">
                                      <p:cBhvr>
                                        <p:cTn id="28" dur="1000"/>
                                        <p:tgtEl>
                                          <p:spTgt spid="41987">
                                            <p:txEl>
                                              <p:pRg st="3" end="3"/>
                                            </p:txEl>
                                          </p:spTgt>
                                        </p:tgtEl>
                                      </p:cBhvr>
                                    </p:animEffect>
                                    <p:anim calcmode="lin" valueType="num">
                                      <p:cBhvr>
                                        <p:cTn id="29" dur="1000" fill="hold"/>
                                        <p:tgtEl>
                                          <p:spTgt spid="4198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198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1987">
                                            <p:txEl>
                                              <p:pRg st="5" end="5"/>
                                            </p:txEl>
                                          </p:spTgt>
                                        </p:tgtEl>
                                        <p:attrNameLst>
                                          <p:attrName>style.visibility</p:attrName>
                                        </p:attrNameLst>
                                      </p:cBhvr>
                                      <p:to>
                                        <p:strVal val="visible"/>
                                      </p:to>
                                    </p:set>
                                    <p:animEffect transition="in" filter="fade">
                                      <p:cBhvr>
                                        <p:cTn id="35" dur="1000"/>
                                        <p:tgtEl>
                                          <p:spTgt spid="41987">
                                            <p:txEl>
                                              <p:pRg st="5" end="5"/>
                                            </p:txEl>
                                          </p:spTgt>
                                        </p:tgtEl>
                                      </p:cBhvr>
                                    </p:animEffect>
                                    <p:anim calcmode="lin" valueType="num">
                                      <p:cBhvr>
                                        <p:cTn id="36" dur="1000" fill="hold"/>
                                        <p:tgtEl>
                                          <p:spTgt spid="41987">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4198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1987">
                                            <p:txEl>
                                              <p:pRg st="6" end="6"/>
                                            </p:txEl>
                                          </p:spTgt>
                                        </p:tgtEl>
                                        <p:attrNameLst>
                                          <p:attrName>style.visibility</p:attrName>
                                        </p:attrNameLst>
                                      </p:cBhvr>
                                      <p:to>
                                        <p:strVal val="visible"/>
                                      </p:to>
                                    </p:set>
                                    <p:animEffect transition="in" filter="fade">
                                      <p:cBhvr>
                                        <p:cTn id="42" dur="1000"/>
                                        <p:tgtEl>
                                          <p:spTgt spid="41987">
                                            <p:txEl>
                                              <p:pRg st="6" end="6"/>
                                            </p:txEl>
                                          </p:spTgt>
                                        </p:tgtEl>
                                      </p:cBhvr>
                                    </p:animEffect>
                                    <p:anim calcmode="lin" valueType="num">
                                      <p:cBhvr>
                                        <p:cTn id="43" dur="1000" fill="hold"/>
                                        <p:tgtEl>
                                          <p:spTgt spid="41987">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4198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1987">
                                            <p:txEl>
                                              <p:pRg st="7" end="7"/>
                                            </p:txEl>
                                          </p:spTgt>
                                        </p:tgtEl>
                                        <p:attrNameLst>
                                          <p:attrName>style.visibility</p:attrName>
                                        </p:attrNameLst>
                                      </p:cBhvr>
                                      <p:to>
                                        <p:strVal val="visible"/>
                                      </p:to>
                                    </p:set>
                                    <p:animEffect transition="in" filter="fade">
                                      <p:cBhvr>
                                        <p:cTn id="49" dur="1000"/>
                                        <p:tgtEl>
                                          <p:spTgt spid="41987">
                                            <p:txEl>
                                              <p:pRg st="7" end="7"/>
                                            </p:txEl>
                                          </p:spTgt>
                                        </p:tgtEl>
                                      </p:cBhvr>
                                    </p:animEffect>
                                    <p:anim calcmode="lin" valueType="num">
                                      <p:cBhvr>
                                        <p:cTn id="50" dur="1000" fill="hold"/>
                                        <p:tgtEl>
                                          <p:spTgt spid="41987">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4198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dirty="0" smtClean="0">
                <a:ea typeface="宋体" charset="-122"/>
              </a:rPr>
              <a:t>柏林噪声粒子系统喷泉</a:t>
            </a:r>
          </a:p>
        </p:txBody>
      </p:sp>
      <p:sp>
        <p:nvSpPr>
          <p:cNvPr id="32771" name="内容占位符 2"/>
          <p:cNvSpPr>
            <a:spLocks noGrp="1"/>
          </p:cNvSpPr>
          <p:nvPr>
            <p:ph idx="1"/>
          </p:nvPr>
        </p:nvSpPr>
        <p:spPr/>
        <p:txBody>
          <a:bodyPr/>
          <a:lstStyle/>
          <a:p>
            <a:r>
              <a:rPr lang="zh-CN" altLang="en-US" dirty="0" smtClean="0">
                <a:ea typeface="宋体" charset="-122"/>
              </a:rPr>
              <a:t>粒子系统喷泉模型</a:t>
            </a:r>
          </a:p>
        </p:txBody>
      </p:sp>
      <p:sp>
        <p:nvSpPr>
          <p:cNvPr id="32772" name="灯片编号占位符 3"/>
          <p:cNvSpPr>
            <a:spLocks noGrp="1"/>
          </p:cNvSpPr>
          <p:nvPr>
            <p:ph type="sldNum" sz="quarter" idx="12"/>
          </p:nvPr>
        </p:nvSpPr>
        <p:spPr>
          <a:noFill/>
          <a:ln>
            <a:miter lim="800000"/>
            <a:headEnd/>
            <a:tailEnd/>
          </a:ln>
        </p:spPr>
        <p:txBody>
          <a:bodyPr/>
          <a:lstStyle/>
          <a:p>
            <a:fld id="{287431D3-B9D6-4F40-84D6-54AEF30274DD}" type="slidenum">
              <a:rPr lang="en-US" altLang="zh-CN" smtClean="0"/>
              <a:pPr/>
              <a:t>40</a:t>
            </a:fld>
            <a:endParaRPr lang="en-US" altLang="zh-CN" smtClean="0"/>
          </a:p>
        </p:txBody>
      </p:sp>
      <p:pic>
        <p:nvPicPr>
          <p:cNvPr id="32773" name="Picture 5"/>
          <p:cNvPicPr>
            <a:picLocks noChangeAspect="1" noChangeArrowheads="1"/>
          </p:cNvPicPr>
          <p:nvPr/>
        </p:nvPicPr>
        <p:blipFill>
          <a:blip r:embed="rId3"/>
          <a:srcRect/>
          <a:stretch>
            <a:fillRect/>
          </a:stretch>
        </p:blipFill>
        <p:spPr bwMode="auto">
          <a:xfrm>
            <a:off x="2239924" y="2060848"/>
            <a:ext cx="5094325" cy="426375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2773"/>
                                        </p:tgtEl>
                                        <p:attrNameLst>
                                          <p:attrName>style.visibility</p:attrName>
                                        </p:attrNameLst>
                                      </p:cBhvr>
                                      <p:to>
                                        <p:strVal val="visible"/>
                                      </p:to>
                                    </p:set>
                                    <p:animEffect transition="in" filter="fade">
                                      <p:cBhvr>
                                        <p:cTn id="7" dur="1000"/>
                                        <p:tgtEl>
                                          <p:spTgt spid="32773"/>
                                        </p:tgtEl>
                                      </p:cBhvr>
                                    </p:animEffect>
                                    <p:anim calcmode="lin" valueType="num">
                                      <p:cBhvr>
                                        <p:cTn id="8" dur="1000" fill="hold"/>
                                        <p:tgtEl>
                                          <p:spTgt spid="32773"/>
                                        </p:tgtEl>
                                        <p:attrNameLst>
                                          <p:attrName>ppt_x</p:attrName>
                                        </p:attrNameLst>
                                      </p:cBhvr>
                                      <p:tavLst>
                                        <p:tav tm="0">
                                          <p:val>
                                            <p:strVal val="#ppt_x"/>
                                          </p:val>
                                        </p:tav>
                                        <p:tav tm="100000">
                                          <p:val>
                                            <p:strVal val="#ppt_x"/>
                                          </p:val>
                                        </p:tav>
                                      </p:tavLst>
                                    </p:anim>
                                    <p:anim calcmode="lin" valueType="num">
                                      <p:cBhvr>
                                        <p:cTn id="9" dur="1000" fill="hold"/>
                                        <p:tgtEl>
                                          <p:spTgt spid="327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zh-CN" altLang="en-US" dirty="0" smtClean="0">
                <a:ea typeface="宋体" charset="-122"/>
              </a:rPr>
              <a:t>柏林噪声粒子系统喷泉</a:t>
            </a:r>
          </a:p>
        </p:txBody>
      </p:sp>
      <p:sp>
        <p:nvSpPr>
          <p:cNvPr id="33795" name="内容占位符 2"/>
          <p:cNvSpPr>
            <a:spLocks noGrp="1"/>
          </p:cNvSpPr>
          <p:nvPr>
            <p:ph idx="1"/>
          </p:nvPr>
        </p:nvSpPr>
        <p:spPr/>
        <p:txBody>
          <a:bodyPr/>
          <a:lstStyle/>
          <a:p>
            <a:r>
              <a:rPr lang="zh-CN" altLang="en-US" dirty="0" smtClean="0">
                <a:ea typeface="宋体" charset="-122"/>
              </a:rPr>
              <a:t>柏林噪声风场</a:t>
            </a:r>
          </a:p>
        </p:txBody>
      </p:sp>
      <p:sp>
        <p:nvSpPr>
          <p:cNvPr id="33796" name="灯片编号占位符 3"/>
          <p:cNvSpPr>
            <a:spLocks noGrp="1"/>
          </p:cNvSpPr>
          <p:nvPr>
            <p:ph type="sldNum" sz="quarter" idx="12"/>
          </p:nvPr>
        </p:nvSpPr>
        <p:spPr>
          <a:noFill/>
          <a:ln>
            <a:miter lim="800000"/>
            <a:headEnd/>
            <a:tailEnd/>
          </a:ln>
        </p:spPr>
        <p:txBody>
          <a:bodyPr/>
          <a:lstStyle/>
          <a:p>
            <a:fld id="{1DFF91B1-134D-4D2B-B086-229919F66B1C}" type="slidenum">
              <a:rPr lang="en-US" altLang="zh-CN" smtClean="0"/>
              <a:pPr/>
              <a:t>41</a:t>
            </a:fld>
            <a:endParaRPr lang="en-US" altLang="zh-CN" smtClean="0"/>
          </a:p>
        </p:txBody>
      </p:sp>
      <p:grpSp>
        <p:nvGrpSpPr>
          <p:cNvPr id="2" name="组合 1"/>
          <p:cNvGrpSpPr/>
          <p:nvPr/>
        </p:nvGrpSpPr>
        <p:grpSpPr>
          <a:xfrm>
            <a:off x="604838" y="2286000"/>
            <a:ext cx="3929062" cy="1928813"/>
            <a:chOff x="604838" y="2286000"/>
            <a:chExt cx="3929062" cy="1928813"/>
          </a:xfrm>
        </p:grpSpPr>
        <p:pic>
          <p:nvPicPr>
            <p:cNvPr id="33797" name="内容占位符 4" descr="perlin2d_a.jpg"/>
            <p:cNvPicPr>
              <a:picLocks noChangeAspect="1"/>
            </p:cNvPicPr>
            <p:nvPr/>
          </p:nvPicPr>
          <p:blipFill>
            <a:blip r:embed="rId3"/>
            <a:srcRect/>
            <a:stretch>
              <a:fillRect/>
            </a:stretch>
          </p:blipFill>
          <p:spPr bwMode="auto">
            <a:xfrm>
              <a:off x="604838" y="2286000"/>
              <a:ext cx="714375" cy="714375"/>
            </a:xfrm>
            <a:prstGeom prst="rect">
              <a:avLst/>
            </a:prstGeom>
            <a:noFill/>
            <a:ln w="9525">
              <a:noFill/>
              <a:miter lim="800000"/>
              <a:headEnd/>
              <a:tailEnd/>
            </a:ln>
          </p:spPr>
        </p:pic>
        <p:pic>
          <p:nvPicPr>
            <p:cNvPr id="33798" name="图片 5" descr="perlin2d_b.jpg"/>
            <p:cNvPicPr>
              <a:picLocks noChangeAspect="1"/>
            </p:cNvPicPr>
            <p:nvPr/>
          </p:nvPicPr>
          <p:blipFill>
            <a:blip r:embed="rId4"/>
            <a:srcRect/>
            <a:stretch>
              <a:fillRect/>
            </a:stretch>
          </p:blipFill>
          <p:spPr bwMode="auto">
            <a:xfrm>
              <a:off x="1428750" y="2286000"/>
              <a:ext cx="714375" cy="714375"/>
            </a:xfrm>
            <a:prstGeom prst="rect">
              <a:avLst/>
            </a:prstGeom>
            <a:noFill/>
            <a:ln w="9525">
              <a:noFill/>
              <a:miter lim="800000"/>
              <a:headEnd/>
              <a:tailEnd/>
            </a:ln>
          </p:spPr>
        </p:pic>
        <p:pic>
          <p:nvPicPr>
            <p:cNvPr id="33799" name="图片 6" descr="perlin2d_c.jpg"/>
            <p:cNvPicPr>
              <a:picLocks noChangeAspect="1"/>
            </p:cNvPicPr>
            <p:nvPr/>
          </p:nvPicPr>
          <p:blipFill>
            <a:blip r:embed="rId5"/>
            <a:srcRect/>
            <a:stretch>
              <a:fillRect/>
            </a:stretch>
          </p:blipFill>
          <p:spPr bwMode="auto">
            <a:xfrm>
              <a:off x="2214563" y="2286000"/>
              <a:ext cx="714375" cy="714375"/>
            </a:xfrm>
            <a:prstGeom prst="rect">
              <a:avLst/>
            </a:prstGeom>
            <a:noFill/>
            <a:ln w="9525">
              <a:noFill/>
              <a:miter lim="800000"/>
              <a:headEnd/>
              <a:tailEnd/>
            </a:ln>
          </p:spPr>
        </p:pic>
        <p:pic>
          <p:nvPicPr>
            <p:cNvPr id="33800" name="图片 7" descr="perlin2d_d.jpg"/>
            <p:cNvPicPr>
              <a:picLocks noChangeAspect="1"/>
            </p:cNvPicPr>
            <p:nvPr/>
          </p:nvPicPr>
          <p:blipFill>
            <a:blip r:embed="rId6"/>
            <a:srcRect/>
            <a:stretch>
              <a:fillRect/>
            </a:stretch>
          </p:blipFill>
          <p:spPr bwMode="auto">
            <a:xfrm>
              <a:off x="3033713" y="2286000"/>
              <a:ext cx="714375" cy="714375"/>
            </a:xfrm>
            <a:prstGeom prst="rect">
              <a:avLst/>
            </a:prstGeom>
            <a:noFill/>
            <a:ln w="9525">
              <a:noFill/>
              <a:miter lim="800000"/>
              <a:headEnd/>
              <a:tailEnd/>
            </a:ln>
          </p:spPr>
        </p:pic>
        <p:pic>
          <p:nvPicPr>
            <p:cNvPr id="33801" name="图片 8" descr="perlin2d_f.jpg"/>
            <p:cNvPicPr>
              <a:picLocks noChangeAspect="1"/>
            </p:cNvPicPr>
            <p:nvPr/>
          </p:nvPicPr>
          <p:blipFill>
            <a:blip r:embed="rId7"/>
            <a:srcRect/>
            <a:stretch>
              <a:fillRect/>
            </a:stretch>
          </p:blipFill>
          <p:spPr bwMode="auto">
            <a:xfrm>
              <a:off x="3819525" y="2286000"/>
              <a:ext cx="714375" cy="714375"/>
            </a:xfrm>
            <a:prstGeom prst="rect">
              <a:avLst/>
            </a:prstGeom>
            <a:noFill/>
            <a:ln w="9525">
              <a:noFill/>
              <a:miter lim="800000"/>
              <a:headEnd/>
              <a:tailEnd/>
            </a:ln>
          </p:spPr>
        </p:pic>
        <p:pic>
          <p:nvPicPr>
            <p:cNvPr id="33802" name="图片 9" descr="noise-perlin.jpg"/>
            <p:cNvPicPr>
              <a:picLocks noChangeAspect="1"/>
            </p:cNvPicPr>
            <p:nvPr/>
          </p:nvPicPr>
          <p:blipFill>
            <a:blip r:embed="rId8"/>
            <a:srcRect/>
            <a:stretch>
              <a:fillRect/>
            </a:stretch>
          </p:blipFill>
          <p:spPr bwMode="auto">
            <a:xfrm>
              <a:off x="2105025" y="3286125"/>
              <a:ext cx="928688" cy="928688"/>
            </a:xfrm>
            <a:prstGeom prst="rect">
              <a:avLst/>
            </a:prstGeom>
            <a:noFill/>
            <a:ln w="9525">
              <a:noFill/>
              <a:miter lim="800000"/>
              <a:headEnd/>
              <a:tailEnd/>
            </a:ln>
          </p:spPr>
        </p:pic>
      </p:grpSp>
      <p:pic>
        <p:nvPicPr>
          <p:cNvPr id="33803" name="图片 10"/>
          <p:cNvPicPr>
            <a:picLocks noChangeAspect="1" noChangeArrowheads="1"/>
          </p:cNvPicPr>
          <p:nvPr/>
        </p:nvPicPr>
        <p:blipFill>
          <a:blip r:embed="rId9"/>
          <a:srcRect/>
          <a:stretch>
            <a:fillRect/>
          </a:stretch>
        </p:blipFill>
        <p:spPr bwMode="auto">
          <a:xfrm>
            <a:off x="6019800" y="1228725"/>
            <a:ext cx="2686050" cy="5043488"/>
          </a:xfrm>
          <a:prstGeom prst="rect">
            <a:avLst/>
          </a:prstGeom>
          <a:noFill/>
          <a:ln w="9525">
            <a:noFill/>
            <a:miter lim="800000"/>
            <a:headEnd/>
            <a:tailEnd/>
          </a:ln>
        </p:spPr>
      </p:pic>
      <p:graphicFrame>
        <p:nvGraphicFramePr>
          <p:cNvPr id="14" name="图表 13"/>
          <p:cNvGraphicFramePr/>
          <p:nvPr>
            <p:extLst>
              <p:ext uri="{D42A27DB-BD31-4B8C-83A1-F6EECF244321}">
                <p14:modId xmlns:p14="http://schemas.microsoft.com/office/powerpoint/2010/main" val="1261116266"/>
              </p:ext>
            </p:extLst>
          </p:nvPr>
        </p:nvGraphicFramePr>
        <p:xfrm>
          <a:off x="961616" y="4581366"/>
          <a:ext cx="3710394" cy="2171700"/>
        </p:xfrm>
        <a:graphic>
          <a:graphicData uri="http://schemas.openxmlformats.org/drawingml/2006/chart">
            <c:chart xmlns:c="http://schemas.openxmlformats.org/drawingml/2006/chart" xmlns:r="http://schemas.openxmlformats.org/officeDocument/2006/relationships" r:id="rId10"/>
          </a:graphicData>
        </a:graphic>
      </p:graphicFrame>
      <p:sp>
        <p:nvSpPr>
          <p:cNvPr id="3" name="TextBox 2"/>
          <p:cNvSpPr txBox="1"/>
          <p:nvPr/>
        </p:nvSpPr>
        <p:spPr>
          <a:xfrm>
            <a:off x="1319213" y="1844824"/>
            <a:ext cx="2500312" cy="369332"/>
          </a:xfrm>
          <a:prstGeom prst="rect">
            <a:avLst/>
          </a:prstGeom>
          <a:noFill/>
        </p:spPr>
        <p:txBody>
          <a:bodyPr wrap="square" rtlCol="0">
            <a:spAutoFit/>
          </a:bodyPr>
          <a:lstStyle/>
          <a:p>
            <a:pPr algn="ctr"/>
            <a:r>
              <a:rPr lang="zh-CN" altLang="en-US" b="1" dirty="0" smtClean="0"/>
              <a:t>二维柏林噪声</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3803"/>
                                        </p:tgtEl>
                                        <p:attrNameLst>
                                          <p:attrName>style.visibility</p:attrName>
                                        </p:attrNameLst>
                                      </p:cBhvr>
                                      <p:to>
                                        <p:strVal val="visible"/>
                                      </p:to>
                                    </p:set>
                                    <p:animEffect transition="in" filter="fade">
                                      <p:cBhvr>
                                        <p:cTn id="7" dur="1000"/>
                                        <p:tgtEl>
                                          <p:spTgt spid="33803"/>
                                        </p:tgtEl>
                                      </p:cBhvr>
                                    </p:animEffect>
                                    <p:anim calcmode="lin" valueType="num">
                                      <p:cBhvr>
                                        <p:cTn id="8" dur="1000" fill="hold"/>
                                        <p:tgtEl>
                                          <p:spTgt spid="33803"/>
                                        </p:tgtEl>
                                        <p:attrNameLst>
                                          <p:attrName>ppt_x</p:attrName>
                                        </p:attrNameLst>
                                      </p:cBhvr>
                                      <p:tavLst>
                                        <p:tav tm="0">
                                          <p:val>
                                            <p:strVal val="#ppt_x"/>
                                          </p:val>
                                        </p:tav>
                                        <p:tav tm="100000">
                                          <p:val>
                                            <p:strVal val="#ppt_x"/>
                                          </p:val>
                                        </p:tav>
                                      </p:tavLst>
                                    </p:anim>
                                    <p:anim calcmode="lin" valueType="num">
                                      <p:cBhvr>
                                        <p:cTn id="9" dur="1000" fill="hold"/>
                                        <p:tgtEl>
                                          <p:spTgt spid="3380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zh-CN" altLang="en-US" dirty="0">
                <a:ea typeface="宋体" charset="-122"/>
              </a:rPr>
              <a:t>柏林噪声粒子系统喷泉</a:t>
            </a:r>
            <a:endParaRPr lang="zh-CN" altLang="en-US" dirty="0" smtClean="0">
              <a:ea typeface="宋体" charset="-122"/>
            </a:endParaRPr>
          </a:p>
        </p:txBody>
      </p:sp>
      <p:sp>
        <p:nvSpPr>
          <p:cNvPr id="3" name="内容占位符 2"/>
          <p:cNvSpPr>
            <a:spLocks noGrp="1"/>
          </p:cNvSpPr>
          <p:nvPr>
            <p:ph idx="1"/>
          </p:nvPr>
        </p:nvSpPr>
        <p:spPr>
          <a:xfrm>
            <a:off x="457200" y="1219200"/>
            <a:ext cx="3970784" cy="5105400"/>
          </a:xfrm>
        </p:spPr>
        <p:txBody>
          <a:bodyPr/>
          <a:lstStyle/>
          <a:p>
            <a:pPr eaLnBrk="1" hangingPunct="1"/>
            <a:r>
              <a:rPr lang="en-US" altLang="zh-CN" b="1" dirty="0" err="1" smtClean="0">
                <a:ea typeface="宋体" charset="-122"/>
              </a:rPr>
              <a:t>OpenCL</a:t>
            </a:r>
            <a:r>
              <a:rPr lang="zh-CN" altLang="en-US" b="1" dirty="0" smtClean="0">
                <a:ea typeface="宋体" charset="-122"/>
              </a:rPr>
              <a:t>并行</a:t>
            </a:r>
            <a:endParaRPr lang="zh-CN" altLang="en-US" sz="2000" dirty="0">
              <a:ea typeface="宋体" charset="-122"/>
            </a:endParaRPr>
          </a:p>
          <a:p>
            <a:pPr lvl="1" eaLnBrk="1" hangingPunct="1"/>
            <a:r>
              <a:rPr lang="zh-CN" altLang="en-US" sz="2400" dirty="0" smtClean="0">
                <a:ea typeface="宋体" charset="-122"/>
              </a:rPr>
              <a:t>同样基于</a:t>
            </a:r>
            <a:r>
              <a:rPr lang="en-US" altLang="zh-CN" sz="2400" dirty="0" err="1" smtClean="0">
                <a:ea typeface="宋体" charset="-122"/>
              </a:rPr>
              <a:t>OpenCL</a:t>
            </a:r>
            <a:r>
              <a:rPr lang="zh-CN" altLang="en-US" sz="2400" dirty="0" smtClean="0">
                <a:ea typeface="宋体" charset="-122"/>
              </a:rPr>
              <a:t>，</a:t>
            </a:r>
            <a:r>
              <a:rPr lang="en-US" altLang="zh-CN" sz="2400" dirty="0" smtClean="0">
                <a:ea typeface="宋体" charset="-122"/>
              </a:rPr>
              <a:t>GPU</a:t>
            </a:r>
            <a:r>
              <a:rPr lang="zh-CN" altLang="en-US" sz="2400" dirty="0" smtClean="0">
                <a:ea typeface="宋体" charset="-122"/>
              </a:rPr>
              <a:t>性能却比</a:t>
            </a:r>
            <a:r>
              <a:rPr lang="en-US" altLang="zh-CN" sz="2400" dirty="0" smtClean="0">
                <a:ea typeface="宋体" charset="-122"/>
              </a:rPr>
              <a:t>CPU</a:t>
            </a:r>
            <a:r>
              <a:rPr lang="zh-CN" altLang="en-US" sz="2400" dirty="0" smtClean="0">
                <a:ea typeface="宋体" charset="-122"/>
              </a:rPr>
              <a:t>高出</a:t>
            </a:r>
            <a:r>
              <a:rPr lang="en-US" altLang="zh-CN" sz="2400" dirty="0" smtClean="0">
                <a:ea typeface="宋体" charset="-122"/>
              </a:rPr>
              <a:t>6~30</a:t>
            </a:r>
            <a:r>
              <a:rPr lang="zh-CN" altLang="en-US" sz="2400" dirty="0" smtClean="0">
                <a:ea typeface="宋体" charset="-122"/>
              </a:rPr>
              <a:t>倍；</a:t>
            </a:r>
            <a:endParaRPr lang="en-US" altLang="zh-CN" sz="2400" dirty="0" smtClean="0">
              <a:ea typeface="宋体" charset="-122"/>
            </a:endParaRPr>
          </a:p>
          <a:p>
            <a:pPr lvl="1" eaLnBrk="1" hangingPunct="1"/>
            <a:r>
              <a:rPr lang="zh-CN" altLang="en-US" sz="2400" dirty="0" smtClean="0">
                <a:ea typeface="宋体" charset="-122"/>
              </a:rPr>
              <a:t>随着粒子数增多，</a:t>
            </a:r>
            <a:r>
              <a:rPr lang="en-US" altLang="zh-CN" sz="2400" dirty="0" smtClean="0">
                <a:ea typeface="宋体" charset="-122"/>
              </a:rPr>
              <a:t>GPU</a:t>
            </a:r>
            <a:r>
              <a:rPr lang="zh-CN" altLang="en-US" sz="2400" dirty="0" smtClean="0">
                <a:ea typeface="宋体" charset="-122"/>
              </a:rPr>
              <a:t>并行加速比持续增长，运算量越大，</a:t>
            </a:r>
            <a:r>
              <a:rPr lang="en-US" altLang="zh-CN" sz="2400" dirty="0" smtClean="0">
                <a:ea typeface="宋体" charset="-122"/>
              </a:rPr>
              <a:t>GPU</a:t>
            </a:r>
            <a:r>
              <a:rPr lang="zh-CN" altLang="en-US" sz="2400" dirty="0" smtClean="0">
                <a:ea typeface="宋体" charset="-122"/>
              </a:rPr>
              <a:t>越能发挥并行加速能力；</a:t>
            </a:r>
            <a:endParaRPr lang="en-US" altLang="zh-CN" sz="2400" dirty="0" smtClean="0">
              <a:ea typeface="宋体" charset="-122"/>
            </a:endParaRPr>
          </a:p>
          <a:p>
            <a:pPr lvl="1" eaLnBrk="1" hangingPunct="1"/>
            <a:r>
              <a:rPr lang="zh-CN" altLang="en-US" sz="2400" dirty="0" smtClean="0">
                <a:ea typeface="宋体" charset="-122"/>
              </a:rPr>
              <a:t>随着粒子数增多，</a:t>
            </a:r>
            <a:r>
              <a:rPr lang="en-US" altLang="zh-CN" sz="2400" dirty="0" smtClean="0">
                <a:ea typeface="宋体" charset="-122"/>
              </a:rPr>
              <a:t>CPU</a:t>
            </a:r>
            <a:r>
              <a:rPr lang="zh-CN" altLang="en-US" sz="2400" dirty="0" smtClean="0">
                <a:ea typeface="宋体" charset="-122"/>
              </a:rPr>
              <a:t>并行加速比先增再降。</a:t>
            </a:r>
          </a:p>
        </p:txBody>
      </p:sp>
      <p:sp>
        <p:nvSpPr>
          <p:cNvPr id="34820" name="灯片编号占位符 3"/>
          <p:cNvSpPr>
            <a:spLocks noGrp="1"/>
          </p:cNvSpPr>
          <p:nvPr>
            <p:ph type="sldNum" sz="quarter" idx="12"/>
          </p:nvPr>
        </p:nvSpPr>
        <p:spPr>
          <a:noFill/>
          <a:ln>
            <a:miter lim="800000"/>
            <a:headEnd/>
            <a:tailEnd/>
          </a:ln>
        </p:spPr>
        <p:txBody>
          <a:bodyPr/>
          <a:lstStyle/>
          <a:p>
            <a:fld id="{56D2EBAF-4F2E-494E-ABF8-E3DC17DF6BE3}" type="slidenum">
              <a:rPr lang="en-US" altLang="zh-CN" smtClean="0"/>
              <a:pPr/>
              <a:t>42</a:t>
            </a:fld>
            <a:endParaRPr lang="en-US" altLang="zh-CN" smtClean="0"/>
          </a:p>
        </p:txBody>
      </p:sp>
      <p:graphicFrame>
        <p:nvGraphicFramePr>
          <p:cNvPr id="5" name="图表 4"/>
          <p:cNvGraphicFramePr/>
          <p:nvPr>
            <p:extLst>
              <p:ext uri="{D42A27DB-BD31-4B8C-83A1-F6EECF244321}">
                <p14:modId xmlns:p14="http://schemas.microsoft.com/office/powerpoint/2010/main" val="1267820433"/>
              </p:ext>
            </p:extLst>
          </p:nvPr>
        </p:nvGraphicFramePr>
        <p:xfrm>
          <a:off x="4536900" y="1844824"/>
          <a:ext cx="4605338" cy="417195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平台多任务并行</a:t>
            </a:r>
            <a:endParaRPr lang="zh-CN" altLang="en-US" dirty="0"/>
          </a:p>
        </p:txBody>
      </p:sp>
      <p:sp>
        <p:nvSpPr>
          <p:cNvPr id="3" name="内容占位符 2"/>
          <p:cNvSpPr>
            <a:spLocks noGrp="1"/>
          </p:cNvSpPr>
          <p:nvPr>
            <p:ph idx="1"/>
          </p:nvPr>
        </p:nvSpPr>
        <p:spPr/>
        <p:txBody>
          <a:bodyPr/>
          <a:lstStyle/>
          <a:p>
            <a:pPr eaLnBrk="1" hangingPunct="1">
              <a:defRPr/>
            </a:pPr>
            <a:r>
              <a:rPr lang="zh-CN" altLang="en-US" b="1" dirty="0" smtClean="0">
                <a:ea typeface="宋体" charset="-122"/>
              </a:rPr>
              <a:t>同粒度多节点</a:t>
            </a:r>
            <a:endParaRPr lang="en-US" altLang="zh-CN" b="1" dirty="0" smtClean="0">
              <a:ea typeface="宋体" charset="-122"/>
            </a:endParaRPr>
          </a:p>
          <a:p>
            <a:pPr eaLnBrk="1" hangingPunct="1">
              <a:defRPr/>
            </a:pPr>
            <a:endParaRPr lang="en-US" altLang="zh-CN" b="1" dirty="0" smtClean="0">
              <a:ea typeface="宋体" charset="-122"/>
            </a:endParaRPr>
          </a:p>
          <a:p>
            <a:pPr lvl="1" eaLnBrk="1" hangingPunct="1">
              <a:defRPr/>
            </a:pPr>
            <a:r>
              <a:rPr lang="zh-CN" altLang="en-US" sz="2400" dirty="0" smtClean="0"/>
              <a:t>设定粒子数为</a:t>
            </a:r>
            <a:r>
              <a:rPr lang="en-US" altLang="zh-CN" sz="2400" dirty="0" smtClean="0"/>
              <a:t>1</a:t>
            </a:r>
            <a:r>
              <a:rPr lang="zh-CN" altLang="en-US" sz="2400" dirty="0" smtClean="0"/>
              <a:t>万，在</a:t>
            </a:r>
            <a:r>
              <a:rPr lang="en-US" altLang="zh-CN" sz="2400" dirty="0" smtClean="0"/>
              <a:t>CPU</a:t>
            </a:r>
            <a:r>
              <a:rPr lang="zh-CN" altLang="en-US" sz="2400" dirty="0" smtClean="0"/>
              <a:t>上加速比是</a:t>
            </a:r>
            <a:r>
              <a:rPr lang="en-US" altLang="zh-CN" sz="2400" dirty="0" smtClean="0"/>
              <a:t>1.9</a:t>
            </a:r>
            <a:r>
              <a:rPr lang="zh-CN" altLang="en-US" sz="2400" dirty="0" smtClean="0"/>
              <a:t>，在</a:t>
            </a:r>
            <a:r>
              <a:rPr lang="en-US" altLang="zh-CN" sz="2400" dirty="0" smtClean="0"/>
              <a:t>GPU</a:t>
            </a:r>
            <a:r>
              <a:rPr lang="zh-CN" altLang="en-US" sz="2400" dirty="0" smtClean="0"/>
              <a:t>上加速比是</a:t>
            </a:r>
            <a:r>
              <a:rPr lang="en-US" altLang="zh-CN" sz="2400" dirty="0" smtClean="0"/>
              <a:t>13</a:t>
            </a:r>
            <a:r>
              <a:rPr lang="zh-CN" altLang="en-US" sz="2400" dirty="0" smtClean="0"/>
              <a:t>，两者之间的比率是：</a:t>
            </a:r>
            <a:r>
              <a:rPr lang="en-US" altLang="zh-CN" sz="2400" dirty="0" smtClean="0"/>
              <a:t>0.13</a:t>
            </a:r>
            <a:r>
              <a:rPr lang="zh-CN" altLang="en-US" sz="2400" dirty="0" smtClean="0"/>
              <a:t>比</a:t>
            </a:r>
            <a:r>
              <a:rPr lang="en-US" altLang="zh-CN" sz="2400" dirty="0" smtClean="0"/>
              <a:t>0.87</a:t>
            </a:r>
            <a:endParaRPr lang="zh-CN" altLang="en-US" sz="1800" dirty="0" smtClean="0"/>
          </a:p>
          <a:p>
            <a:pPr lvl="1" eaLnBrk="1" hangingPunct="1">
              <a:defRPr/>
            </a:pPr>
            <a:r>
              <a:rPr lang="zh-CN" altLang="en-US" sz="2400" dirty="0" smtClean="0"/>
              <a:t>如果有多个粒子系统，按照</a:t>
            </a:r>
            <a:r>
              <a:rPr lang="en-US" altLang="zh-CN" sz="2400" dirty="0" smtClean="0"/>
              <a:t>13%</a:t>
            </a:r>
            <a:r>
              <a:rPr lang="zh-CN" altLang="en-US" sz="2400" dirty="0" smtClean="0"/>
              <a:t>与</a:t>
            </a:r>
            <a:r>
              <a:rPr lang="en-US" altLang="zh-CN" sz="2400" dirty="0" smtClean="0"/>
              <a:t>87%</a:t>
            </a:r>
            <a:r>
              <a:rPr lang="zh-CN" altLang="en-US" sz="2400" dirty="0" smtClean="0"/>
              <a:t>的比率分配给</a:t>
            </a:r>
            <a:r>
              <a:rPr lang="en-US" altLang="zh-CN" sz="2400" dirty="0" smtClean="0"/>
              <a:t>CPU</a:t>
            </a:r>
            <a:r>
              <a:rPr lang="zh-CN" altLang="en-US" sz="2400" dirty="0" smtClean="0"/>
              <a:t>和</a:t>
            </a:r>
            <a:r>
              <a:rPr lang="en-US" altLang="zh-CN" sz="2400" dirty="0" smtClean="0"/>
              <a:t>GPU</a:t>
            </a:r>
          </a:p>
          <a:p>
            <a:pPr lvl="1" eaLnBrk="1" hangingPunct="1">
              <a:defRPr/>
            </a:pPr>
            <a:r>
              <a:rPr lang="zh-CN" altLang="en-US" sz="2400" dirty="0" smtClean="0"/>
              <a:t>假设有</a:t>
            </a:r>
            <a:r>
              <a:rPr lang="en-US" altLang="zh-CN" sz="2400" dirty="0" smtClean="0"/>
              <a:t>N</a:t>
            </a:r>
            <a:r>
              <a:rPr lang="zh-CN" altLang="en-US" sz="2400" dirty="0" smtClean="0"/>
              <a:t>个节点，</a:t>
            </a:r>
            <a:r>
              <a:rPr lang="en-US" altLang="zh-CN" sz="2400" dirty="0" smtClean="0"/>
              <a:t>CPU</a:t>
            </a:r>
            <a:r>
              <a:rPr lang="zh-CN" altLang="en-US" sz="2400" dirty="0" smtClean="0"/>
              <a:t>和</a:t>
            </a:r>
            <a:r>
              <a:rPr lang="en-US" altLang="zh-CN" sz="2400" dirty="0" smtClean="0"/>
              <a:t>GPU</a:t>
            </a:r>
            <a:r>
              <a:rPr lang="zh-CN" altLang="en-US" sz="2400" dirty="0" smtClean="0"/>
              <a:t>分配节点的个数分别是</a:t>
            </a:r>
            <a:r>
              <a:rPr lang="en-US" altLang="zh-CN" sz="2400" dirty="0" smtClean="0"/>
              <a:t>N*0.13</a:t>
            </a:r>
            <a:r>
              <a:rPr lang="zh-CN" altLang="en-US" sz="2400" dirty="0" smtClean="0"/>
              <a:t>和</a:t>
            </a:r>
            <a:r>
              <a:rPr lang="en-US" altLang="zh-CN" sz="2400" dirty="0" smtClean="0"/>
              <a:t>N*0.87 </a:t>
            </a:r>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pPr>
              <a:defRPr/>
            </a:pPr>
            <a:fld id="{CB3482B0-DF68-4A72-8C60-3CAB37AA262A}" type="slidenum">
              <a:rPr lang="en-US" altLang="zh-CN" smtClean="0"/>
              <a:pPr>
                <a:defRPr/>
              </a:pPr>
              <a:t>43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平台多任务并行</a:t>
            </a:r>
            <a:endParaRPr lang="zh-CN" altLang="en-US" dirty="0"/>
          </a:p>
        </p:txBody>
      </p:sp>
      <p:sp>
        <p:nvSpPr>
          <p:cNvPr id="3" name="内容占位符 2"/>
          <p:cNvSpPr>
            <a:spLocks noGrp="1"/>
          </p:cNvSpPr>
          <p:nvPr>
            <p:ph idx="1"/>
          </p:nvPr>
        </p:nvSpPr>
        <p:spPr/>
        <p:txBody>
          <a:bodyPr/>
          <a:lstStyle/>
          <a:p>
            <a:pPr eaLnBrk="1" hangingPunct="1">
              <a:defRPr/>
            </a:pPr>
            <a:r>
              <a:rPr lang="zh-CN" altLang="en-US" b="1" dirty="0" smtClean="0">
                <a:ea typeface="宋体" charset="-122"/>
              </a:rPr>
              <a:t>不同粒度多节点</a:t>
            </a:r>
            <a:endParaRPr lang="en-US" altLang="zh-CN" b="1" dirty="0" smtClean="0">
              <a:ea typeface="宋体" charset="-122"/>
            </a:endParaRPr>
          </a:p>
          <a:p>
            <a:pPr eaLnBrk="1" hangingPunct="1">
              <a:defRPr/>
            </a:pPr>
            <a:endParaRPr lang="en-US" altLang="zh-CN" b="1" dirty="0" smtClean="0">
              <a:ea typeface="宋体" charset="-122"/>
            </a:endParaRPr>
          </a:p>
          <a:p>
            <a:pPr lvl="1" eaLnBrk="1" hangingPunct="1">
              <a:defRPr/>
            </a:pPr>
            <a:r>
              <a:rPr lang="zh-CN" altLang="en-US" sz="2400" dirty="0" smtClean="0"/>
              <a:t>对于粒子数目为</a:t>
            </a:r>
            <a:r>
              <a:rPr lang="en-US" altLang="zh-CN" sz="2400" dirty="0" smtClean="0"/>
              <a:t>1</a:t>
            </a:r>
            <a:r>
              <a:rPr lang="zh-CN" altLang="en-US" sz="2400" dirty="0" smtClean="0"/>
              <a:t>万的节点粒度情况，在</a:t>
            </a:r>
            <a:r>
              <a:rPr lang="en-US" altLang="zh-CN" sz="2400" dirty="0" smtClean="0"/>
              <a:t>CPU</a:t>
            </a:r>
            <a:r>
              <a:rPr lang="zh-CN" altLang="en-US" sz="2400" dirty="0" smtClean="0"/>
              <a:t>上加速比是</a:t>
            </a:r>
            <a:r>
              <a:rPr lang="en-US" altLang="zh-CN" sz="2400" dirty="0" smtClean="0"/>
              <a:t>1.9</a:t>
            </a:r>
            <a:r>
              <a:rPr lang="zh-CN" altLang="en-US" sz="2400" dirty="0" smtClean="0"/>
              <a:t>，在</a:t>
            </a:r>
            <a:r>
              <a:rPr lang="en-US" altLang="zh-CN" sz="2400" dirty="0" smtClean="0"/>
              <a:t>GPU</a:t>
            </a:r>
            <a:r>
              <a:rPr lang="zh-CN" altLang="en-US" sz="2400" dirty="0" smtClean="0"/>
              <a:t>上加速比是</a:t>
            </a:r>
            <a:r>
              <a:rPr lang="en-US" altLang="zh-CN" sz="2400" dirty="0" smtClean="0"/>
              <a:t>13</a:t>
            </a:r>
            <a:r>
              <a:rPr lang="zh-CN" altLang="en-US" sz="2400" dirty="0" smtClean="0"/>
              <a:t>；</a:t>
            </a:r>
            <a:endParaRPr lang="zh-CN" altLang="en-US" sz="1800" dirty="0" smtClean="0"/>
          </a:p>
          <a:p>
            <a:pPr lvl="1" eaLnBrk="1" hangingPunct="1">
              <a:defRPr/>
            </a:pPr>
            <a:r>
              <a:rPr lang="zh-CN" altLang="en-US" sz="2400" dirty="0" smtClean="0"/>
              <a:t>对于粒子数目为</a:t>
            </a:r>
            <a:r>
              <a:rPr lang="en-US" altLang="zh-CN" sz="2400" dirty="0" smtClean="0"/>
              <a:t>10</a:t>
            </a:r>
            <a:r>
              <a:rPr lang="zh-CN" altLang="en-US" sz="2400" dirty="0" smtClean="0"/>
              <a:t>万的节点粒度情况，在</a:t>
            </a:r>
            <a:r>
              <a:rPr lang="en-US" altLang="zh-CN" sz="2400" dirty="0" smtClean="0"/>
              <a:t>CPU</a:t>
            </a:r>
            <a:r>
              <a:rPr lang="zh-CN" altLang="en-US" sz="2400" dirty="0" smtClean="0"/>
              <a:t>上加速比是</a:t>
            </a:r>
            <a:r>
              <a:rPr lang="en-US" altLang="zh-CN" sz="2400" dirty="0" smtClean="0"/>
              <a:t>3.4</a:t>
            </a:r>
            <a:r>
              <a:rPr lang="zh-CN" altLang="en-US" sz="2400" dirty="0" smtClean="0"/>
              <a:t>，在</a:t>
            </a:r>
            <a:r>
              <a:rPr lang="en-US" altLang="zh-CN" sz="2400" dirty="0" smtClean="0"/>
              <a:t>GPU</a:t>
            </a:r>
            <a:r>
              <a:rPr lang="zh-CN" altLang="en-US" sz="2400" dirty="0" smtClean="0"/>
              <a:t>上加速比是</a:t>
            </a:r>
            <a:r>
              <a:rPr lang="en-US" altLang="zh-CN" sz="2400" dirty="0" smtClean="0"/>
              <a:t>65</a:t>
            </a:r>
            <a:r>
              <a:rPr lang="zh-CN" altLang="en-US" sz="2400" dirty="0" smtClean="0"/>
              <a:t>；</a:t>
            </a:r>
            <a:endParaRPr lang="en-US" altLang="zh-CN" sz="2400" dirty="0" smtClean="0"/>
          </a:p>
          <a:p>
            <a:pPr lvl="1" eaLnBrk="1" hangingPunct="1">
              <a:defRPr/>
            </a:pPr>
            <a:endParaRPr lang="en-US" altLang="zh-CN" sz="2400" dirty="0" smtClean="0"/>
          </a:p>
          <a:p>
            <a:pPr lvl="1" eaLnBrk="1" hangingPunct="1">
              <a:defRPr/>
            </a:pPr>
            <a:r>
              <a:rPr lang="zh-CN" altLang="en-US" sz="2400" dirty="0" smtClean="0"/>
              <a:t>如果有多个粒子系统，假设粒度一和粒度二各</a:t>
            </a:r>
            <a:r>
              <a:rPr lang="en-US" altLang="zh-CN" sz="2400" dirty="0" smtClean="0"/>
              <a:t>10</a:t>
            </a:r>
            <a:r>
              <a:rPr lang="zh-CN" altLang="en-US" sz="2400" dirty="0" smtClean="0"/>
              <a:t>个，对于粒度一的</a:t>
            </a:r>
            <a:r>
              <a:rPr lang="en-US" altLang="zh-CN" sz="2400" dirty="0" smtClean="0"/>
              <a:t>10</a:t>
            </a:r>
            <a:r>
              <a:rPr lang="zh-CN" altLang="en-US" sz="2400" dirty="0" smtClean="0"/>
              <a:t>个，按</a:t>
            </a:r>
            <a:r>
              <a:rPr lang="en-US" altLang="zh-CN" sz="2400" dirty="0" smtClean="0"/>
              <a:t>0.13</a:t>
            </a:r>
            <a:r>
              <a:rPr lang="zh-CN" altLang="en-US" sz="2400" dirty="0" smtClean="0"/>
              <a:t>比</a:t>
            </a:r>
            <a:r>
              <a:rPr lang="en-US" altLang="zh-CN" sz="2400" dirty="0" smtClean="0"/>
              <a:t>0.87</a:t>
            </a:r>
            <a:r>
              <a:rPr lang="zh-CN" altLang="en-US" sz="2400" dirty="0" smtClean="0"/>
              <a:t>的比率分配给</a:t>
            </a:r>
            <a:r>
              <a:rPr lang="en-US" altLang="zh-CN" sz="2400" dirty="0" smtClean="0"/>
              <a:t>CPU</a:t>
            </a:r>
            <a:r>
              <a:rPr lang="zh-CN" altLang="en-US" sz="2400" dirty="0" smtClean="0"/>
              <a:t>和</a:t>
            </a:r>
            <a:r>
              <a:rPr lang="en-US" altLang="zh-CN" sz="2400" dirty="0" smtClean="0"/>
              <a:t>GPU</a:t>
            </a:r>
            <a:r>
              <a:rPr lang="zh-CN" altLang="en-US" sz="2400" dirty="0" smtClean="0"/>
              <a:t>各</a:t>
            </a:r>
            <a:r>
              <a:rPr lang="en-US" altLang="zh-CN" sz="2400" dirty="0" smtClean="0"/>
              <a:t>1</a:t>
            </a:r>
            <a:r>
              <a:rPr lang="zh-CN" altLang="en-US" sz="2400" dirty="0" smtClean="0"/>
              <a:t>和</a:t>
            </a:r>
            <a:r>
              <a:rPr lang="en-US" altLang="zh-CN" sz="2400" dirty="0" smtClean="0"/>
              <a:t>9</a:t>
            </a:r>
            <a:r>
              <a:rPr lang="zh-CN" altLang="en-US" sz="2400" dirty="0" smtClean="0"/>
              <a:t>个；</a:t>
            </a:r>
            <a:endParaRPr lang="en-US" altLang="zh-CN" sz="2400" dirty="0" smtClean="0"/>
          </a:p>
          <a:p>
            <a:pPr lvl="1" eaLnBrk="1" hangingPunct="1">
              <a:defRPr/>
            </a:pPr>
            <a:r>
              <a:rPr lang="zh-CN" altLang="en-US" sz="2400" dirty="0" smtClean="0"/>
              <a:t>对于粒度二的</a:t>
            </a:r>
            <a:r>
              <a:rPr lang="en-US" altLang="zh-CN" sz="2400" dirty="0" smtClean="0"/>
              <a:t>10</a:t>
            </a:r>
            <a:r>
              <a:rPr lang="zh-CN" altLang="en-US" sz="2400" dirty="0" smtClean="0"/>
              <a:t>个，按</a:t>
            </a:r>
            <a:r>
              <a:rPr lang="en-US" altLang="zh-CN" sz="2400" dirty="0" smtClean="0"/>
              <a:t>0.05</a:t>
            </a:r>
            <a:r>
              <a:rPr lang="zh-CN" altLang="en-US" sz="2400" dirty="0" smtClean="0"/>
              <a:t>比</a:t>
            </a:r>
            <a:r>
              <a:rPr lang="en-US" altLang="zh-CN" sz="2400" dirty="0" smtClean="0"/>
              <a:t>0.95</a:t>
            </a:r>
            <a:r>
              <a:rPr lang="zh-CN" altLang="en-US" sz="2400" dirty="0" smtClean="0"/>
              <a:t>的比率分配给</a:t>
            </a:r>
            <a:r>
              <a:rPr lang="en-US" altLang="zh-CN" sz="2400" dirty="0" smtClean="0"/>
              <a:t>CPU</a:t>
            </a:r>
            <a:r>
              <a:rPr lang="zh-CN" altLang="en-US" sz="2400" dirty="0" smtClean="0"/>
              <a:t>和</a:t>
            </a:r>
            <a:r>
              <a:rPr lang="en-US" altLang="zh-CN" sz="2400" dirty="0" smtClean="0"/>
              <a:t>GPU</a:t>
            </a:r>
            <a:r>
              <a:rPr lang="zh-CN" altLang="en-US" sz="2400" dirty="0" smtClean="0"/>
              <a:t>各</a:t>
            </a:r>
            <a:r>
              <a:rPr lang="en-US" altLang="zh-CN" sz="2400" dirty="0" smtClean="0"/>
              <a:t>0</a:t>
            </a:r>
            <a:r>
              <a:rPr lang="zh-CN" altLang="en-US" sz="2400" dirty="0" smtClean="0"/>
              <a:t>和</a:t>
            </a:r>
            <a:r>
              <a:rPr lang="en-US" altLang="zh-CN" sz="2400" dirty="0" smtClean="0"/>
              <a:t>10</a:t>
            </a:r>
            <a:r>
              <a:rPr lang="zh-CN" altLang="en-US" sz="2400" dirty="0" smtClean="0"/>
              <a:t>个。</a:t>
            </a:r>
            <a:endParaRPr lang="en-US" altLang="zh-CN" sz="2400"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pPr>
              <a:defRPr/>
            </a:pPr>
            <a:fld id="{CB3482B0-DF68-4A72-8C60-3CAB37AA262A}" type="slidenum">
              <a:rPr lang="en-US" altLang="zh-CN" smtClean="0"/>
              <a:pPr>
                <a:defRPr/>
              </a:pPr>
              <a:t>44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93"/>
          <p:cNvSpPr>
            <a:spLocks/>
          </p:cNvSpPr>
          <p:nvPr/>
        </p:nvSpPr>
        <p:spPr bwMode="gray">
          <a:xfrm>
            <a:off x="2590800" y="4815557"/>
            <a:ext cx="4495800" cy="701675"/>
          </a:xfrm>
          <a:custGeom>
            <a:avLst/>
            <a:gdLst/>
            <a:ahLst/>
            <a:cxnLst>
              <a:cxn ang="0">
                <a:pos x="266" y="42"/>
              </a:cxn>
              <a:cxn ang="0">
                <a:pos x="107" y="103"/>
              </a:cxn>
              <a:cxn ang="0">
                <a:pos x="69" y="200"/>
              </a:cxn>
              <a:cxn ang="0">
                <a:pos x="38" y="235"/>
              </a:cxn>
              <a:cxn ang="0">
                <a:pos x="15" y="332"/>
              </a:cxn>
              <a:cxn ang="0">
                <a:pos x="38" y="447"/>
              </a:cxn>
              <a:cxn ang="0">
                <a:pos x="198" y="587"/>
              </a:cxn>
              <a:cxn ang="0">
                <a:pos x="568" y="655"/>
              </a:cxn>
              <a:cxn ang="0">
                <a:pos x="928" y="699"/>
              </a:cxn>
              <a:cxn ang="0">
                <a:pos x="1751" y="746"/>
              </a:cxn>
              <a:cxn ang="0">
                <a:pos x="2388" y="739"/>
              </a:cxn>
              <a:cxn ang="0">
                <a:pos x="2624" y="761"/>
              </a:cxn>
              <a:cxn ang="0">
                <a:pos x="3030" y="737"/>
              </a:cxn>
              <a:cxn ang="0">
                <a:pos x="3707" y="640"/>
              </a:cxn>
              <a:cxn ang="0">
                <a:pos x="4057" y="579"/>
              </a:cxn>
              <a:cxn ang="0">
                <a:pos x="4225" y="526"/>
              </a:cxn>
              <a:cxn ang="0">
                <a:pos x="4331" y="508"/>
              </a:cxn>
              <a:cxn ang="0">
                <a:pos x="4225" y="491"/>
              </a:cxn>
              <a:cxn ang="0">
                <a:pos x="4346" y="526"/>
              </a:cxn>
              <a:cxn ang="0">
                <a:pos x="4643" y="455"/>
              </a:cxn>
              <a:cxn ang="0">
                <a:pos x="4849" y="341"/>
              </a:cxn>
              <a:cxn ang="0">
                <a:pos x="4674" y="279"/>
              </a:cxn>
              <a:cxn ang="0">
                <a:pos x="4110" y="297"/>
              </a:cxn>
              <a:cxn ang="0">
                <a:pos x="4293" y="297"/>
              </a:cxn>
              <a:cxn ang="0">
                <a:pos x="4651" y="200"/>
              </a:cxn>
              <a:cxn ang="0">
                <a:pos x="4514" y="147"/>
              </a:cxn>
              <a:cxn ang="0">
                <a:pos x="3920" y="174"/>
              </a:cxn>
              <a:cxn ang="0">
                <a:pos x="3966" y="147"/>
              </a:cxn>
              <a:cxn ang="0">
                <a:pos x="3578" y="121"/>
              </a:cxn>
              <a:cxn ang="0">
                <a:pos x="3159" y="165"/>
              </a:cxn>
              <a:cxn ang="0">
                <a:pos x="2260" y="187"/>
              </a:cxn>
              <a:cxn ang="0">
                <a:pos x="1880" y="175"/>
              </a:cxn>
              <a:cxn ang="0">
                <a:pos x="1460" y="175"/>
              </a:cxn>
              <a:cxn ang="0">
                <a:pos x="967" y="130"/>
              </a:cxn>
              <a:cxn ang="0">
                <a:pos x="746" y="59"/>
              </a:cxn>
              <a:cxn ang="0">
                <a:pos x="472" y="6"/>
              </a:cxn>
              <a:cxn ang="0">
                <a:pos x="306" y="4"/>
              </a:cxn>
            </a:cxnLst>
            <a:rect l="0" t="0" r="r" b="b"/>
            <a:pathLst>
              <a:path w="4864" h="769">
                <a:moveTo>
                  <a:pt x="306" y="4"/>
                </a:moveTo>
                <a:cubicBezTo>
                  <a:pt x="265" y="21"/>
                  <a:pt x="307" y="25"/>
                  <a:pt x="266" y="42"/>
                </a:cubicBezTo>
                <a:cubicBezTo>
                  <a:pt x="228" y="27"/>
                  <a:pt x="225" y="21"/>
                  <a:pt x="167" y="42"/>
                </a:cubicBezTo>
                <a:cubicBezTo>
                  <a:pt x="141" y="52"/>
                  <a:pt x="142" y="90"/>
                  <a:pt x="107" y="103"/>
                </a:cubicBezTo>
                <a:cubicBezTo>
                  <a:pt x="84" y="130"/>
                  <a:pt x="69" y="156"/>
                  <a:pt x="46" y="182"/>
                </a:cubicBezTo>
                <a:cubicBezTo>
                  <a:pt x="53" y="188"/>
                  <a:pt x="61" y="196"/>
                  <a:pt x="69" y="200"/>
                </a:cubicBezTo>
                <a:cubicBezTo>
                  <a:pt x="76" y="204"/>
                  <a:pt x="94" y="200"/>
                  <a:pt x="91" y="209"/>
                </a:cubicBezTo>
                <a:cubicBezTo>
                  <a:pt x="89" y="218"/>
                  <a:pt x="47" y="232"/>
                  <a:pt x="38" y="235"/>
                </a:cubicBezTo>
                <a:cubicBezTo>
                  <a:pt x="20" y="298"/>
                  <a:pt x="37" y="278"/>
                  <a:pt x="0" y="306"/>
                </a:cubicBezTo>
                <a:cubicBezTo>
                  <a:pt x="5" y="314"/>
                  <a:pt x="11" y="322"/>
                  <a:pt x="15" y="332"/>
                </a:cubicBezTo>
                <a:cubicBezTo>
                  <a:pt x="27" y="345"/>
                  <a:pt x="65" y="366"/>
                  <a:pt x="69" y="385"/>
                </a:cubicBezTo>
                <a:cubicBezTo>
                  <a:pt x="71" y="398"/>
                  <a:pt x="28" y="428"/>
                  <a:pt x="38" y="447"/>
                </a:cubicBezTo>
                <a:cubicBezTo>
                  <a:pt x="28" y="480"/>
                  <a:pt x="110" y="494"/>
                  <a:pt x="129" y="499"/>
                </a:cubicBezTo>
                <a:cubicBezTo>
                  <a:pt x="157" y="521"/>
                  <a:pt x="162" y="579"/>
                  <a:pt x="198" y="587"/>
                </a:cubicBezTo>
                <a:cubicBezTo>
                  <a:pt x="275" y="607"/>
                  <a:pt x="321" y="631"/>
                  <a:pt x="400" y="635"/>
                </a:cubicBezTo>
                <a:cubicBezTo>
                  <a:pt x="471" y="643"/>
                  <a:pt x="513" y="654"/>
                  <a:pt x="568" y="655"/>
                </a:cubicBezTo>
                <a:cubicBezTo>
                  <a:pt x="628" y="661"/>
                  <a:pt x="700" y="664"/>
                  <a:pt x="760" y="671"/>
                </a:cubicBezTo>
                <a:cubicBezTo>
                  <a:pt x="817" y="693"/>
                  <a:pt x="869" y="677"/>
                  <a:pt x="928" y="699"/>
                </a:cubicBezTo>
                <a:cubicBezTo>
                  <a:pt x="1070" y="753"/>
                  <a:pt x="1355" y="693"/>
                  <a:pt x="1355" y="693"/>
                </a:cubicBezTo>
                <a:cubicBezTo>
                  <a:pt x="1539" y="731"/>
                  <a:pt x="1520" y="737"/>
                  <a:pt x="1751" y="746"/>
                </a:cubicBezTo>
                <a:cubicBezTo>
                  <a:pt x="1912" y="769"/>
                  <a:pt x="1924" y="727"/>
                  <a:pt x="2228" y="743"/>
                </a:cubicBezTo>
                <a:cubicBezTo>
                  <a:pt x="2298" y="752"/>
                  <a:pt x="2337" y="736"/>
                  <a:pt x="2388" y="739"/>
                </a:cubicBezTo>
                <a:cubicBezTo>
                  <a:pt x="2439" y="742"/>
                  <a:pt x="2496" y="758"/>
                  <a:pt x="2535" y="762"/>
                </a:cubicBezTo>
                <a:cubicBezTo>
                  <a:pt x="2574" y="766"/>
                  <a:pt x="2586" y="753"/>
                  <a:pt x="2624" y="761"/>
                </a:cubicBezTo>
                <a:cubicBezTo>
                  <a:pt x="2654" y="767"/>
                  <a:pt x="2674" y="747"/>
                  <a:pt x="2710" y="746"/>
                </a:cubicBezTo>
                <a:cubicBezTo>
                  <a:pt x="2816" y="740"/>
                  <a:pt x="2923" y="740"/>
                  <a:pt x="3030" y="737"/>
                </a:cubicBezTo>
                <a:cubicBezTo>
                  <a:pt x="3165" y="698"/>
                  <a:pt x="3192" y="700"/>
                  <a:pt x="3372" y="693"/>
                </a:cubicBezTo>
                <a:cubicBezTo>
                  <a:pt x="3491" y="677"/>
                  <a:pt x="3585" y="649"/>
                  <a:pt x="3707" y="640"/>
                </a:cubicBezTo>
                <a:cubicBezTo>
                  <a:pt x="3778" y="612"/>
                  <a:pt x="3647" y="661"/>
                  <a:pt x="3814" y="623"/>
                </a:cubicBezTo>
                <a:cubicBezTo>
                  <a:pt x="3939" y="593"/>
                  <a:pt x="3882" y="589"/>
                  <a:pt x="4057" y="579"/>
                </a:cubicBezTo>
                <a:cubicBezTo>
                  <a:pt x="4154" y="551"/>
                  <a:pt x="4197" y="549"/>
                  <a:pt x="4316" y="543"/>
                </a:cubicBezTo>
                <a:cubicBezTo>
                  <a:pt x="4293" y="535"/>
                  <a:pt x="4233" y="529"/>
                  <a:pt x="4225" y="526"/>
                </a:cubicBezTo>
                <a:cubicBezTo>
                  <a:pt x="4217" y="523"/>
                  <a:pt x="4240" y="518"/>
                  <a:pt x="4247" y="517"/>
                </a:cubicBezTo>
                <a:cubicBezTo>
                  <a:pt x="4275" y="513"/>
                  <a:pt x="4303" y="511"/>
                  <a:pt x="4331" y="508"/>
                </a:cubicBezTo>
                <a:cubicBezTo>
                  <a:pt x="4303" y="505"/>
                  <a:pt x="4275" y="504"/>
                  <a:pt x="4247" y="499"/>
                </a:cubicBezTo>
                <a:cubicBezTo>
                  <a:pt x="4240" y="498"/>
                  <a:pt x="4221" y="499"/>
                  <a:pt x="4225" y="491"/>
                </a:cubicBezTo>
                <a:cubicBezTo>
                  <a:pt x="4230" y="480"/>
                  <a:pt x="4245" y="485"/>
                  <a:pt x="4255" y="482"/>
                </a:cubicBezTo>
                <a:cubicBezTo>
                  <a:pt x="4318" y="494"/>
                  <a:pt x="4297" y="507"/>
                  <a:pt x="4346" y="526"/>
                </a:cubicBezTo>
                <a:cubicBezTo>
                  <a:pt x="4398" y="511"/>
                  <a:pt x="4453" y="470"/>
                  <a:pt x="4506" y="464"/>
                </a:cubicBezTo>
                <a:cubicBezTo>
                  <a:pt x="4552" y="460"/>
                  <a:pt x="4598" y="458"/>
                  <a:pt x="4643" y="455"/>
                </a:cubicBezTo>
                <a:cubicBezTo>
                  <a:pt x="4690" y="420"/>
                  <a:pt x="4742" y="423"/>
                  <a:pt x="4795" y="411"/>
                </a:cubicBezTo>
                <a:cubicBezTo>
                  <a:pt x="4834" y="382"/>
                  <a:pt x="4813" y="403"/>
                  <a:pt x="4849" y="341"/>
                </a:cubicBezTo>
                <a:cubicBezTo>
                  <a:pt x="4854" y="332"/>
                  <a:pt x="4864" y="314"/>
                  <a:pt x="4864" y="314"/>
                </a:cubicBezTo>
                <a:cubicBezTo>
                  <a:pt x="4803" y="279"/>
                  <a:pt x="4742" y="285"/>
                  <a:pt x="4674" y="279"/>
                </a:cubicBezTo>
                <a:cubicBezTo>
                  <a:pt x="4490" y="287"/>
                  <a:pt x="4499" y="279"/>
                  <a:pt x="4384" y="306"/>
                </a:cubicBezTo>
                <a:cubicBezTo>
                  <a:pt x="4293" y="303"/>
                  <a:pt x="4202" y="303"/>
                  <a:pt x="4110" y="297"/>
                </a:cubicBezTo>
                <a:cubicBezTo>
                  <a:pt x="4103" y="297"/>
                  <a:pt x="4126" y="288"/>
                  <a:pt x="4133" y="288"/>
                </a:cubicBezTo>
                <a:cubicBezTo>
                  <a:pt x="4187" y="288"/>
                  <a:pt x="4240" y="294"/>
                  <a:pt x="4293" y="297"/>
                </a:cubicBezTo>
                <a:cubicBezTo>
                  <a:pt x="4391" y="282"/>
                  <a:pt x="4444" y="268"/>
                  <a:pt x="4552" y="262"/>
                </a:cubicBezTo>
                <a:cubicBezTo>
                  <a:pt x="4601" y="247"/>
                  <a:pt x="4610" y="232"/>
                  <a:pt x="4651" y="200"/>
                </a:cubicBezTo>
                <a:cubicBezTo>
                  <a:pt x="4609" y="188"/>
                  <a:pt x="4562" y="193"/>
                  <a:pt x="4521" y="174"/>
                </a:cubicBezTo>
                <a:cubicBezTo>
                  <a:pt x="4514" y="171"/>
                  <a:pt x="4516" y="156"/>
                  <a:pt x="4514" y="147"/>
                </a:cubicBezTo>
                <a:cubicBezTo>
                  <a:pt x="4141" y="166"/>
                  <a:pt x="4291" y="156"/>
                  <a:pt x="4065" y="174"/>
                </a:cubicBezTo>
                <a:cubicBezTo>
                  <a:pt x="4015" y="182"/>
                  <a:pt x="3972" y="194"/>
                  <a:pt x="3920" y="174"/>
                </a:cubicBezTo>
                <a:cubicBezTo>
                  <a:pt x="3911" y="171"/>
                  <a:pt x="3935" y="160"/>
                  <a:pt x="3943" y="156"/>
                </a:cubicBezTo>
                <a:cubicBezTo>
                  <a:pt x="3951" y="152"/>
                  <a:pt x="3958" y="150"/>
                  <a:pt x="3966" y="147"/>
                </a:cubicBezTo>
                <a:cubicBezTo>
                  <a:pt x="3918" y="110"/>
                  <a:pt x="3968" y="135"/>
                  <a:pt x="3935" y="77"/>
                </a:cubicBezTo>
                <a:cubicBezTo>
                  <a:pt x="3812" y="86"/>
                  <a:pt x="3702" y="113"/>
                  <a:pt x="3578" y="121"/>
                </a:cubicBezTo>
                <a:cubicBezTo>
                  <a:pt x="3524" y="128"/>
                  <a:pt x="3477" y="135"/>
                  <a:pt x="3425" y="156"/>
                </a:cubicBezTo>
                <a:cubicBezTo>
                  <a:pt x="3342" y="188"/>
                  <a:pt x="3248" y="162"/>
                  <a:pt x="3159" y="165"/>
                </a:cubicBezTo>
                <a:cubicBezTo>
                  <a:pt x="2928" y="254"/>
                  <a:pt x="2813" y="169"/>
                  <a:pt x="2544" y="191"/>
                </a:cubicBezTo>
                <a:cubicBezTo>
                  <a:pt x="2445" y="200"/>
                  <a:pt x="2305" y="198"/>
                  <a:pt x="2260" y="187"/>
                </a:cubicBezTo>
                <a:cubicBezTo>
                  <a:pt x="2172" y="153"/>
                  <a:pt x="2149" y="194"/>
                  <a:pt x="2056" y="195"/>
                </a:cubicBezTo>
                <a:cubicBezTo>
                  <a:pt x="1964" y="187"/>
                  <a:pt x="1913" y="188"/>
                  <a:pt x="1880" y="175"/>
                </a:cubicBezTo>
                <a:cubicBezTo>
                  <a:pt x="1790" y="181"/>
                  <a:pt x="1677" y="212"/>
                  <a:pt x="1591" y="191"/>
                </a:cubicBezTo>
                <a:cubicBezTo>
                  <a:pt x="1548" y="181"/>
                  <a:pt x="1503" y="186"/>
                  <a:pt x="1460" y="175"/>
                </a:cubicBezTo>
                <a:cubicBezTo>
                  <a:pt x="1435" y="185"/>
                  <a:pt x="1426" y="155"/>
                  <a:pt x="1401" y="165"/>
                </a:cubicBezTo>
                <a:cubicBezTo>
                  <a:pt x="1252" y="156"/>
                  <a:pt x="1118" y="135"/>
                  <a:pt x="967" y="130"/>
                </a:cubicBezTo>
                <a:cubicBezTo>
                  <a:pt x="926" y="125"/>
                  <a:pt x="836" y="116"/>
                  <a:pt x="799" y="103"/>
                </a:cubicBezTo>
                <a:cubicBezTo>
                  <a:pt x="798" y="103"/>
                  <a:pt x="754" y="62"/>
                  <a:pt x="746" y="59"/>
                </a:cubicBezTo>
                <a:cubicBezTo>
                  <a:pt x="686" y="39"/>
                  <a:pt x="609" y="39"/>
                  <a:pt x="548" y="33"/>
                </a:cubicBezTo>
                <a:cubicBezTo>
                  <a:pt x="523" y="22"/>
                  <a:pt x="497" y="17"/>
                  <a:pt x="472" y="6"/>
                </a:cubicBezTo>
                <a:cubicBezTo>
                  <a:pt x="441" y="9"/>
                  <a:pt x="411" y="11"/>
                  <a:pt x="381" y="15"/>
                </a:cubicBezTo>
                <a:cubicBezTo>
                  <a:pt x="353" y="15"/>
                  <a:pt x="325" y="0"/>
                  <a:pt x="306" y="4"/>
                </a:cubicBezTo>
                <a:close/>
              </a:path>
            </a:pathLst>
          </a:custGeom>
          <a:gradFill rotWithShape="0">
            <a:gsLst>
              <a:gs pos="0">
                <a:schemeClr val="accent1"/>
              </a:gs>
              <a:gs pos="100000">
                <a:schemeClr val="accent1">
                  <a:gamma/>
                  <a:tint val="24314"/>
                  <a:invGamma/>
                </a:schemeClr>
              </a:gs>
            </a:gsLst>
            <a:lin ang="0" scaled="1"/>
          </a:gradFill>
          <a:ln w="9525">
            <a:noFill/>
            <a:round/>
            <a:headEnd/>
            <a:tailEnd/>
          </a:ln>
          <a:effectLst/>
        </p:spPr>
        <p:txBody>
          <a:bodyPr/>
          <a:lstStyle/>
          <a:p>
            <a:pPr eaLnBrk="0" hangingPunct="0">
              <a:defRPr/>
            </a:pPr>
            <a:endParaRPr lang="zh-CN" altLang="en-US">
              <a:solidFill>
                <a:srgbClr val="0D1259"/>
              </a:solidFill>
              <a:latin typeface="Times New Roman" pitchFamily="18" charset="0"/>
              <a:ea typeface="宋体" pitchFamily="2" charset="-122"/>
            </a:endParaRPr>
          </a:p>
        </p:txBody>
      </p:sp>
      <p:sp>
        <p:nvSpPr>
          <p:cNvPr id="12291" name="Rectangle 2"/>
          <p:cNvSpPr>
            <a:spLocks noGrp="1" noChangeArrowheads="1"/>
          </p:cNvSpPr>
          <p:nvPr>
            <p:ph type="title"/>
          </p:nvPr>
        </p:nvSpPr>
        <p:spPr/>
        <p:txBody>
          <a:bodyPr/>
          <a:lstStyle/>
          <a:p>
            <a:pPr eaLnBrk="1" hangingPunct="1"/>
            <a:r>
              <a:rPr lang="zh-CN" altLang="en-US" sz="4000" dirty="0" smtClean="0">
                <a:ea typeface="宋体" charset="-122"/>
              </a:rPr>
              <a:t>目录</a:t>
            </a:r>
            <a:endParaRPr lang="en-US" altLang="zh-CN" sz="2400" dirty="0" smtClean="0">
              <a:solidFill>
                <a:schemeClr val="accent1"/>
              </a:solidFill>
              <a:ea typeface="宋体" charset="-122"/>
            </a:endParaRPr>
          </a:p>
        </p:txBody>
      </p:sp>
      <p:grpSp>
        <p:nvGrpSpPr>
          <p:cNvPr id="2" name="Group 3"/>
          <p:cNvGrpSpPr>
            <a:grpSpLocks/>
          </p:cNvGrpSpPr>
          <p:nvPr/>
        </p:nvGrpSpPr>
        <p:grpSpPr bwMode="auto">
          <a:xfrm>
            <a:off x="1828800" y="1484784"/>
            <a:ext cx="762000" cy="665163"/>
            <a:chOff x="1110" y="2656"/>
            <a:chExt cx="1549" cy="1351"/>
          </a:xfrm>
        </p:grpSpPr>
        <p:sp>
          <p:nvSpPr>
            <p:cNvPr id="1233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3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40966" name="AutoShape 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grpSp>
        <p:nvGrpSpPr>
          <p:cNvPr id="3" name="Group 7"/>
          <p:cNvGrpSpPr>
            <a:grpSpLocks/>
          </p:cNvGrpSpPr>
          <p:nvPr/>
        </p:nvGrpSpPr>
        <p:grpSpPr bwMode="auto">
          <a:xfrm>
            <a:off x="1828800" y="2348880"/>
            <a:ext cx="762000" cy="665163"/>
            <a:chOff x="3174" y="2656"/>
            <a:chExt cx="1549" cy="1351"/>
          </a:xfrm>
        </p:grpSpPr>
        <p:sp>
          <p:nvSpPr>
            <p:cNvPr id="12330"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31"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40970"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sp>
        <p:nvSpPr>
          <p:cNvPr id="12294" name="Line 11"/>
          <p:cNvSpPr>
            <a:spLocks noChangeShapeType="1"/>
          </p:cNvSpPr>
          <p:nvPr/>
        </p:nvSpPr>
        <p:spPr bwMode="auto">
          <a:xfrm>
            <a:off x="2438400" y="2060848"/>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295" name="Text Box 12"/>
          <p:cNvSpPr txBox="1">
            <a:spLocks noChangeArrowheads="1"/>
          </p:cNvSpPr>
          <p:nvPr/>
        </p:nvSpPr>
        <p:spPr bwMode="auto">
          <a:xfrm>
            <a:off x="2667000" y="1527448"/>
            <a:ext cx="800100" cy="461963"/>
          </a:xfrm>
          <a:prstGeom prst="rect">
            <a:avLst/>
          </a:prstGeom>
          <a:noFill/>
          <a:ln w="9525" algn="ctr">
            <a:noFill/>
            <a:miter lim="800000"/>
            <a:headEnd/>
            <a:tailEnd/>
          </a:ln>
        </p:spPr>
        <p:txBody>
          <a:bodyPr wrap="none">
            <a:spAutoFit/>
          </a:bodyPr>
          <a:lstStyle/>
          <a:p>
            <a:pPr eaLnBrk="0" hangingPunct="0"/>
            <a:r>
              <a:rPr lang="zh-CN" altLang="en-US" sz="2400" dirty="0">
                <a:solidFill>
                  <a:srgbClr val="0D1259"/>
                </a:solidFill>
                <a:effectLst>
                  <a:outerShdw blurRad="38100" dist="38100" dir="2700000" algn="tl">
                    <a:srgbClr val="000000">
                      <a:alpha val="43137"/>
                    </a:srgbClr>
                  </a:outerShdw>
                </a:effectLst>
                <a:latin typeface="黑体" pitchFamily="49" charset="-122"/>
                <a:ea typeface="黑体" pitchFamily="49" charset="-122"/>
              </a:rPr>
              <a:t>绪论</a:t>
            </a:r>
            <a:endParaRPr lang="en-US" altLang="zh-CN" sz="2400" dirty="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296" name="Text Box 13"/>
          <p:cNvSpPr txBox="1">
            <a:spLocks noChangeArrowheads="1"/>
          </p:cNvSpPr>
          <p:nvPr/>
        </p:nvSpPr>
        <p:spPr bwMode="gray">
          <a:xfrm>
            <a:off x="2025650" y="1549673"/>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1</a:t>
            </a:r>
          </a:p>
        </p:txBody>
      </p:sp>
      <p:sp>
        <p:nvSpPr>
          <p:cNvPr id="12297" name="Line 14"/>
          <p:cNvSpPr>
            <a:spLocks noChangeShapeType="1"/>
          </p:cNvSpPr>
          <p:nvPr/>
        </p:nvSpPr>
        <p:spPr bwMode="auto">
          <a:xfrm>
            <a:off x="2438400" y="2958480"/>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298" name="Text Box 15"/>
          <p:cNvSpPr txBox="1">
            <a:spLocks noChangeArrowheads="1"/>
          </p:cNvSpPr>
          <p:nvPr/>
        </p:nvSpPr>
        <p:spPr bwMode="auto">
          <a:xfrm>
            <a:off x="2667000" y="2425080"/>
            <a:ext cx="2032000" cy="461963"/>
          </a:xfrm>
          <a:prstGeom prst="rect">
            <a:avLst/>
          </a:prstGeom>
          <a:noFill/>
          <a:ln w="9525" algn="ctr">
            <a:noFill/>
            <a:miter lim="800000"/>
            <a:headEnd/>
            <a:tailEnd/>
          </a:ln>
        </p:spPr>
        <p:txBody>
          <a:bodyPr wrap="none">
            <a:spAutoFit/>
          </a:bodyPr>
          <a:lstStyle/>
          <a:p>
            <a:pPr eaLnBrk="0" hangingPunct="0"/>
            <a:r>
              <a:rPr lang="zh-CN" altLang="en-US" sz="2400" dirty="0">
                <a:solidFill>
                  <a:srgbClr val="0D1259"/>
                </a:solidFill>
                <a:effectLst>
                  <a:outerShdw blurRad="38100" dist="38100" dir="2700000" algn="tl">
                    <a:srgbClr val="000000">
                      <a:alpha val="43137"/>
                    </a:srgbClr>
                  </a:outerShdw>
                </a:effectLst>
                <a:latin typeface="黑体" pitchFamily="49" charset="-122"/>
                <a:ea typeface="黑体" pitchFamily="49" charset="-122"/>
              </a:rPr>
              <a:t>通用并行计算</a:t>
            </a:r>
            <a:endParaRPr lang="en-US" altLang="zh-CN" sz="2400" dirty="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299" name="Text Box 16"/>
          <p:cNvSpPr txBox="1">
            <a:spLocks noChangeArrowheads="1"/>
          </p:cNvSpPr>
          <p:nvPr/>
        </p:nvSpPr>
        <p:spPr bwMode="gray">
          <a:xfrm>
            <a:off x="2025650" y="2447305"/>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2</a:t>
            </a:r>
          </a:p>
        </p:txBody>
      </p:sp>
      <p:grpSp>
        <p:nvGrpSpPr>
          <p:cNvPr id="4" name="Group 17"/>
          <p:cNvGrpSpPr>
            <a:grpSpLocks/>
          </p:cNvGrpSpPr>
          <p:nvPr/>
        </p:nvGrpSpPr>
        <p:grpSpPr bwMode="auto">
          <a:xfrm>
            <a:off x="1828800" y="3235424"/>
            <a:ext cx="762000" cy="665163"/>
            <a:chOff x="1110" y="2656"/>
            <a:chExt cx="1549" cy="1351"/>
          </a:xfrm>
        </p:grpSpPr>
        <p:sp>
          <p:nvSpPr>
            <p:cNvPr id="123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40980"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grpSp>
        <p:nvGrpSpPr>
          <p:cNvPr id="5" name="Group 21"/>
          <p:cNvGrpSpPr>
            <a:grpSpLocks/>
          </p:cNvGrpSpPr>
          <p:nvPr/>
        </p:nvGrpSpPr>
        <p:grpSpPr bwMode="auto">
          <a:xfrm>
            <a:off x="1828800" y="4131989"/>
            <a:ext cx="762000" cy="665163"/>
            <a:chOff x="3174" y="2656"/>
            <a:chExt cx="1549" cy="1351"/>
          </a:xfrm>
        </p:grpSpPr>
        <p:sp>
          <p:nvSpPr>
            <p:cNvPr id="12324"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25"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40984"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sp>
        <p:nvSpPr>
          <p:cNvPr id="12302" name="Line 25"/>
          <p:cNvSpPr>
            <a:spLocks noChangeShapeType="1"/>
          </p:cNvSpPr>
          <p:nvPr/>
        </p:nvSpPr>
        <p:spPr bwMode="auto">
          <a:xfrm>
            <a:off x="2438400" y="3845024"/>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303" name="Text Box 26"/>
          <p:cNvSpPr txBox="1">
            <a:spLocks noChangeArrowheads="1"/>
          </p:cNvSpPr>
          <p:nvPr/>
        </p:nvSpPr>
        <p:spPr bwMode="auto">
          <a:xfrm>
            <a:off x="2667000" y="3311624"/>
            <a:ext cx="4186238" cy="461963"/>
          </a:xfrm>
          <a:prstGeom prst="rect">
            <a:avLst/>
          </a:prstGeom>
          <a:noFill/>
          <a:ln w="9525" algn="ctr">
            <a:noFill/>
            <a:miter lim="800000"/>
            <a:headEnd/>
            <a:tailEnd/>
          </a:ln>
        </p:spPr>
        <p:txBody>
          <a:bodyPr wrap="none">
            <a:spAutoFit/>
          </a:bodyPr>
          <a:lstStyle/>
          <a:p>
            <a:pPr eaLnBrk="0" hangingPunct="0"/>
            <a:r>
              <a:rPr lang="zh-CN" altLang="en-US" sz="2400">
                <a:solidFill>
                  <a:srgbClr val="0D1259"/>
                </a:solidFill>
                <a:effectLst>
                  <a:outerShdw blurRad="38100" dist="38100" dir="2700000" algn="tl">
                    <a:srgbClr val="000000">
                      <a:alpha val="43137"/>
                    </a:srgbClr>
                  </a:outerShdw>
                </a:effectLst>
                <a:latin typeface="黑体" pitchFamily="49" charset="-122"/>
                <a:ea typeface="黑体" pitchFamily="49" charset="-122"/>
              </a:rPr>
              <a:t>骨骼动画矩阵调色板并行算法</a:t>
            </a:r>
            <a:endParaRPr lang="en-US" altLang="zh-CN" sz="240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304" name="Text Box 27"/>
          <p:cNvSpPr txBox="1">
            <a:spLocks noChangeArrowheads="1"/>
          </p:cNvSpPr>
          <p:nvPr/>
        </p:nvSpPr>
        <p:spPr bwMode="gray">
          <a:xfrm>
            <a:off x="2025650" y="3333849"/>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3</a:t>
            </a:r>
          </a:p>
        </p:txBody>
      </p:sp>
      <p:sp>
        <p:nvSpPr>
          <p:cNvPr id="12305" name="Line 28"/>
          <p:cNvSpPr>
            <a:spLocks noChangeShapeType="1"/>
          </p:cNvSpPr>
          <p:nvPr/>
        </p:nvSpPr>
        <p:spPr bwMode="auto">
          <a:xfrm>
            <a:off x="2438400" y="4741589"/>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307" name="Text Box 30"/>
          <p:cNvSpPr txBox="1">
            <a:spLocks noChangeArrowheads="1"/>
          </p:cNvSpPr>
          <p:nvPr/>
        </p:nvSpPr>
        <p:spPr bwMode="gray">
          <a:xfrm>
            <a:off x="2025650" y="4230414"/>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4</a:t>
            </a:r>
          </a:p>
        </p:txBody>
      </p:sp>
      <p:sp>
        <p:nvSpPr>
          <p:cNvPr id="12308" name="灯片编号占位符 1"/>
          <p:cNvSpPr>
            <a:spLocks noGrp="1"/>
          </p:cNvSpPr>
          <p:nvPr>
            <p:ph type="sldNum" sz="quarter" idx="12"/>
          </p:nvPr>
        </p:nvSpPr>
        <p:spPr>
          <a:noFill/>
          <a:ln>
            <a:miter lim="800000"/>
            <a:headEnd/>
            <a:tailEnd/>
          </a:ln>
        </p:spPr>
        <p:txBody>
          <a:bodyPr/>
          <a:lstStyle/>
          <a:p>
            <a:fld id="{24812349-BE0D-46FB-9A71-0934A18DEDB0}" type="slidenum">
              <a:rPr lang="en-US" altLang="zh-CN" smtClean="0">
                <a:solidFill>
                  <a:srgbClr val="0D1259"/>
                </a:solidFill>
              </a:rPr>
              <a:pPr/>
              <a:t>45</a:t>
            </a:fld>
            <a:endParaRPr lang="en-US" altLang="zh-CN" smtClean="0">
              <a:solidFill>
                <a:srgbClr val="0D1259"/>
              </a:solidFill>
            </a:endParaRPr>
          </a:p>
        </p:txBody>
      </p:sp>
      <p:sp>
        <p:nvSpPr>
          <p:cNvPr id="12309" name="Line 28"/>
          <p:cNvSpPr>
            <a:spLocks noChangeShapeType="1"/>
          </p:cNvSpPr>
          <p:nvPr/>
        </p:nvSpPr>
        <p:spPr bwMode="auto">
          <a:xfrm>
            <a:off x="2438400" y="5564063"/>
            <a:ext cx="4800600" cy="0"/>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12310" name="Text Box 29"/>
          <p:cNvSpPr txBox="1">
            <a:spLocks noChangeArrowheads="1"/>
          </p:cNvSpPr>
          <p:nvPr/>
        </p:nvSpPr>
        <p:spPr bwMode="auto">
          <a:xfrm>
            <a:off x="2667000" y="4169890"/>
            <a:ext cx="3570288" cy="461963"/>
          </a:xfrm>
          <a:prstGeom prst="rect">
            <a:avLst/>
          </a:prstGeom>
          <a:noFill/>
          <a:ln w="9525" algn="ctr">
            <a:noFill/>
            <a:miter lim="800000"/>
            <a:headEnd/>
            <a:tailEnd/>
          </a:ln>
        </p:spPr>
        <p:txBody>
          <a:bodyPr wrap="none">
            <a:spAutoFit/>
          </a:bodyPr>
          <a:lstStyle/>
          <a:p>
            <a:pPr eaLnBrk="0" hangingPunct="0"/>
            <a:r>
              <a:rPr lang="zh-CN" altLang="en-US" sz="2400" dirty="0">
                <a:solidFill>
                  <a:srgbClr val="0D1259"/>
                </a:solidFill>
                <a:effectLst>
                  <a:outerShdw blurRad="38100" dist="38100" dir="2700000" algn="tl">
                    <a:srgbClr val="000000">
                      <a:alpha val="43137"/>
                    </a:srgbClr>
                  </a:outerShdw>
                </a:effectLst>
                <a:latin typeface="黑体" pitchFamily="49" charset="-122"/>
                <a:ea typeface="黑体" pitchFamily="49" charset="-122"/>
              </a:rPr>
              <a:t>虚拟现实平台多任务并行</a:t>
            </a:r>
            <a:endParaRPr lang="en-US" altLang="zh-CN" sz="2400" dirty="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311" name="Text Box 30"/>
          <p:cNvSpPr txBox="1">
            <a:spLocks noChangeArrowheads="1"/>
          </p:cNvSpPr>
          <p:nvPr/>
        </p:nvSpPr>
        <p:spPr bwMode="gray">
          <a:xfrm>
            <a:off x="2025650" y="4857849"/>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4</a:t>
            </a:r>
          </a:p>
        </p:txBody>
      </p:sp>
      <p:sp>
        <p:nvSpPr>
          <p:cNvPr id="12314" name="Text Box 29"/>
          <p:cNvSpPr txBox="1">
            <a:spLocks noChangeArrowheads="1"/>
          </p:cNvSpPr>
          <p:nvPr/>
        </p:nvSpPr>
        <p:spPr bwMode="auto">
          <a:xfrm>
            <a:off x="2663825" y="5025256"/>
            <a:ext cx="1722438" cy="461962"/>
          </a:xfrm>
          <a:prstGeom prst="rect">
            <a:avLst/>
          </a:prstGeom>
          <a:noFill/>
          <a:ln w="9525" algn="ctr">
            <a:noFill/>
            <a:miter lim="800000"/>
            <a:headEnd/>
            <a:tailEnd/>
          </a:ln>
        </p:spPr>
        <p:txBody>
          <a:bodyPr wrap="none">
            <a:spAutoFit/>
          </a:bodyPr>
          <a:lstStyle/>
          <a:p>
            <a:pPr eaLnBrk="0" hangingPunct="0"/>
            <a:r>
              <a:rPr lang="zh-CN" altLang="en-US" sz="2400" dirty="0">
                <a:solidFill>
                  <a:srgbClr val="0D1259"/>
                </a:solidFill>
                <a:effectLst>
                  <a:outerShdw blurRad="38100" dist="38100" dir="2700000" algn="tl">
                    <a:srgbClr val="000000">
                      <a:alpha val="43137"/>
                    </a:srgbClr>
                  </a:outerShdw>
                </a:effectLst>
                <a:latin typeface="黑体" pitchFamily="49" charset="-122"/>
                <a:ea typeface="黑体" pitchFamily="49" charset="-122"/>
              </a:rPr>
              <a:t>总结和展望</a:t>
            </a:r>
            <a:endParaRPr lang="en-US" altLang="zh-CN" sz="2400" dirty="0">
              <a:solidFill>
                <a:srgbClr val="0D1259"/>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2315" name="Text Box 30"/>
          <p:cNvSpPr txBox="1">
            <a:spLocks noChangeArrowheads="1"/>
          </p:cNvSpPr>
          <p:nvPr/>
        </p:nvSpPr>
        <p:spPr bwMode="gray">
          <a:xfrm>
            <a:off x="2020888" y="5199286"/>
            <a:ext cx="355600" cy="461962"/>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6</a:t>
            </a:r>
          </a:p>
        </p:txBody>
      </p:sp>
      <p:grpSp>
        <p:nvGrpSpPr>
          <p:cNvPr id="7" name="Group 17"/>
          <p:cNvGrpSpPr>
            <a:grpSpLocks/>
          </p:cNvGrpSpPr>
          <p:nvPr/>
        </p:nvGrpSpPr>
        <p:grpSpPr bwMode="auto">
          <a:xfrm>
            <a:off x="1828800" y="4996086"/>
            <a:ext cx="762000" cy="665162"/>
            <a:chOff x="1110" y="2656"/>
            <a:chExt cx="1549" cy="1351"/>
          </a:xfrm>
        </p:grpSpPr>
        <p:sp>
          <p:nvSpPr>
            <p:cNvPr id="1231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solidFill>
                  <a:srgbClr val="0D1259"/>
                </a:solidFill>
                <a:ea typeface="宋体" charset="-122"/>
              </a:endParaRPr>
            </a:p>
          </p:txBody>
        </p:sp>
        <p:sp>
          <p:nvSpPr>
            <p:cNvPr id="1231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solidFill>
                  <a:srgbClr val="0D1259"/>
                </a:solidFill>
                <a:ea typeface="宋体" charset="-122"/>
              </a:endParaRPr>
            </a:p>
          </p:txBody>
        </p:sp>
        <p:sp>
          <p:nvSpPr>
            <p:cNvPr id="55"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p:spPr>
          <p:txBody>
            <a:bodyPr wrap="none" anchor="ctr"/>
            <a:lstStyle/>
            <a:p>
              <a:pPr>
                <a:defRPr/>
              </a:pPr>
              <a:endParaRPr lang="zh-CN" altLang="en-US">
                <a:solidFill>
                  <a:srgbClr val="0D1259"/>
                </a:solidFill>
                <a:ea typeface="宋体" charset="-122"/>
              </a:endParaRPr>
            </a:p>
          </p:txBody>
        </p:sp>
      </p:grpSp>
      <p:sp>
        <p:nvSpPr>
          <p:cNvPr id="12317" name="Text Box 27"/>
          <p:cNvSpPr txBox="1">
            <a:spLocks noChangeArrowheads="1"/>
          </p:cNvSpPr>
          <p:nvPr/>
        </p:nvSpPr>
        <p:spPr bwMode="gray">
          <a:xfrm>
            <a:off x="2024063" y="5073526"/>
            <a:ext cx="357187" cy="461962"/>
          </a:xfrm>
          <a:prstGeom prst="rect">
            <a:avLst/>
          </a:prstGeom>
          <a:noFill/>
          <a:ln w="9525" algn="ctr">
            <a:noFill/>
            <a:miter lim="800000"/>
            <a:headEnd/>
            <a:tailEnd/>
          </a:ln>
        </p:spPr>
        <p:txBody>
          <a:bodyPr wrap="none">
            <a:spAutoFit/>
          </a:bodyPr>
          <a:lstStyle/>
          <a:p>
            <a:pPr algn="ctr" eaLnBrk="0" hangingPunct="0"/>
            <a:r>
              <a:rPr lang="en-US" altLang="zh-CN" sz="2400" b="1">
                <a:solidFill>
                  <a:srgbClr val="FFFFFF"/>
                </a:solidFill>
                <a:ea typeface="宋体" charset="-122"/>
              </a:rPr>
              <a:t>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zh-CN" altLang="en-US" dirty="0" smtClean="0">
                <a:ea typeface="宋体" charset="-122"/>
              </a:rPr>
              <a:t>研究内容</a:t>
            </a:r>
            <a:endParaRPr lang="en-US" altLang="zh-CN" dirty="0" smtClean="0">
              <a:ea typeface="宋体" charset="-122"/>
            </a:endParaRPr>
          </a:p>
        </p:txBody>
      </p:sp>
      <p:sp>
        <p:nvSpPr>
          <p:cNvPr id="40963" name="AutoShape 3"/>
          <p:cNvSpPr>
            <a:spLocks noChangeArrowheads="1"/>
          </p:cNvSpPr>
          <p:nvPr/>
        </p:nvSpPr>
        <p:spPr bwMode="auto">
          <a:xfrm>
            <a:off x="6311900" y="3048000"/>
            <a:ext cx="1676400" cy="2590800"/>
          </a:xfrm>
          <a:prstGeom prst="roundRect">
            <a:avLst>
              <a:gd name="adj" fmla="val 13745"/>
            </a:avLst>
          </a:prstGeom>
          <a:noFill/>
          <a:ln w="38100">
            <a:solidFill>
              <a:schemeClr val="bg2"/>
            </a:solidFill>
            <a:round/>
            <a:headEnd/>
            <a:tailEnd/>
          </a:ln>
        </p:spPr>
        <p:txBody>
          <a:bodyPr wrap="none" anchor="ctr"/>
          <a:lstStyle/>
          <a:p>
            <a:endParaRPr lang="zh-CN" altLang="en-US">
              <a:ea typeface="宋体" charset="-122"/>
            </a:endParaRPr>
          </a:p>
        </p:txBody>
      </p:sp>
      <p:sp>
        <p:nvSpPr>
          <p:cNvPr id="40964" name="AutoShape 4"/>
          <p:cNvSpPr>
            <a:spLocks noChangeArrowheads="1"/>
          </p:cNvSpPr>
          <p:nvPr/>
        </p:nvSpPr>
        <p:spPr bwMode="auto">
          <a:xfrm>
            <a:off x="4559300" y="3048000"/>
            <a:ext cx="1665288" cy="2590800"/>
          </a:xfrm>
          <a:prstGeom prst="roundRect">
            <a:avLst>
              <a:gd name="adj" fmla="val 13745"/>
            </a:avLst>
          </a:prstGeom>
          <a:noFill/>
          <a:ln w="38100">
            <a:solidFill>
              <a:schemeClr val="bg2"/>
            </a:solidFill>
            <a:round/>
            <a:headEnd/>
            <a:tailEnd/>
          </a:ln>
        </p:spPr>
        <p:txBody>
          <a:bodyPr wrap="none" anchor="ctr"/>
          <a:lstStyle/>
          <a:p>
            <a:endParaRPr lang="zh-CN" altLang="en-US">
              <a:ea typeface="宋体" charset="-122"/>
            </a:endParaRPr>
          </a:p>
        </p:txBody>
      </p:sp>
      <p:sp>
        <p:nvSpPr>
          <p:cNvPr id="40965" name="AutoShape 5"/>
          <p:cNvSpPr>
            <a:spLocks noChangeArrowheads="1"/>
          </p:cNvSpPr>
          <p:nvPr/>
        </p:nvSpPr>
        <p:spPr bwMode="auto">
          <a:xfrm>
            <a:off x="2819400" y="3048000"/>
            <a:ext cx="1616075" cy="2590800"/>
          </a:xfrm>
          <a:prstGeom prst="roundRect">
            <a:avLst>
              <a:gd name="adj" fmla="val 13745"/>
            </a:avLst>
          </a:prstGeom>
          <a:noFill/>
          <a:ln w="38100">
            <a:solidFill>
              <a:schemeClr val="bg2"/>
            </a:solidFill>
            <a:round/>
            <a:headEnd/>
            <a:tailEnd/>
          </a:ln>
        </p:spPr>
        <p:txBody>
          <a:bodyPr wrap="none" anchor="ctr"/>
          <a:lstStyle/>
          <a:p>
            <a:endParaRPr lang="zh-CN" altLang="en-US">
              <a:ea typeface="宋体" charset="-122"/>
            </a:endParaRPr>
          </a:p>
        </p:txBody>
      </p:sp>
      <p:sp>
        <p:nvSpPr>
          <p:cNvPr id="40966" name="AutoShape 6"/>
          <p:cNvSpPr>
            <a:spLocks noChangeArrowheads="1"/>
          </p:cNvSpPr>
          <p:nvPr/>
        </p:nvSpPr>
        <p:spPr bwMode="auto">
          <a:xfrm>
            <a:off x="1054100" y="3048000"/>
            <a:ext cx="1676400" cy="2590800"/>
          </a:xfrm>
          <a:prstGeom prst="roundRect">
            <a:avLst>
              <a:gd name="adj" fmla="val 13745"/>
            </a:avLst>
          </a:prstGeom>
          <a:noFill/>
          <a:ln w="38100">
            <a:solidFill>
              <a:schemeClr val="bg2"/>
            </a:solidFill>
            <a:round/>
            <a:headEnd/>
            <a:tailEnd/>
          </a:ln>
        </p:spPr>
        <p:txBody>
          <a:bodyPr wrap="none" anchor="ctr"/>
          <a:lstStyle/>
          <a:p>
            <a:endParaRPr lang="zh-CN" altLang="en-US">
              <a:ea typeface="宋体" charset="-122"/>
            </a:endParaRPr>
          </a:p>
        </p:txBody>
      </p:sp>
      <p:grpSp>
        <p:nvGrpSpPr>
          <p:cNvPr id="2" name="Group 7"/>
          <p:cNvGrpSpPr>
            <a:grpSpLocks/>
          </p:cNvGrpSpPr>
          <p:nvPr/>
        </p:nvGrpSpPr>
        <p:grpSpPr bwMode="auto">
          <a:xfrm>
            <a:off x="1282700" y="1752602"/>
            <a:ext cx="6096000" cy="990601"/>
            <a:chOff x="624" y="1152"/>
            <a:chExt cx="4080" cy="720"/>
          </a:xfrm>
        </p:grpSpPr>
        <p:sp>
          <p:nvSpPr>
            <p:cNvPr id="55304" name="Rectangle 8"/>
            <p:cNvSpPr>
              <a:spLocks noChangeArrowheads="1"/>
            </p:cNvSpPr>
            <p:nvPr/>
          </p:nvSpPr>
          <p:spPr bwMode="gray">
            <a:xfrm rot="3419336">
              <a:off x="624" y="1200"/>
              <a:ext cx="672" cy="672"/>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a:extLst/>
          </p:spPr>
          <p:txBody>
            <a:bodyPr wrap="none" anchor="ctr">
              <a:flatTx/>
            </a:bodyPr>
            <a:lstStyle/>
            <a:p>
              <a:pPr>
                <a:defRPr/>
              </a:pPr>
              <a:endParaRPr lang="zh-CN" altLang="en-US">
                <a:ea typeface="宋体" charset="-122"/>
              </a:endParaRPr>
            </a:p>
          </p:txBody>
        </p:sp>
        <p:grpSp>
          <p:nvGrpSpPr>
            <p:cNvPr id="3" name="Group 9"/>
            <p:cNvGrpSpPr>
              <a:grpSpLocks/>
            </p:cNvGrpSpPr>
            <p:nvPr/>
          </p:nvGrpSpPr>
          <p:grpSpPr bwMode="auto">
            <a:xfrm>
              <a:off x="1294" y="1297"/>
              <a:ext cx="624" cy="96"/>
              <a:chOff x="2002" y="3442"/>
              <a:chExt cx="468" cy="244"/>
            </a:xfrm>
          </p:grpSpPr>
          <p:sp>
            <p:nvSpPr>
              <p:cNvPr id="40992" name="Oval 10"/>
              <p:cNvSpPr>
                <a:spLocks noChangeArrowheads="1"/>
              </p:cNvSpPr>
              <p:nvPr/>
            </p:nvSpPr>
            <p:spPr bwMode="gray">
              <a:xfrm>
                <a:off x="2002" y="3442"/>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charset="-122"/>
                </a:endParaRPr>
              </a:p>
            </p:txBody>
          </p:sp>
          <p:sp>
            <p:nvSpPr>
              <p:cNvPr id="40993" name="Rectangle 11"/>
              <p:cNvSpPr>
                <a:spLocks noChangeArrowheads="1"/>
              </p:cNvSpPr>
              <p:nvPr/>
            </p:nvSpPr>
            <p:spPr bwMode="gray">
              <a:xfrm>
                <a:off x="2047" y="3444"/>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charset="-122"/>
                </a:endParaRPr>
              </a:p>
            </p:txBody>
          </p:sp>
          <p:sp>
            <p:nvSpPr>
              <p:cNvPr id="55308" name="Oval 12"/>
              <p:cNvSpPr>
                <a:spLocks noChangeArrowheads="1"/>
              </p:cNvSpPr>
              <p:nvPr/>
            </p:nvSpPr>
            <p:spPr bwMode="gray">
              <a:xfrm>
                <a:off x="2399" y="3448"/>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a:extLst/>
            </p:spPr>
            <p:txBody>
              <a:bodyPr wrap="none" anchor="ctr"/>
              <a:lstStyle/>
              <a:p>
                <a:pPr>
                  <a:defRPr/>
                </a:pPr>
                <a:endParaRPr lang="zh-CN" altLang="en-US">
                  <a:ea typeface="宋体" charset="-122"/>
                </a:endParaRPr>
              </a:p>
            </p:txBody>
          </p:sp>
          <p:sp>
            <p:nvSpPr>
              <p:cNvPr id="55309" name="Oval 13"/>
              <p:cNvSpPr>
                <a:spLocks noChangeArrowheads="1"/>
              </p:cNvSpPr>
              <p:nvPr/>
            </p:nvSpPr>
            <p:spPr bwMode="gray">
              <a:xfrm>
                <a:off x="2437" y="3524"/>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a:extLst/>
            </p:spPr>
            <p:txBody>
              <a:bodyPr wrap="none" anchor="ctr"/>
              <a:lstStyle/>
              <a:p>
                <a:pPr>
                  <a:defRPr/>
                </a:pPr>
                <a:endParaRPr lang="zh-CN" altLang="en-US">
                  <a:ea typeface="宋体" charset="-122"/>
                </a:endParaRPr>
              </a:p>
            </p:txBody>
          </p:sp>
        </p:grpSp>
        <p:sp>
          <p:nvSpPr>
            <p:cNvPr id="55310" name="Rectangle 14"/>
            <p:cNvSpPr>
              <a:spLocks noChangeArrowheads="1"/>
            </p:cNvSpPr>
            <p:nvPr/>
          </p:nvSpPr>
          <p:spPr bwMode="gray">
            <a:xfrm rot="3419336">
              <a:off x="1776" y="1148"/>
              <a:ext cx="672" cy="680"/>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a:extLst/>
          </p:spPr>
          <p:txBody>
            <a:bodyPr wrap="none" anchor="ctr">
              <a:flatTx/>
            </a:bodyPr>
            <a:lstStyle/>
            <a:p>
              <a:pPr>
                <a:defRPr/>
              </a:pPr>
              <a:endParaRPr lang="zh-CN" altLang="en-US">
                <a:ea typeface="宋体" charset="-122"/>
              </a:endParaRPr>
            </a:p>
          </p:txBody>
        </p:sp>
        <p:grpSp>
          <p:nvGrpSpPr>
            <p:cNvPr id="4" name="Group 15"/>
            <p:cNvGrpSpPr>
              <a:grpSpLocks/>
            </p:cNvGrpSpPr>
            <p:nvPr/>
          </p:nvGrpSpPr>
          <p:grpSpPr bwMode="auto">
            <a:xfrm>
              <a:off x="2446" y="1297"/>
              <a:ext cx="624" cy="96"/>
              <a:chOff x="2002" y="3442"/>
              <a:chExt cx="468" cy="244"/>
            </a:xfrm>
          </p:grpSpPr>
          <p:sp>
            <p:nvSpPr>
              <p:cNvPr id="40988" name="Oval 16"/>
              <p:cNvSpPr>
                <a:spLocks noChangeArrowheads="1"/>
              </p:cNvSpPr>
              <p:nvPr/>
            </p:nvSpPr>
            <p:spPr bwMode="gray">
              <a:xfrm>
                <a:off x="2002" y="3442"/>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charset="-122"/>
                </a:endParaRPr>
              </a:p>
            </p:txBody>
          </p:sp>
          <p:sp>
            <p:nvSpPr>
              <p:cNvPr id="40989" name="Rectangle 17"/>
              <p:cNvSpPr>
                <a:spLocks noChangeArrowheads="1"/>
              </p:cNvSpPr>
              <p:nvPr/>
            </p:nvSpPr>
            <p:spPr bwMode="gray">
              <a:xfrm>
                <a:off x="2047" y="3444"/>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charset="-122"/>
                </a:endParaRPr>
              </a:p>
            </p:txBody>
          </p:sp>
          <p:sp>
            <p:nvSpPr>
              <p:cNvPr id="55314" name="Oval 18"/>
              <p:cNvSpPr>
                <a:spLocks noChangeArrowheads="1"/>
              </p:cNvSpPr>
              <p:nvPr/>
            </p:nvSpPr>
            <p:spPr bwMode="gray">
              <a:xfrm>
                <a:off x="2399" y="3448"/>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a:extLst/>
            </p:spPr>
            <p:txBody>
              <a:bodyPr wrap="none" anchor="ctr"/>
              <a:lstStyle/>
              <a:p>
                <a:pPr>
                  <a:defRPr/>
                </a:pPr>
                <a:endParaRPr lang="zh-CN" altLang="en-US">
                  <a:ea typeface="宋体" charset="-122"/>
                </a:endParaRPr>
              </a:p>
            </p:txBody>
          </p:sp>
          <p:sp>
            <p:nvSpPr>
              <p:cNvPr id="55315" name="Oval 19"/>
              <p:cNvSpPr>
                <a:spLocks noChangeArrowheads="1"/>
              </p:cNvSpPr>
              <p:nvPr/>
            </p:nvSpPr>
            <p:spPr bwMode="gray">
              <a:xfrm>
                <a:off x="2438" y="3524"/>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a:extLst/>
            </p:spPr>
            <p:txBody>
              <a:bodyPr wrap="none" anchor="ctr"/>
              <a:lstStyle/>
              <a:p>
                <a:pPr>
                  <a:defRPr/>
                </a:pPr>
                <a:endParaRPr lang="zh-CN" altLang="en-US">
                  <a:ea typeface="宋体" charset="-122"/>
                </a:endParaRPr>
              </a:p>
            </p:txBody>
          </p:sp>
        </p:grpSp>
        <p:sp>
          <p:nvSpPr>
            <p:cNvPr id="55316" name="Rectangle 20"/>
            <p:cNvSpPr>
              <a:spLocks noChangeArrowheads="1"/>
            </p:cNvSpPr>
            <p:nvPr/>
          </p:nvSpPr>
          <p:spPr bwMode="gray">
            <a:xfrm rot="3419336">
              <a:off x="2880" y="1148"/>
              <a:ext cx="672" cy="679"/>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a:extLst/>
          </p:spPr>
          <p:txBody>
            <a:bodyPr wrap="none" anchor="ctr">
              <a:flatTx/>
            </a:bodyPr>
            <a:lstStyle/>
            <a:p>
              <a:pPr>
                <a:defRPr/>
              </a:pPr>
              <a:endParaRPr lang="zh-CN" altLang="en-US">
                <a:ea typeface="宋体" charset="-122"/>
              </a:endParaRPr>
            </a:p>
          </p:txBody>
        </p:sp>
        <p:grpSp>
          <p:nvGrpSpPr>
            <p:cNvPr id="5" name="Group 21"/>
            <p:cNvGrpSpPr>
              <a:grpSpLocks/>
            </p:cNvGrpSpPr>
            <p:nvPr/>
          </p:nvGrpSpPr>
          <p:grpSpPr bwMode="auto">
            <a:xfrm>
              <a:off x="3597" y="1297"/>
              <a:ext cx="818" cy="96"/>
              <a:chOff x="2001" y="3442"/>
              <a:chExt cx="469" cy="244"/>
            </a:xfrm>
          </p:grpSpPr>
          <p:sp>
            <p:nvSpPr>
              <p:cNvPr id="40984" name="Oval 22"/>
              <p:cNvSpPr>
                <a:spLocks noChangeArrowheads="1"/>
              </p:cNvSpPr>
              <p:nvPr/>
            </p:nvSpPr>
            <p:spPr bwMode="gray">
              <a:xfrm>
                <a:off x="2001" y="3442"/>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charset="-122"/>
                </a:endParaRPr>
              </a:p>
            </p:txBody>
          </p:sp>
          <p:sp>
            <p:nvSpPr>
              <p:cNvPr id="40985" name="Rectangle 23"/>
              <p:cNvSpPr>
                <a:spLocks noChangeArrowheads="1"/>
              </p:cNvSpPr>
              <p:nvPr/>
            </p:nvSpPr>
            <p:spPr bwMode="gray">
              <a:xfrm>
                <a:off x="2046" y="3444"/>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charset="-122"/>
                </a:endParaRPr>
              </a:p>
            </p:txBody>
          </p:sp>
          <p:sp>
            <p:nvSpPr>
              <p:cNvPr id="55320" name="Oval 24"/>
              <p:cNvSpPr>
                <a:spLocks noChangeArrowheads="1"/>
              </p:cNvSpPr>
              <p:nvPr/>
            </p:nvSpPr>
            <p:spPr bwMode="gray">
              <a:xfrm>
                <a:off x="2399" y="3448"/>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a:extLst/>
            </p:spPr>
            <p:txBody>
              <a:bodyPr wrap="none" anchor="ctr"/>
              <a:lstStyle/>
              <a:p>
                <a:pPr>
                  <a:defRPr/>
                </a:pPr>
                <a:endParaRPr lang="zh-CN" altLang="en-US">
                  <a:ea typeface="宋体" charset="-122"/>
                </a:endParaRPr>
              </a:p>
            </p:txBody>
          </p:sp>
          <p:sp>
            <p:nvSpPr>
              <p:cNvPr id="55321" name="Oval 25"/>
              <p:cNvSpPr>
                <a:spLocks noChangeArrowheads="1"/>
              </p:cNvSpPr>
              <p:nvPr/>
            </p:nvSpPr>
            <p:spPr bwMode="gray">
              <a:xfrm>
                <a:off x="2435" y="3524"/>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a:extLst/>
            </p:spPr>
            <p:txBody>
              <a:bodyPr wrap="none" anchor="ctr"/>
              <a:lstStyle/>
              <a:p>
                <a:pPr>
                  <a:defRPr/>
                </a:pPr>
                <a:endParaRPr lang="zh-CN" altLang="en-US">
                  <a:ea typeface="宋体" charset="-122"/>
                </a:endParaRPr>
              </a:p>
            </p:txBody>
          </p:sp>
        </p:grpSp>
        <p:sp>
          <p:nvSpPr>
            <p:cNvPr id="55322" name="Rectangle 26"/>
            <p:cNvSpPr>
              <a:spLocks noChangeArrowheads="1"/>
            </p:cNvSpPr>
            <p:nvPr/>
          </p:nvSpPr>
          <p:spPr bwMode="gray">
            <a:xfrm rot="3419336">
              <a:off x="4032" y="1152"/>
              <a:ext cx="672" cy="672"/>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a:extLst/>
          </p:spPr>
          <p:txBody>
            <a:bodyPr wrap="none" anchor="ctr">
              <a:flatTx/>
            </a:bodyPr>
            <a:lstStyle/>
            <a:p>
              <a:pPr>
                <a:defRPr/>
              </a:pPr>
              <a:endParaRPr lang="zh-CN" altLang="en-US">
                <a:ea typeface="宋体" charset="-122"/>
              </a:endParaRPr>
            </a:p>
          </p:txBody>
        </p:sp>
      </p:grpSp>
      <p:sp>
        <p:nvSpPr>
          <p:cNvPr id="40968" name="Rectangle 27"/>
          <p:cNvSpPr>
            <a:spLocks noChangeArrowheads="1"/>
          </p:cNvSpPr>
          <p:nvPr/>
        </p:nvSpPr>
        <p:spPr bwMode="gray">
          <a:xfrm>
            <a:off x="1219200" y="1981200"/>
            <a:ext cx="1107996" cy="646331"/>
          </a:xfrm>
          <a:prstGeom prst="rect">
            <a:avLst/>
          </a:prstGeom>
          <a:noFill/>
          <a:ln w="9525">
            <a:noFill/>
            <a:miter lim="800000"/>
            <a:headEnd/>
            <a:tailEnd/>
          </a:ln>
        </p:spPr>
        <p:txBody>
          <a:bodyPr wrap="none">
            <a:spAutoFit/>
          </a:bodyPr>
          <a:lstStyle/>
          <a:p>
            <a:r>
              <a:rPr lang="zh-CN" altLang="en-US" b="1" dirty="0">
                <a:solidFill>
                  <a:schemeClr val="bg1"/>
                </a:solidFill>
                <a:effectLst>
                  <a:outerShdw blurRad="38100" dist="38100" dir="2700000" algn="tl">
                    <a:srgbClr val="000000">
                      <a:alpha val="43137"/>
                    </a:srgbClr>
                  </a:outerShdw>
                </a:effectLst>
                <a:latin typeface="黑体" pitchFamily="49" charset="-122"/>
                <a:ea typeface="黑体" pitchFamily="49" charset="-122"/>
              </a:rPr>
              <a:t>骨骼</a:t>
            </a:r>
            <a:r>
              <a:rPr lang="zh-CN" altLang="en-US" b="1" dirty="0" smtClean="0">
                <a:solidFill>
                  <a:schemeClr val="bg1"/>
                </a:solidFill>
                <a:effectLst>
                  <a:outerShdw blurRad="38100" dist="38100" dir="2700000" algn="tl">
                    <a:srgbClr val="000000">
                      <a:alpha val="43137"/>
                    </a:srgbClr>
                  </a:outerShdw>
                </a:effectLst>
                <a:latin typeface="黑体" pitchFamily="49" charset="-122"/>
                <a:ea typeface="黑体" pitchFamily="49" charset="-122"/>
              </a:rPr>
              <a:t>动画</a:t>
            </a:r>
            <a:endParaRPr lang="en-US" altLang="zh-CN" b="1" dirty="0" smtClean="0">
              <a:solidFill>
                <a:schemeClr val="bg1"/>
              </a:solidFill>
              <a:effectLst>
                <a:outerShdw blurRad="38100" dist="38100" dir="2700000" algn="tl">
                  <a:srgbClr val="000000">
                    <a:alpha val="43137"/>
                  </a:srgbClr>
                </a:outerShdw>
              </a:effectLst>
              <a:latin typeface="黑体" pitchFamily="49" charset="-122"/>
              <a:ea typeface="黑体" pitchFamily="49" charset="-122"/>
            </a:endParaRPr>
          </a:p>
          <a:p>
            <a:r>
              <a:rPr lang="zh-CN" altLang="en-US" b="1" dirty="0" smtClean="0">
                <a:solidFill>
                  <a:schemeClr val="bg1"/>
                </a:solidFill>
                <a:effectLst>
                  <a:outerShdw blurRad="38100" dist="38100" dir="2700000" algn="tl">
                    <a:srgbClr val="000000">
                      <a:alpha val="43137"/>
                    </a:srgbClr>
                  </a:outerShdw>
                </a:effectLst>
                <a:latin typeface="黑体" pitchFamily="49" charset="-122"/>
                <a:ea typeface="黑体" pitchFamily="49" charset="-122"/>
              </a:rPr>
              <a:t>并行加速</a:t>
            </a:r>
            <a:endParaRPr lang="en-US" altLang="zh-CN" b="1"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40969" name="Rectangle 28"/>
          <p:cNvSpPr>
            <a:spLocks noChangeArrowheads="1"/>
          </p:cNvSpPr>
          <p:nvPr/>
        </p:nvSpPr>
        <p:spPr bwMode="gray">
          <a:xfrm>
            <a:off x="2971800" y="1905000"/>
            <a:ext cx="1107996" cy="646331"/>
          </a:xfrm>
          <a:prstGeom prst="rect">
            <a:avLst/>
          </a:prstGeom>
          <a:noFill/>
          <a:ln w="9525">
            <a:noFill/>
            <a:miter lim="800000"/>
            <a:headEnd/>
            <a:tailEnd/>
          </a:ln>
        </p:spPr>
        <p:txBody>
          <a:bodyPr wrap="none">
            <a:spAutoFit/>
          </a:bodyPr>
          <a:lstStyle/>
          <a:p>
            <a:r>
              <a:rPr lang="zh-CN" altLang="en-US" b="1" dirty="0" smtClean="0">
                <a:solidFill>
                  <a:schemeClr val="bg1"/>
                </a:solidFill>
                <a:effectLst>
                  <a:outerShdw blurRad="38100" dist="38100" dir="2700000" algn="tl">
                    <a:srgbClr val="000000">
                      <a:alpha val="43137"/>
                    </a:srgbClr>
                  </a:outerShdw>
                </a:effectLst>
                <a:latin typeface="黑体" pitchFamily="49" charset="-122"/>
                <a:ea typeface="黑体" pitchFamily="49" charset="-122"/>
              </a:rPr>
              <a:t>喷泉粒子</a:t>
            </a:r>
            <a:endParaRPr lang="en-US" altLang="zh-CN" b="1" dirty="0" smtClean="0">
              <a:solidFill>
                <a:schemeClr val="bg1"/>
              </a:solidFill>
              <a:effectLst>
                <a:outerShdw blurRad="38100" dist="38100" dir="2700000" algn="tl">
                  <a:srgbClr val="000000">
                    <a:alpha val="43137"/>
                  </a:srgbClr>
                </a:outerShdw>
              </a:effectLst>
              <a:latin typeface="黑体" pitchFamily="49" charset="-122"/>
              <a:ea typeface="黑体" pitchFamily="49" charset="-122"/>
            </a:endParaRPr>
          </a:p>
          <a:p>
            <a:r>
              <a:rPr lang="zh-CN" altLang="en-US" b="1" dirty="0" smtClean="0">
                <a:solidFill>
                  <a:schemeClr val="bg1"/>
                </a:solidFill>
                <a:effectLst>
                  <a:outerShdw blurRad="38100" dist="38100" dir="2700000" algn="tl">
                    <a:srgbClr val="000000">
                      <a:alpha val="43137"/>
                    </a:srgbClr>
                  </a:outerShdw>
                </a:effectLst>
                <a:latin typeface="黑体" pitchFamily="49" charset="-122"/>
                <a:ea typeface="黑体" pitchFamily="49" charset="-122"/>
              </a:rPr>
              <a:t>并行加速</a:t>
            </a:r>
            <a:endParaRPr lang="en-US" altLang="zh-CN" b="1"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40970" name="Rectangle 29"/>
          <p:cNvSpPr>
            <a:spLocks noChangeArrowheads="1"/>
          </p:cNvSpPr>
          <p:nvPr/>
        </p:nvSpPr>
        <p:spPr bwMode="gray">
          <a:xfrm>
            <a:off x="4724400" y="2057400"/>
            <a:ext cx="1107996" cy="369332"/>
          </a:xfrm>
          <a:prstGeom prst="rect">
            <a:avLst/>
          </a:prstGeom>
          <a:noFill/>
          <a:ln w="9525">
            <a:noFill/>
            <a:miter lim="800000"/>
            <a:headEnd/>
            <a:tailEnd/>
          </a:ln>
        </p:spPr>
        <p:txBody>
          <a:bodyPr wrap="none">
            <a:spAutoFit/>
          </a:bodyPr>
          <a:lstStyle/>
          <a:p>
            <a:r>
              <a:rPr lang="zh-CN" altLang="en-US" b="1" dirty="0" smtClean="0">
                <a:solidFill>
                  <a:schemeClr val="bg1"/>
                </a:solidFill>
                <a:effectLst>
                  <a:outerShdw blurRad="38100" dist="38100" dir="2700000" algn="tl">
                    <a:srgbClr val="000000">
                      <a:alpha val="43137"/>
                    </a:srgbClr>
                  </a:outerShdw>
                </a:effectLst>
                <a:latin typeface="黑体" pitchFamily="49" charset="-122"/>
                <a:ea typeface="黑体" pitchFamily="49" charset="-122"/>
              </a:rPr>
              <a:t>评价模型</a:t>
            </a:r>
            <a:endParaRPr lang="en-US" altLang="zh-CN" b="1"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40971" name="Rectangle 30"/>
          <p:cNvSpPr>
            <a:spLocks noChangeArrowheads="1"/>
          </p:cNvSpPr>
          <p:nvPr/>
        </p:nvSpPr>
        <p:spPr bwMode="gray">
          <a:xfrm>
            <a:off x="6400800" y="2069068"/>
            <a:ext cx="1107996" cy="369332"/>
          </a:xfrm>
          <a:prstGeom prst="rect">
            <a:avLst/>
          </a:prstGeom>
          <a:noFill/>
          <a:ln w="9525">
            <a:noFill/>
            <a:miter lim="800000"/>
            <a:headEnd/>
            <a:tailEnd/>
          </a:ln>
        </p:spPr>
        <p:txBody>
          <a:bodyPr wrap="none">
            <a:spAutoFit/>
          </a:bodyPr>
          <a:lstStyle/>
          <a:p>
            <a:r>
              <a:rPr lang="zh-CN" altLang="en-US" b="1" dirty="0" smtClean="0">
                <a:solidFill>
                  <a:schemeClr val="bg1"/>
                </a:solidFill>
                <a:effectLst>
                  <a:outerShdw blurRad="38100" dist="38100" dir="2700000" algn="tl">
                    <a:srgbClr val="000000">
                      <a:alpha val="43137"/>
                    </a:srgbClr>
                  </a:outerShdw>
                </a:effectLst>
                <a:latin typeface="黑体" pitchFamily="49" charset="-122"/>
                <a:ea typeface="黑体" pitchFamily="49" charset="-122"/>
              </a:rPr>
              <a:t>映射原则</a:t>
            </a:r>
            <a:endParaRPr lang="en-US" altLang="zh-CN" b="1"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40972" name="Rectangle 31"/>
          <p:cNvSpPr>
            <a:spLocks noChangeArrowheads="1"/>
          </p:cNvSpPr>
          <p:nvPr/>
        </p:nvSpPr>
        <p:spPr bwMode="auto">
          <a:xfrm>
            <a:off x="1143000" y="3276600"/>
            <a:ext cx="1524000" cy="2031325"/>
          </a:xfrm>
          <a:prstGeom prst="rect">
            <a:avLst/>
          </a:prstGeom>
          <a:noFill/>
          <a:ln w="9525">
            <a:noFill/>
            <a:miter lim="800000"/>
            <a:headEnd/>
            <a:tailEnd/>
          </a:ln>
        </p:spPr>
        <p:txBody>
          <a:bodyPr wrap="square">
            <a:spAutoFit/>
          </a:bodyPr>
          <a:lstStyle/>
          <a:p>
            <a:r>
              <a:rPr lang="zh-CN" altLang="en-US" dirty="0" smtClean="0">
                <a:effectLst>
                  <a:outerShdw blurRad="38100" dist="38100" dir="2700000" algn="tl">
                    <a:srgbClr val="000000">
                      <a:alpha val="43137"/>
                    </a:srgbClr>
                  </a:outerShdw>
                </a:effectLst>
                <a:latin typeface="黑体" pitchFamily="49" charset="-122"/>
                <a:ea typeface="黑体" pitchFamily="49" charset="-122"/>
              </a:rPr>
              <a:t>多套方案的设计、实现、对比</a:t>
            </a:r>
            <a:endParaRPr lang="en-US" altLang="zh-CN" dirty="0" smtClean="0">
              <a:effectLst>
                <a:outerShdw blurRad="38100" dist="38100" dir="2700000" algn="tl">
                  <a:srgbClr val="000000">
                    <a:alpha val="43137"/>
                  </a:srgbClr>
                </a:outerShdw>
              </a:effectLst>
              <a:latin typeface="黑体" pitchFamily="49" charset="-122"/>
              <a:ea typeface="黑体" pitchFamily="49" charset="-122"/>
            </a:endParaRPr>
          </a:p>
          <a:p>
            <a:endParaRPr lang="en-US" altLang="zh-CN" dirty="0">
              <a:effectLst>
                <a:outerShdw blurRad="38100" dist="38100" dir="2700000" algn="tl">
                  <a:srgbClr val="000000">
                    <a:alpha val="43137"/>
                  </a:srgbClr>
                </a:outerShdw>
              </a:effectLst>
              <a:latin typeface="黑体" pitchFamily="49" charset="-122"/>
              <a:ea typeface="黑体" pitchFamily="49" charset="-122"/>
            </a:endParaRPr>
          </a:p>
          <a:p>
            <a:r>
              <a:rPr lang="en-US" altLang="zh-CN" dirty="0" smtClean="0">
                <a:effectLst>
                  <a:outerShdw blurRad="38100" dist="38100" dir="2700000" algn="tl">
                    <a:srgbClr val="000000">
                      <a:alpha val="43137"/>
                    </a:srgbClr>
                  </a:outerShdw>
                </a:effectLst>
                <a:latin typeface="黑体" pitchFamily="49" charset="-122"/>
                <a:ea typeface="黑体" pitchFamily="49" charset="-122"/>
              </a:rPr>
              <a:t>SSE</a:t>
            </a:r>
            <a:r>
              <a:rPr lang="zh-CN" altLang="en-US" dirty="0" smtClean="0">
                <a:effectLst>
                  <a:outerShdw blurRad="38100" dist="38100" dir="2700000" algn="tl">
                    <a:srgbClr val="000000">
                      <a:alpha val="43137"/>
                    </a:srgbClr>
                  </a:outerShdw>
                </a:effectLst>
                <a:latin typeface="黑体" pitchFamily="49" charset="-122"/>
                <a:ea typeface="黑体" pitchFamily="49" charset="-122"/>
              </a:rPr>
              <a:t>；</a:t>
            </a:r>
            <a:r>
              <a:rPr lang="en-US" altLang="zh-CN" dirty="0" smtClean="0">
                <a:effectLst>
                  <a:outerShdw blurRad="38100" dist="38100" dir="2700000" algn="tl">
                    <a:srgbClr val="000000">
                      <a:alpha val="43137"/>
                    </a:srgbClr>
                  </a:outerShdw>
                </a:effectLst>
                <a:latin typeface="黑体" pitchFamily="49" charset="-122"/>
                <a:ea typeface="黑体" pitchFamily="49" charset="-122"/>
              </a:rPr>
              <a:t>GLSL</a:t>
            </a:r>
            <a:r>
              <a:rPr lang="zh-CN" altLang="en-US" dirty="0" smtClean="0">
                <a:effectLst>
                  <a:outerShdw blurRad="38100" dist="38100" dir="2700000" algn="tl">
                    <a:srgbClr val="000000">
                      <a:alpha val="43137"/>
                    </a:srgbClr>
                  </a:outerShdw>
                </a:effectLst>
                <a:latin typeface="黑体" pitchFamily="49" charset="-122"/>
                <a:ea typeface="黑体" pitchFamily="49" charset="-122"/>
              </a:rPr>
              <a:t>、</a:t>
            </a:r>
            <a:r>
              <a:rPr lang="en-US" altLang="zh-CN" dirty="0" smtClean="0">
                <a:effectLst>
                  <a:outerShdw blurRad="38100" dist="38100" dir="2700000" algn="tl">
                    <a:srgbClr val="000000">
                      <a:alpha val="43137"/>
                    </a:srgbClr>
                  </a:outerShdw>
                </a:effectLst>
                <a:latin typeface="黑体" pitchFamily="49" charset="-122"/>
                <a:ea typeface="黑体" pitchFamily="49" charset="-122"/>
              </a:rPr>
              <a:t>CUDA</a:t>
            </a:r>
            <a:r>
              <a:rPr lang="zh-CN" altLang="en-US" dirty="0" smtClean="0">
                <a:effectLst>
                  <a:outerShdw blurRad="38100" dist="38100" dir="2700000" algn="tl">
                    <a:srgbClr val="000000">
                      <a:alpha val="43137"/>
                    </a:srgbClr>
                  </a:outerShdw>
                </a:effectLst>
                <a:latin typeface="黑体" pitchFamily="49" charset="-122"/>
                <a:ea typeface="黑体" pitchFamily="49" charset="-122"/>
              </a:rPr>
              <a:t>；</a:t>
            </a:r>
            <a:r>
              <a:rPr lang="en-US" altLang="zh-CN" dirty="0" err="1" smtClean="0">
                <a:effectLst>
                  <a:outerShdw blurRad="38100" dist="38100" dir="2700000" algn="tl">
                    <a:srgbClr val="000000">
                      <a:alpha val="43137"/>
                    </a:srgbClr>
                  </a:outerShdw>
                </a:effectLst>
                <a:latin typeface="黑体" pitchFamily="49" charset="-122"/>
                <a:ea typeface="黑体" pitchFamily="49" charset="-122"/>
              </a:rPr>
              <a:t>OpenCL</a:t>
            </a:r>
            <a:r>
              <a:rPr lang="zh-CN" altLang="en-US" dirty="0" smtClean="0">
                <a:effectLst>
                  <a:outerShdw blurRad="38100" dist="38100" dir="2700000" algn="tl">
                    <a:srgbClr val="000000">
                      <a:alpha val="43137"/>
                    </a:srgbClr>
                  </a:outerShdw>
                </a:effectLst>
                <a:latin typeface="黑体" pitchFamily="49" charset="-122"/>
                <a:ea typeface="黑体" pitchFamily="49" charset="-122"/>
              </a:rPr>
              <a:t>；</a:t>
            </a:r>
            <a:endParaRPr lang="en-US" altLang="zh-CN" dirty="0">
              <a:effectLst>
                <a:outerShdw blurRad="38100" dist="38100" dir="2700000" algn="tl">
                  <a:srgbClr val="000000">
                    <a:alpha val="43137"/>
                  </a:srgbClr>
                </a:outerShdw>
              </a:effectLst>
              <a:latin typeface="黑体" pitchFamily="49" charset="-122"/>
              <a:ea typeface="黑体" pitchFamily="49" charset="-122"/>
            </a:endParaRPr>
          </a:p>
        </p:txBody>
      </p:sp>
      <p:sp>
        <p:nvSpPr>
          <p:cNvPr id="40973" name="Rectangle 32"/>
          <p:cNvSpPr>
            <a:spLocks noChangeArrowheads="1"/>
          </p:cNvSpPr>
          <p:nvPr/>
        </p:nvSpPr>
        <p:spPr bwMode="auto">
          <a:xfrm>
            <a:off x="2971800" y="3276600"/>
            <a:ext cx="1371600" cy="1754326"/>
          </a:xfrm>
          <a:prstGeom prst="rect">
            <a:avLst/>
          </a:prstGeom>
          <a:noFill/>
          <a:ln w="9525">
            <a:noFill/>
            <a:miter lim="800000"/>
            <a:headEnd/>
            <a:tailEnd/>
          </a:ln>
        </p:spPr>
        <p:txBody>
          <a:bodyPr wrap="square">
            <a:spAutoFit/>
          </a:bodyPr>
          <a:lstStyle/>
          <a:p>
            <a:r>
              <a:rPr lang="zh-CN" altLang="en-US" dirty="0" smtClean="0">
                <a:effectLst>
                  <a:outerShdw blurRad="38100" dist="38100" dir="2700000" algn="tl">
                    <a:srgbClr val="000000">
                      <a:alpha val="43137"/>
                    </a:srgbClr>
                  </a:outerShdw>
                </a:effectLst>
                <a:latin typeface="黑体" pitchFamily="49" charset="-122"/>
                <a:ea typeface="黑体" pitchFamily="49" charset="-122"/>
              </a:rPr>
              <a:t>柏林噪声模拟风场</a:t>
            </a:r>
            <a:endParaRPr lang="en-US" altLang="zh-CN" dirty="0" smtClean="0">
              <a:effectLst>
                <a:outerShdw blurRad="38100" dist="38100" dir="2700000" algn="tl">
                  <a:srgbClr val="000000">
                    <a:alpha val="43137"/>
                  </a:srgbClr>
                </a:outerShdw>
              </a:effectLst>
              <a:latin typeface="黑体" pitchFamily="49" charset="-122"/>
              <a:ea typeface="黑体" pitchFamily="49" charset="-122"/>
            </a:endParaRPr>
          </a:p>
          <a:p>
            <a:endParaRPr lang="en-US" altLang="zh-CN" dirty="0" smtClean="0">
              <a:effectLst>
                <a:outerShdw blurRad="38100" dist="38100" dir="2700000" algn="tl">
                  <a:srgbClr val="000000">
                    <a:alpha val="43137"/>
                  </a:srgbClr>
                </a:outerShdw>
              </a:effectLst>
              <a:latin typeface="黑体" pitchFamily="49" charset="-122"/>
              <a:ea typeface="黑体" pitchFamily="49" charset="-122"/>
            </a:endParaRPr>
          </a:p>
          <a:p>
            <a:endParaRPr lang="en-US" altLang="zh-CN" dirty="0">
              <a:effectLst>
                <a:outerShdw blurRad="38100" dist="38100" dir="2700000" algn="tl">
                  <a:srgbClr val="000000">
                    <a:alpha val="43137"/>
                  </a:srgbClr>
                </a:outerShdw>
              </a:effectLst>
              <a:latin typeface="黑体" pitchFamily="49" charset="-122"/>
              <a:ea typeface="黑体" pitchFamily="49" charset="-122"/>
            </a:endParaRPr>
          </a:p>
          <a:p>
            <a:r>
              <a:rPr lang="en-US" altLang="zh-CN" dirty="0" err="1" smtClean="0">
                <a:effectLst>
                  <a:outerShdw blurRad="38100" dist="38100" dir="2700000" algn="tl">
                    <a:srgbClr val="000000">
                      <a:alpha val="43137"/>
                    </a:srgbClr>
                  </a:outerShdw>
                </a:effectLst>
                <a:latin typeface="黑体" pitchFamily="49" charset="-122"/>
                <a:ea typeface="黑体" pitchFamily="49" charset="-122"/>
              </a:rPr>
              <a:t>OpenCL</a:t>
            </a:r>
            <a:r>
              <a:rPr lang="en-US" altLang="zh-CN" dirty="0" smtClean="0">
                <a:effectLst>
                  <a:outerShdw blurRad="38100" dist="38100" dir="2700000" algn="tl">
                    <a:srgbClr val="000000">
                      <a:alpha val="43137"/>
                    </a:srgbClr>
                  </a:outerShdw>
                </a:effectLst>
                <a:latin typeface="黑体" pitchFamily="49" charset="-122"/>
                <a:ea typeface="黑体" pitchFamily="49" charset="-122"/>
              </a:rPr>
              <a:t> CPU </a:t>
            </a:r>
            <a:r>
              <a:rPr lang="en-US" altLang="zh-CN" dirty="0" err="1" smtClean="0">
                <a:effectLst>
                  <a:outerShdw blurRad="38100" dist="38100" dir="2700000" algn="tl">
                    <a:srgbClr val="000000">
                      <a:alpha val="43137"/>
                    </a:srgbClr>
                  </a:outerShdw>
                </a:effectLst>
                <a:latin typeface="黑体" pitchFamily="49" charset="-122"/>
                <a:ea typeface="黑体" pitchFamily="49" charset="-122"/>
              </a:rPr>
              <a:t>vs</a:t>
            </a:r>
            <a:r>
              <a:rPr lang="en-US" altLang="zh-CN" dirty="0" smtClean="0">
                <a:effectLst>
                  <a:outerShdw blurRad="38100" dist="38100" dir="2700000" algn="tl">
                    <a:srgbClr val="000000">
                      <a:alpha val="43137"/>
                    </a:srgbClr>
                  </a:outerShdw>
                </a:effectLst>
                <a:latin typeface="黑体" pitchFamily="49" charset="-122"/>
                <a:ea typeface="黑体" pitchFamily="49" charset="-122"/>
              </a:rPr>
              <a:t> GPU</a:t>
            </a:r>
            <a:endParaRPr lang="en-US" altLang="zh-CN" dirty="0">
              <a:effectLst>
                <a:outerShdw blurRad="38100" dist="38100" dir="2700000" algn="tl">
                  <a:srgbClr val="000000">
                    <a:alpha val="43137"/>
                  </a:srgbClr>
                </a:outerShdw>
              </a:effectLst>
              <a:latin typeface="黑体" pitchFamily="49" charset="-122"/>
              <a:ea typeface="黑体" pitchFamily="49" charset="-122"/>
            </a:endParaRPr>
          </a:p>
        </p:txBody>
      </p:sp>
      <p:sp>
        <p:nvSpPr>
          <p:cNvPr id="40974" name="Rectangle 33"/>
          <p:cNvSpPr>
            <a:spLocks noChangeArrowheads="1"/>
          </p:cNvSpPr>
          <p:nvPr/>
        </p:nvSpPr>
        <p:spPr bwMode="auto">
          <a:xfrm>
            <a:off x="4648200" y="3276600"/>
            <a:ext cx="1447799" cy="1754326"/>
          </a:xfrm>
          <a:prstGeom prst="rect">
            <a:avLst/>
          </a:prstGeom>
          <a:noFill/>
          <a:ln w="9525">
            <a:noFill/>
            <a:miter lim="800000"/>
            <a:headEnd/>
            <a:tailEnd/>
          </a:ln>
        </p:spPr>
        <p:txBody>
          <a:bodyPr wrap="square">
            <a:spAutoFit/>
          </a:bodyPr>
          <a:lstStyle/>
          <a:p>
            <a:r>
              <a:rPr lang="zh-CN" altLang="en-US" dirty="0" smtClean="0">
                <a:effectLst>
                  <a:outerShdw blurRad="38100" dist="38100" dir="2700000" algn="tl">
                    <a:srgbClr val="000000">
                      <a:alpha val="43137"/>
                    </a:srgbClr>
                  </a:outerShdw>
                </a:effectLst>
                <a:latin typeface="黑体" pitchFamily="49" charset="-122"/>
                <a:ea typeface="黑体" pitchFamily="49" charset="-122"/>
              </a:rPr>
              <a:t>并行计算性能评价</a:t>
            </a:r>
            <a:endParaRPr lang="en-US" altLang="zh-CN" dirty="0" smtClean="0">
              <a:effectLst>
                <a:outerShdw blurRad="38100" dist="38100" dir="2700000" algn="tl">
                  <a:srgbClr val="000000">
                    <a:alpha val="43137"/>
                  </a:srgbClr>
                </a:outerShdw>
              </a:effectLst>
              <a:latin typeface="黑体" pitchFamily="49" charset="-122"/>
              <a:ea typeface="黑体" pitchFamily="49" charset="-122"/>
            </a:endParaRPr>
          </a:p>
          <a:p>
            <a:endParaRPr lang="en-US" altLang="zh-CN" dirty="0">
              <a:effectLst>
                <a:outerShdw blurRad="38100" dist="38100" dir="2700000" algn="tl">
                  <a:srgbClr val="000000">
                    <a:alpha val="43137"/>
                  </a:srgbClr>
                </a:outerShdw>
              </a:effectLst>
              <a:latin typeface="黑体" pitchFamily="49" charset="-122"/>
              <a:ea typeface="黑体" pitchFamily="49" charset="-122"/>
            </a:endParaRPr>
          </a:p>
          <a:p>
            <a:endParaRPr lang="en-US" altLang="zh-CN" dirty="0" smtClean="0">
              <a:effectLst>
                <a:outerShdw blurRad="38100" dist="38100" dir="2700000" algn="tl">
                  <a:srgbClr val="000000">
                    <a:alpha val="43137"/>
                  </a:srgbClr>
                </a:outerShdw>
              </a:effectLst>
              <a:latin typeface="黑体" pitchFamily="49" charset="-122"/>
              <a:ea typeface="黑体" pitchFamily="49" charset="-122"/>
            </a:endParaRPr>
          </a:p>
          <a:p>
            <a:r>
              <a:rPr lang="zh-CN" altLang="en-US" dirty="0" smtClean="0">
                <a:effectLst>
                  <a:outerShdw blurRad="38100" dist="38100" dir="2700000" algn="tl">
                    <a:srgbClr val="000000">
                      <a:alpha val="43137"/>
                    </a:srgbClr>
                  </a:outerShdw>
                </a:effectLst>
                <a:latin typeface="黑体" pitchFamily="49" charset="-122"/>
                <a:ea typeface="黑体" pitchFamily="49" charset="-122"/>
              </a:rPr>
              <a:t>五套并行方案交叉互评</a:t>
            </a:r>
            <a:endParaRPr lang="en-US" altLang="zh-CN" dirty="0">
              <a:effectLst>
                <a:outerShdw blurRad="38100" dist="38100" dir="2700000" algn="tl">
                  <a:srgbClr val="000000">
                    <a:alpha val="43137"/>
                  </a:srgbClr>
                </a:outerShdw>
              </a:effectLst>
              <a:latin typeface="黑体" pitchFamily="49" charset="-122"/>
              <a:ea typeface="黑体" pitchFamily="49" charset="-122"/>
            </a:endParaRPr>
          </a:p>
        </p:txBody>
      </p:sp>
      <p:sp>
        <p:nvSpPr>
          <p:cNvPr id="40975" name="Rectangle 34"/>
          <p:cNvSpPr>
            <a:spLocks noChangeArrowheads="1"/>
          </p:cNvSpPr>
          <p:nvPr/>
        </p:nvSpPr>
        <p:spPr bwMode="auto">
          <a:xfrm>
            <a:off x="6400800" y="3276600"/>
            <a:ext cx="1447800" cy="2031325"/>
          </a:xfrm>
          <a:prstGeom prst="rect">
            <a:avLst/>
          </a:prstGeom>
          <a:noFill/>
          <a:ln w="9525">
            <a:noFill/>
            <a:miter lim="800000"/>
            <a:headEnd/>
            <a:tailEnd/>
          </a:ln>
        </p:spPr>
        <p:txBody>
          <a:bodyPr wrap="square">
            <a:spAutoFit/>
          </a:bodyPr>
          <a:lstStyle/>
          <a:p>
            <a:r>
              <a:rPr lang="zh-CN" altLang="en-US" dirty="0" smtClean="0">
                <a:effectLst>
                  <a:outerShdw blurRad="38100" dist="38100" dir="2700000" algn="tl">
                    <a:srgbClr val="000000">
                      <a:alpha val="43137"/>
                    </a:srgbClr>
                  </a:outerShdw>
                </a:effectLst>
                <a:latin typeface="黑体" pitchFamily="49" charset="-122"/>
                <a:ea typeface="黑体" pitchFamily="49" charset="-122"/>
              </a:rPr>
              <a:t>多个并行任务映射到 多个并行设备</a:t>
            </a:r>
            <a:endParaRPr lang="en-US" altLang="zh-CN" dirty="0" smtClean="0">
              <a:effectLst>
                <a:outerShdw blurRad="38100" dist="38100" dir="2700000" algn="tl">
                  <a:srgbClr val="000000">
                    <a:alpha val="43137"/>
                  </a:srgbClr>
                </a:outerShdw>
              </a:effectLst>
              <a:latin typeface="黑体" pitchFamily="49" charset="-122"/>
              <a:ea typeface="黑体" pitchFamily="49" charset="-122"/>
            </a:endParaRPr>
          </a:p>
          <a:p>
            <a:endParaRPr lang="en-US" altLang="zh-CN" dirty="0" smtClean="0">
              <a:effectLst>
                <a:outerShdw blurRad="38100" dist="38100" dir="2700000" algn="tl">
                  <a:srgbClr val="000000">
                    <a:alpha val="43137"/>
                  </a:srgbClr>
                </a:outerShdw>
              </a:effectLst>
              <a:latin typeface="黑体" pitchFamily="49" charset="-122"/>
              <a:ea typeface="黑体" pitchFamily="49" charset="-122"/>
            </a:endParaRPr>
          </a:p>
          <a:p>
            <a:r>
              <a:rPr lang="zh-CN" altLang="en-US" dirty="0" smtClean="0">
                <a:effectLst>
                  <a:outerShdw blurRad="38100" dist="38100" dir="2700000" algn="tl">
                    <a:srgbClr val="000000">
                      <a:alpha val="43137"/>
                    </a:srgbClr>
                  </a:outerShdw>
                </a:effectLst>
                <a:latin typeface="黑体" pitchFamily="49" charset="-122"/>
                <a:ea typeface="黑体" pitchFamily="49" charset="-122"/>
              </a:rPr>
              <a:t>充分挖掘</a:t>
            </a:r>
            <a:r>
              <a:rPr lang="en-US" altLang="zh-CN" dirty="0" smtClean="0">
                <a:effectLst>
                  <a:outerShdw blurRad="38100" dist="38100" dir="2700000" algn="tl">
                    <a:srgbClr val="000000">
                      <a:alpha val="43137"/>
                    </a:srgbClr>
                  </a:outerShdw>
                </a:effectLst>
                <a:latin typeface="黑体" pitchFamily="49" charset="-122"/>
                <a:ea typeface="黑体" pitchFamily="49" charset="-122"/>
              </a:rPr>
              <a:t>CPU</a:t>
            </a:r>
            <a:r>
              <a:rPr lang="zh-CN" altLang="en-US" dirty="0" smtClean="0">
                <a:effectLst>
                  <a:outerShdw blurRad="38100" dist="38100" dir="2700000" algn="tl">
                    <a:srgbClr val="000000">
                      <a:alpha val="43137"/>
                    </a:srgbClr>
                  </a:outerShdw>
                </a:effectLst>
                <a:latin typeface="黑体" pitchFamily="49" charset="-122"/>
                <a:ea typeface="黑体" pitchFamily="49" charset="-122"/>
              </a:rPr>
              <a:t>和</a:t>
            </a:r>
            <a:r>
              <a:rPr lang="en-US" altLang="zh-CN" dirty="0" smtClean="0">
                <a:effectLst>
                  <a:outerShdw blurRad="38100" dist="38100" dir="2700000" algn="tl">
                    <a:srgbClr val="000000">
                      <a:alpha val="43137"/>
                    </a:srgbClr>
                  </a:outerShdw>
                </a:effectLst>
                <a:latin typeface="黑体" pitchFamily="49" charset="-122"/>
                <a:ea typeface="黑体" pitchFamily="49" charset="-122"/>
              </a:rPr>
              <a:t>GPU</a:t>
            </a:r>
            <a:r>
              <a:rPr lang="zh-CN" altLang="en-US" dirty="0" smtClean="0">
                <a:effectLst>
                  <a:outerShdw blurRad="38100" dist="38100" dir="2700000" algn="tl">
                    <a:srgbClr val="000000">
                      <a:alpha val="43137"/>
                    </a:srgbClr>
                  </a:outerShdw>
                </a:effectLst>
                <a:latin typeface="黑体" pitchFamily="49" charset="-122"/>
                <a:ea typeface="黑体" pitchFamily="49" charset="-122"/>
              </a:rPr>
              <a:t>之间设备并行潜能</a:t>
            </a:r>
            <a:endParaRPr lang="en-US" altLang="zh-CN" dirty="0">
              <a:effectLst>
                <a:outerShdw blurRad="38100" dist="38100" dir="2700000" algn="tl">
                  <a:srgbClr val="000000">
                    <a:alpha val="43137"/>
                  </a:srgbClr>
                </a:outerShdw>
              </a:effectLst>
              <a:latin typeface="黑体" pitchFamily="49" charset="-122"/>
              <a:ea typeface="黑体" pitchFamily="49" charset="-122"/>
            </a:endParaRPr>
          </a:p>
        </p:txBody>
      </p:sp>
      <p:sp>
        <p:nvSpPr>
          <p:cNvPr id="40976" name="灯片编号占位符 1"/>
          <p:cNvSpPr>
            <a:spLocks noGrp="1"/>
          </p:cNvSpPr>
          <p:nvPr>
            <p:ph type="sldNum" sz="quarter" idx="12"/>
          </p:nvPr>
        </p:nvSpPr>
        <p:spPr>
          <a:noFill/>
          <a:ln>
            <a:miter lim="800000"/>
            <a:headEnd/>
            <a:tailEnd/>
          </a:ln>
        </p:spPr>
        <p:txBody>
          <a:bodyPr/>
          <a:lstStyle/>
          <a:p>
            <a:fld id="{4AD1B999-2A70-4211-A925-F8DECEA4B19F}" type="slidenum">
              <a:rPr lang="en-US" altLang="zh-CN" smtClean="0"/>
              <a:pPr/>
              <a:t>46</a:t>
            </a:fld>
            <a:endParaRPr lang="en-US"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0968"/>
                                        </p:tgtEl>
                                        <p:attrNameLst>
                                          <p:attrName>style.visibility</p:attrName>
                                        </p:attrNameLst>
                                      </p:cBhvr>
                                      <p:to>
                                        <p:strVal val="visible"/>
                                      </p:to>
                                    </p:set>
                                    <p:animEffect transition="in" filter="fade">
                                      <p:cBhvr>
                                        <p:cTn id="7" dur="1000"/>
                                        <p:tgtEl>
                                          <p:spTgt spid="40968"/>
                                        </p:tgtEl>
                                      </p:cBhvr>
                                    </p:animEffect>
                                    <p:anim calcmode="lin" valueType="num">
                                      <p:cBhvr>
                                        <p:cTn id="8" dur="1000" fill="hold"/>
                                        <p:tgtEl>
                                          <p:spTgt spid="40968"/>
                                        </p:tgtEl>
                                        <p:attrNameLst>
                                          <p:attrName>ppt_x</p:attrName>
                                        </p:attrNameLst>
                                      </p:cBhvr>
                                      <p:tavLst>
                                        <p:tav tm="0">
                                          <p:val>
                                            <p:strVal val="#ppt_x"/>
                                          </p:val>
                                        </p:tav>
                                        <p:tav tm="100000">
                                          <p:val>
                                            <p:strVal val="#ppt_x"/>
                                          </p:val>
                                        </p:tav>
                                      </p:tavLst>
                                    </p:anim>
                                    <p:anim calcmode="lin" valueType="num">
                                      <p:cBhvr>
                                        <p:cTn id="9" dur="1000" fill="hold"/>
                                        <p:tgtEl>
                                          <p:spTgt spid="4096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972"/>
                                        </p:tgtEl>
                                        <p:attrNameLst>
                                          <p:attrName>style.visibility</p:attrName>
                                        </p:attrNameLst>
                                      </p:cBhvr>
                                      <p:to>
                                        <p:strVal val="visible"/>
                                      </p:to>
                                    </p:set>
                                    <p:animEffect transition="in" filter="fade">
                                      <p:cBhvr>
                                        <p:cTn id="12" dur="1000"/>
                                        <p:tgtEl>
                                          <p:spTgt spid="40972"/>
                                        </p:tgtEl>
                                      </p:cBhvr>
                                    </p:animEffect>
                                    <p:anim calcmode="lin" valueType="num">
                                      <p:cBhvr>
                                        <p:cTn id="13" dur="1000" fill="hold"/>
                                        <p:tgtEl>
                                          <p:spTgt spid="40972"/>
                                        </p:tgtEl>
                                        <p:attrNameLst>
                                          <p:attrName>ppt_x</p:attrName>
                                        </p:attrNameLst>
                                      </p:cBhvr>
                                      <p:tavLst>
                                        <p:tav tm="0">
                                          <p:val>
                                            <p:strVal val="#ppt_x"/>
                                          </p:val>
                                        </p:tav>
                                        <p:tav tm="100000">
                                          <p:val>
                                            <p:strVal val="#ppt_x"/>
                                          </p:val>
                                        </p:tav>
                                      </p:tavLst>
                                    </p:anim>
                                    <p:anim calcmode="lin" valueType="num">
                                      <p:cBhvr>
                                        <p:cTn id="14" dur="1000" fill="hold"/>
                                        <p:tgtEl>
                                          <p:spTgt spid="4097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0969"/>
                                        </p:tgtEl>
                                        <p:attrNameLst>
                                          <p:attrName>style.visibility</p:attrName>
                                        </p:attrNameLst>
                                      </p:cBhvr>
                                      <p:to>
                                        <p:strVal val="visible"/>
                                      </p:to>
                                    </p:set>
                                    <p:animEffect transition="in" filter="fade">
                                      <p:cBhvr>
                                        <p:cTn id="19" dur="1000"/>
                                        <p:tgtEl>
                                          <p:spTgt spid="40969"/>
                                        </p:tgtEl>
                                      </p:cBhvr>
                                    </p:animEffect>
                                    <p:anim calcmode="lin" valueType="num">
                                      <p:cBhvr>
                                        <p:cTn id="20" dur="1000" fill="hold"/>
                                        <p:tgtEl>
                                          <p:spTgt spid="40969"/>
                                        </p:tgtEl>
                                        <p:attrNameLst>
                                          <p:attrName>ppt_x</p:attrName>
                                        </p:attrNameLst>
                                      </p:cBhvr>
                                      <p:tavLst>
                                        <p:tav tm="0">
                                          <p:val>
                                            <p:strVal val="#ppt_x"/>
                                          </p:val>
                                        </p:tav>
                                        <p:tav tm="100000">
                                          <p:val>
                                            <p:strVal val="#ppt_x"/>
                                          </p:val>
                                        </p:tav>
                                      </p:tavLst>
                                    </p:anim>
                                    <p:anim calcmode="lin" valueType="num">
                                      <p:cBhvr>
                                        <p:cTn id="21" dur="1000" fill="hold"/>
                                        <p:tgtEl>
                                          <p:spTgt spid="4096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0973"/>
                                        </p:tgtEl>
                                        <p:attrNameLst>
                                          <p:attrName>style.visibility</p:attrName>
                                        </p:attrNameLst>
                                      </p:cBhvr>
                                      <p:to>
                                        <p:strVal val="visible"/>
                                      </p:to>
                                    </p:set>
                                    <p:animEffect transition="in" filter="fade">
                                      <p:cBhvr>
                                        <p:cTn id="24" dur="1000"/>
                                        <p:tgtEl>
                                          <p:spTgt spid="40973"/>
                                        </p:tgtEl>
                                      </p:cBhvr>
                                    </p:animEffect>
                                    <p:anim calcmode="lin" valueType="num">
                                      <p:cBhvr>
                                        <p:cTn id="25" dur="1000" fill="hold"/>
                                        <p:tgtEl>
                                          <p:spTgt spid="40973"/>
                                        </p:tgtEl>
                                        <p:attrNameLst>
                                          <p:attrName>ppt_x</p:attrName>
                                        </p:attrNameLst>
                                      </p:cBhvr>
                                      <p:tavLst>
                                        <p:tav tm="0">
                                          <p:val>
                                            <p:strVal val="#ppt_x"/>
                                          </p:val>
                                        </p:tav>
                                        <p:tav tm="100000">
                                          <p:val>
                                            <p:strVal val="#ppt_x"/>
                                          </p:val>
                                        </p:tav>
                                      </p:tavLst>
                                    </p:anim>
                                    <p:anim calcmode="lin" valueType="num">
                                      <p:cBhvr>
                                        <p:cTn id="26" dur="1000" fill="hold"/>
                                        <p:tgtEl>
                                          <p:spTgt spid="4097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0970"/>
                                        </p:tgtEl>
                                        <p:attrNameLst>
                                          <p:attrName>style.visibility</p:attrName>
                                        </p:attrNameLst>
                                      </p:cBhvr>
                                      <p:to>
                                        <p:strVal val="visible"/>
                                      </p:to>
                                    </p:set>
                                    <p:animEffect transition="in" filter="fade">
                                      <p:cBhvr>
                                        <p:cTn id="31" dur="1000"/>
                                        <p:tgtEl>
                                          <p:spTgt spid="40970"/>
                                        </p:tgtEl>
                                      </p:cBhvr>
                                    </p:animEffect>
                                    <p:anim calcmode="lin" valueType="num">
                                      <p:cBhvr>
                                        <p:cTn id="32" dur="1000" fill="hold"/>
                                        <p:tgtEl>
                                          <p:spTgt spid="40970"/>
                                        </p:tgtEl>
                                        <p:attrNameLst>
                                          <p:attrName>ppt_x</p:attrName>
                                        </p:attrNameLst>
                                      </p:cBhvr>
                                      <p:tavLst>
                                        <p:tav tm="0">
                                          <p:val>
                                            <p:strVal val="#ppt_x"/>
                                          </p:val>
                                        </p:tav>
                                        <p:tav tm="100000">
                                          <p:val>
                                            <p:strVal val="#ppt_x"/>
                                          </p:val>
                                        </p:tav>
                                      </p:tavLst>
                                    </p:anim>
                                    <p:anim calcmode="lin" valueType="num">
                                      <p:cBhvr>
                                        <p:cTn id="33" dur="1000" fill="hold"/>
                                        <p:tgtEl>
                                          <p:spTgt spid="4097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0974"/>
                                        </p:tgtEl>
                                        <p:attrNameLst>
                                          <p:attrName>style.visibility</p:attrName>
                                        </p:attrNameLst>
                                      </p:cBhvr>
                                      <p:to>
                                        <p:strVal val="visible"/>
                                      </p:to>
                                    </p:set>
                                    <p:animEffect transition="in" filter="fade">
                                      <p:cBhvr>
                                        <p:cTn id="36" dur="1000"/>
                                        <p:tgtEl>
                                          <p:spTgt spid="40974"/>
                                        </p:tgtEl>
                                      </p:cBhvr>
                                    </p:animEffect>
                                    <p:anim calcmode="lin" valueType="num">
                                      <p:cBhvr>
                                        <p:cTn id="37" dur="1000" fill="hold"/>
                                        <p:tgtEl>
                                          <p:spTgt spid="40974"/>
                                        </p:tgtEl>
                                        <p:attrNameLst>
                                          <p:attrName>ppt_x</p:attrName>
                                        </p:attrNameLst>
                                      </p:cBhvr>
                                      <p:tavLst>
                                        <p:tav tm="0">
                                          <p:val>
                                            <p:strVal val="#ppt_x"/>
                                          </p:val>
                                        </p:tav>
                                        <p:tav tm="100000">
                                          <p:val>
                                            <p:strVal val="#ppt_x"/>
                                          </p:val>
                                        </p:tav>
                                      </p:tavLst>
                                    </p:anim>
                                    <p:anim calcmode="lin" valueType="num">
                                      <p:cBhvr>
                                        <p:cTn id="38" dur="1000" fill="hold"/>
                                        <p:tgtEl>
                                          <p:spTgt spid="4097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0971"/>
                                        </p:tgtEl>
                                        <p:attrNameLst>
                                          <p:attrName>style.visibility</p:attrName>
                                        </p:attrNameLst>
                                      </p:cBhvr>
                                      <p:to>
                                        <p:strVal val="visible"/>
                                      </p:to>
                                    </p:set>
                                    <p:animEffect transition="in" filter="fade">
                                      <p:cBhvr>
                                        <p:cTn id="43" dur="1000"/>
                                        <p:tgtEl>
                                          <p:spTgt spid="40971"/>
                                        </p:tgtEl>
                                      </p:cBhvr>
                                    </p:animEffect>
                                    <p:anim calcmode="lin" valueType="num">
                                      <p:cBhvr>
                                        <p:cTn id="44" dur="1000" fill="hold"/>
                                        <p:tgtEl>
                                          <p:spTgt spid="40971"/>
                                        </p:tgtEl>
                                        <p:attrNameLst>
                                          <p:attrName>ppt_x</p:attrName>
                                        </p:attrNameLst>
                                      </p:cBhvr>
                                      <p:tavLst>
                                        <p:tav tm="0">
                                          <p:val>
                                            <p:strVal val="#ppt_x"/>
                                          </p:val>
                                        </p:tav>
                                        <p:tav tm="100000">
                                          <p:val>
                                            <p:strVal val="#ppt_x"/>
                                          </p:val>
                                        </p:tav>
                                      </p:tavLst>
                                    </p:anim>
                                    <p:anim calcmode="lin" valueType="num">
                                      <p:cBhvr>
                                        <p:cTn id="45" dur="1000" fill="hold"/>
                                        <p:tgtEl>
                                          <p:spTgt spid="4097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975"/>
                                        </p:tgtEl>
                                        <p:attrNameLst>
                                          <p:attrName>style.visibility</p:attrName>
                                        </p:attrNameLst>
                                      </p:cBhvr>
                                      <p:to>
                                        <p:strVal val="visible"/>
                                      </p:to>
                                    </p:set>
                                    <p:animEffect transition="in" filter="fade">
                                      <p:cBhvr>
                                        <p:cTn id="48" dur="1000"/>
                                        <p:tgtEl>
                                          <p:spTgt spid="40975"/>
                                        </p:tgtEl>
                                      </p:cBhvr>
                                    </p:animEffect>
                                    <p:anim calcmode="lin" valueType="num">
                                      <p:cBhvr>
                                        <p:cTn id="49" dur="1000" fill="hold"/>
                                        <p:tgtEl>
                                          <p:spTgt spid="40975"/>
                                        </p:tgtEl>
                                        <p:attrNameLst>
                                          <p:attrName>ppt_x</p:attrName>
                                        </p:attrNameLst>
                                      </p:cBhvr>
                                      <p:tavLst>
                                        <p:tav tm="0">
                                          <p:val>
                                            <p:strVal val="#ppt_x"/>
                                          </p:val>
                                        </p:tav>
                                        <p:tav tm="100000">
                                          <p:val>
                                            <p:strVal val="#ppt_x"/>
                                          </p:val>
                                        </p:tav>
                                      </p:tavLst>
                                    </p:anim>
                                    <p:anim calcmode="lin" valueType="num">
                                      <p:cBhvr>
                                        <p:cTn id="50" dur="1000" fill="hold"/>
                                        <p:tgtEl>
                                          <p:spTgt spid="409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8" grpId="0"/>
      <p:bldP spid="40969" grpId="0"/>
      <p:bldP spid="40970" grpId="0"/>
      <p:bldP spid="40971" grpId="0"/>
      <p:bldP spid="40972" grpId="0"/>
      <p:bldP spid="40973" grpId="0"/>
      <p:bldP spid="40974" grpId="0"/>
      <p:bldP spid="4097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sz="4000" dirty="0" smtClean="0">
                <a:ea typeface="宋体" charset="-122"/>
              </a:rPr>
              <a:t>创新点</a:t>
            </a:r>
            <a:endParaRPr lang="en-US" altLang="zh-CN" sz="2400" dirty="0" smtClean="0">
              <a:ea typeface="宋体" charset="-122"/>
            </a:endParaRPr>
          </a:p>
        </p:txBody>
      </p:sp>
      <p:grpSp>
        <p:nvGrpSpPr>
          <p:cNvPr id="2" name="Group 3"/>
          <p:cNvGrpSpPr>
            <a:grpSpLocks/>
          </p:cNvGrpSpPr>
          <p:nvPr/>
        </p:nvGrpSpPr>
        <p:grpSpPr bwMode="auto">
          <a:xfrm>
            <a:off x="1066800" y="1679575"/>
            <a:ext cx="2170113" cy="4485729"/>
            <a:chOff x="720" y="1296"/>
            <a:chExt cx="1367" cy="2542"/>
          </a:xfrm>
        </p:grpSpPr>
        <p:sp>
          <p:nvSpPr>
            <p:cNvPr id="38946" name="AutoShape 4"/>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w="9525">
              <a:noFill/>
              <a:round/>
              <a:headEnd/>
              <a:tailEnd/>
            </a:ln>
          </p:spPr>
          <p:txBody>
            <a:bodyPr wrap="none" anchor="ctr"/>
            <a:lstStyle/>
            <a:p>
              <a:endParaRPr lang="zh-CN" altLang="en-US">
                <a:ea typeface="宋体" charset="-122"/>
              </a:endParaRPr>
            </a:p>
          </p:txBody>
        </p:sp>
        <p:sp>
          <p:nvSpPr>
            <p:cNvPr id="38947" name="AutoShape 5"/>
            <p:cNvSpPr>
              <a:spLocks noChangeArrowheads="1"/>
            </p:cNvSpPr>
            <p:nvPr/>
          </p:nvSpPr>
          <p:spPr bwMode="gray">
            <a:xfrm>
              <a:off x="741" y="1495"/>
              <a:ext cx="1322" cy="1766"/>
            </a:xfrm>
            <a:prstGeom prst="roundRect">
              <a:avLst>
                <a:gd name="adj" fmla="val 16667"/>
              </a:avLst>
            </a:prstGeom>
            <a:solidFill>
              <a:srgbClr val="3CA1E6"/>
            </a:solidFill>
            <a:ln w="9525">
              <a:noFill/>
              <a:round/>
              <a:headEnd/>
              <a:tailEnd/>
            </a:ln>
          </p:spPr>
          <p:txBody>
            <a:bodyPr wrap="none" anchor="ctr"/>
            <a:lstStyle/>
            <a:p>
              <a:endParaRPr lang="zh-CN" altLang="en-US">
                <a:ea typeface="宋体" charset="-122"/>
              </a:endParaRPr>
            </a:p>
          </p:txBody>
        </p:sp>
        <p:sp>
          <p:nvSpPr>
            <p:cNvPr id="38948" name="AutoShape 6"/>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9BCFF2"/>
                </a:gs>
              </a:gsLst>
              <a:lin ang="5400000" scaled="1"/>
            </a:gradFill>
            <a:ln w="9525">
              <a:noFill/>
              <a:round/>
              <a:headEnd/>
              <a:tailEnd/>
            </a:ln>
          </p:spPr>
          <p:txBody>
            <a:bodyPr wrap="none" anchor="ctr"/>
            <a:lstStyle/>
            <a:p>
              <a:endParaRPr lang="zh-CN" altLang="en-US">
                <a:ea typeface="宋体" charset="-122"/>
              </a:endParaRPr>
            </a:p>
          </p:txBody>
        </p:sp>
        <p:sp>
          <p:nvSpPr>
            <p:cNvPr id="38949" name="AutoShape 7"/>
            <p:cNvSpPr>
              <a:spLocks noChangeArrowheads="1"/>
            </p:cNvSpPr>
            <p:nvPr/>
          </p:nvSpPr>
          <p:spPr bwMode="gray">
            <a:xfrm>
              <a:off x="752" y="1509"/>
              <a:ext cx="1304" cy="446"/>
            </a:xfrm>
            <a:prstGeom prst="roundRect">
              <a:avLst>
                <a:gd name="adj" fmla="val 50000"/>
              </a:avLst>
            </a:prstGeom>
            <a:gradFill rotWithShape="1">
              <a:gsLst>
                <a:gs pos="0">
                  <a:srgbClr val="BEE0F7"/>
                </a:gs>
                <a:gs pos="100000">
                  <a:srgbClr val="3CA1E6">
                    <a:alpha val="0"/>
                  </a:srgbClr>
                </a:gs>
              </a:gsLst>
              <a:lin ang="5400000" scaled="1"/>
            </a:gradFill>
            <a:ln w="9525">
              <a:noFill/>
              <a:round/>
              <a:headEnd/>
              <a:tailEnd/>
            </a:ln>
          </p:spPr>
          <p:txBody>
            <a:bodyPr wrap="none" anchor="ctr"/>
            <a:lstStyle/>
            <a:p>
              <a:endParaRPr lang="zh-CN" altLang="en-US">
                <a:ea typeface="宋体" charset="-122"/>
              </a:endParaRPr>
            </a:p>
          </p:txBody>
        </p:sp>
        <p:sp>
          <p:nvSpPr>
            <p:cNvPr id="38950" name="AutoShape 8"/>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w="9525">
              <a:noFill/>
              <a:round/>
              <a:headEnd/>
              <a:tailEnd/>
            </a:ln>
          </p:spPr>
          <p:txBody>
            <a:bodyPr wrap="none" anchor="ctr"/>
            <a:lstStyle/>
            <a:p>
              <a:endParaRPr lang="zh-CN" altLang="en-US">
                <a:ea typeface="宋体" charset="-122"/>
              </a:endParaRPr>
            </a:p>
          </p:txBody>
        </p:sp>
        <p:sp>
          <p:nvSpPr>
            <p:cNvPr id="38951" name="AutoShape 9"/>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w="9525">
              <a:noFill/>
              <a:round/>
              <a:headEnd/>
              <a:tailEnd/>
            </a:ln>
          </p:spPr>
          <p:txBody>
            <a:bodyPr wrap="none" anchor="ctr"/>
            <a:lstStyle/>
            <a:p>
              <a:endParaRPr lang="zh-CN" altLang="en-US">
                <a:ea typeface="宋体" charset="-122"/>
              </a:endParaRPr>
            </a:p>
          </p:txBody>
        </p:sp>
        <p:grpSp>
          <p:nvGrpSpPr>
            <p:cNvPr id="3" name="Group 10"/>
            <p:cNvGrpSpPr>
              <a:grpSpLocks/>
            </p:cNvGrpSpPr>
            <p:nvPr/>
          </p:nvGrpSpPr>
          <p:grpSpPr bwMode="auto">
            <a:xfrm>
              <a:off x="1189" y="1296"/>
              <a:ext cx="405" cy="405"/>
              <a:chOff x="1289" y="582"/>
              <a:chExt cx="668" cy="668"/>
            </a:xfrm>
          </p:grpSpPr>
          <p:sp>
            <p:nvSpPr>
              <p:cNvPr id="38955" name="Oval 11"/>
              <p:cNvSpPr>
                <a:spLocks noChangeArrowheads="1"/>
              </p:cNvSpPr>
              <p:nvPr/>
            </p:nvSpPr>
            <p:spPr bwMode="gray">
              <a:xfrm>
                <a:off x="1289" y="582"/>
                <a:ext cx="668" cy="668"/>
              </a:xfrm>
              <a:prstGeom prst="ellipse">
                <a:avLst/>
              </a:prstGeom>
              <a:solidFill>
                <a:srgbClr val="333333"/>
              </a:solidFill>
              <a:ln w="38100" algn="ctr">
                <a:noFill/>
                <a:round/>
                <a:headEnd/>
                <a:tailEnd/>
              </a:ln>
            </p:spPr>
            <p:txBody>
              <a:bodyPr anchor="ctr">
                <a:spAutoFit/>
              </a:bodyPr>
              <a:lstStyle/>
              <a:p>
                <a:endParaRPr lang="zh-CN" altLang="en-US">
                  <a:ea typeface="宋体" charset="-122"/>
                </a:endParaRPr>
              </a:p>
            </p:txBody>
          </p:sp>
          <p:sp>
            <p:nvSpPr>
              <p:cNvPr id="38956" name="Oval 12"/>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ea typeface="宋体" charset="-122"/>
                </a:endParaRPr>
              </a:p>
            </p:txBody>
          </p:sp>
          <p:sp>
            <p:nvSpPr>
              <p:cNvPr id="38957" name="Oval 13"/>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ea typeface="宋体" charset="-122"/>
                </a:endParaRPr>
              </a:p>
            </p:txBody>
          </p:sp>
          <p:sp>
            <p:nvSpPr>
              <p:cNvPr id="38958" name="Oval 14"/>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ea typeface="宋体" charset="-122"/>
                </a:endParaRPr>
              </a:p>
            </p:txBody>
          </p:sp>
          <p:sp>
            <p:nvSpPr>
              <p:cNvPr id="38959" name="Oval 15"/>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ea typeface="宋体" charset="-122"/>
                </a:endParaRPr>
              </a:p>
            </p:txBody>
          </p:sp>
        </p:grpSp>
        <p:sp>
          <p:nvSpPr>
            <p:cNvPr id="38953" name="Text Box 16"/>
            <p:cNvSpPr txBox="1">
              <a:spLocks noChangeArrowheads="1"/>
            </p:cNvSpPr>
            <p:nvPr/>
          </p:nvSpPr>
          <p:spPr bwMode="gray">
            <a:xfrm>
              <a:off x="1276" y="1354"/>
              <a:ext cx="223" cy="288"/>
            </a:xfrm>
            <a:prstGeom prst="rect">
              <a:avLst/>
            </a:prstGeom>
            <a:noFill/>
            <a:ln w="9525" algn="ctr">
              <a:noFill/>
              <a:miter lim="800000"/>
              <a:headEnd/>
              <a:tailEnd/>
            </a:ln>
          </p:spPr>
          <p:txBody>
            <a:bodyPr wrap="none">
              <a:spAutoFit/>
            </a:bodyPr>
            <a:lstStyle/>
            <a:p>
              <a:pPr algn="ctr"/>
              <a:r>
                <a:rPr lang="en-US" altLang="zh-CN" sz="2400">
                  <a:solidFill>
                    <a:srgbClr val="000000"/>
                  </a:solidFill>
                  <a:ea typeface="宋体" charset="-122"/>
                </a:rPr>
                <a:t>1</a:t>
              </a:r>
              <a:endParaRPr lang="en-US" altLang="zh-CN">
                <a:ea typeface="宋体" charset="-122"/>
              </a:endParaRPr>
            </a:p>
          </p:txBody>
        </p:sp>
        <p:sp>
          <p:nvSpPr>
            <p:cNvPr id="38954" name="Text Box 17"/>
            <p:cNvSpPr txBox="1">
              <a:spLocks noChangeArrowheads="1"/>
            </p:cNvSpPr>
            <p:nvPr/>
          </p:nvSpPr>
          <p:spPr bwMode="gray">
            <a:xfrm>
              <a:off x="768" y="1695"/>
              <a:ext cx="1296" cy="414"/>
            </a:xfrm>
            <a:prstGeom prst="rect">
              <a:avLst/>
            </a:prstGeom>
            <a:noFill/>
            <a:ln w="9525" algn="ctr">
              <a:noFill/>
              <a:miter lim="800000"/>
              <a:headEnd/>
              <a:tailEnd/>
            </a:ln>
          </p:spPr>
          <p:txBody>
            <a:bodyPr>
              <a:spAutoFit/>
            </a:bodyPr>
            <a:lstStyle/>
            <a:p>
              <a:r>
                <a:rPr lang="zh-CN" altLang="en-US" sz="2000" b="1" dirty="0">
                  <a:effectLst>
                    <a:outerShdw blurRad="38100" dist="38100" dir="2700000" algn="tl">
                      <a:srgbClr val="000000">
                        <a:alpha val="43137"/>
                      </a:srgbClr>
                    </a:outerShdw>
                  </a:effectLst>
                </a:rPr>
                <a:t>基于</a:t>
              </a:r>
              <a:r>
                <a:rPr lang="en-US" altLang="zh-CN" sz="2000" b="1" dirty="0" err="1">
                  <a:effectLst>
                    <a:outerShdw blurRad="38100" dist="38100" dir="2700000" algn="tl">
                      <a:srgbClr val="000000">
                        <a:alpha val="43137"/>
                      </a:srgbClr>
                    </a:outerShdw>
                  </a:effectLst>
                  <a:latin typeface="Times New Roman" pitchFamily="18" charset="0"/>
                  <a:cs typeface="Times New Roman" pitchFamily="18" charset="0"/>
                </a:rPr>
                <a:t>OpenCL</a:t>
              </a:r>
              <a:r>
                <a:rPr lang="zh-CN" altLang="en-US" sz="2000" b="1" dirty="0">
                  <a:effectLst>
                    <a:outerShdw blurRad="38100" dist="38100" dir="2700000" algn="tl">
                      <a:srgbClr val="000000">
                        <a:alpha val="43137"/>
                      </a:srgbClr>
                    </a:outerShdw>
                  </a:effectLst>
                </a:rPr>
                <a:t>的调色板动画算法</a:t>
              </a:r>
              <a:endParaRPr lang="en-US" altLang="zh-CN" sz="2000" b="1" dirty="0">
                <a:effectLst>
                  <a:outerShdw blurRad="38100" dist="38100" dir="2700000" algn="tl">
                    <a:srgbClr val="000000">
                      <a:alpha val="43137"/>
                    </a:srgbClr>
                  </a:outerShdw>
                </a:effectLst>
              </a:endParaRPr>
            </a:p>
          </p:txBody>
        </p:sp>
      </p:grpSp>
      <p:grpSp>
        <p:nvGrpSpPr>
          <p:cNvPr id="4" name="Group 18"/>
          <p:cNvGrpSpPr>
            <a:grpSpLocks/>
          </p:cNvGrpSpPr>
          <p:nvPr/>
        </p:nvGrpSpPr>
        <p:grpSpPr bwMode="auto">
          <a:xfrm>
            <a:off x="3429000" y="1679574"/>
            <a:ext cx="2166938" cy="4485729"/>
            <a:chOff x="2208" y="1296"/>
            <a:chExt cx="1365" cy="2542"/>
          </a:xfrm>
        </p:grpSpPr>
        <p:sp>
          <p:nvSpPr>
            <p:cNvPr id="38933" name="AutoShape 19"/>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headEnd/>
              <a:tailEnd/>
            </a:ln>
          </p:spPr>
          <p:txBody>
            <a:bodyPr wrap="none" anchor="ctr"/>
            <a:lstStyle/>
            <a:p>
              <a:endParaRPr lang="zh-CN" altLang="en-US">
                <a:ea typeface="宋体" charset="-122"/>
              </a:endParaRPr>
            </a:p>
          </p:txBody>
        </p:sp>
        <p:sp>
          <p:nvSpPr>
            <p:cNvPr id="38934" name="AutoShape 20"/>
            <p:cNvSpPr>
              <a:spLocks noChangeArrowheads="1"/>
            </p:cNvSpPr>
            <p:nvPr/>
          </p:nvSpPr>
          <p:spPr bwMode="gray">
            <a:xfrm>
              <a:off x="2229" y="1495"/>
              <a:ext cx="1322" cy="1766"/>
            </a:xfrm>
            <a:prstGeom prst="roundRect">
              <a:avLst>
                <a:gd name="adj" fmla="val 16667"/>
              </a:avLst>
            </a:prstGeom>
            <a:solidFill>
              <a:srgbClr val="73E77E"/>
            </a:solidFill>
            <a:ln w="9525">
              <a:noFill/>
              <a:round/>
              <a:headEnd/>
              <a:tailEnd/>
            </a:ln>
          </p:spPr>
          <p:txBody>
            <a:bodyPr wrap="none" anchor="ctr"/>
            <a:lstStyle/>
            <a:p>
              <a:endParaRPr lang="zh-CN" altLang="en-US">
                <a:ea typeface="宋体" charset="-122"/>
              </a:endParaRPr>
            </a:p>
          </p:txBody>
        </p:sp>
        <p:sp>
          <p:nvSpPr>
            <p:cNvPr id="38935" name="AutoShape 21"/>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w="9525">
              <a:noFill/>
              <a:round/>
              <a:headEnd/>
              <a:tailEnd/>
            </a:ln>
          </p:spPr>
          <p:txBody>
            <a:bodyPr wrap="none" anchor="ctr"/>
            <a:lstStyle/>
            <a:p>
              <a:endParaRPr lang="zh-CN" altLang="en-US">
                <a:ea typeface="宋体" charset="-122"/>
              </a:endParaRPr>
            </a:p>
          </p:txBody>
        </p:sp>
        <p:sp>
          <p:nvSpPr>
            <p:cNvPr id="38936" name="AutoShape 22"/>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w="9525">
              <a:noFill/>
              <a:round/>
              <a:headEnd/>
              <a:tailEnd/>
            </a:ln>
          </p:spPr>
          <p:txBody>
            <a:bodyPr wrap="none" anchor="ctr"/>
            <a:lstStyle/>
            <a:p>
              <a:endParaRPr lang="zh-CN" altLang="en-US">
                <a:ea typeface="宋体" charset="-122"/>
              </a:endParaRPr>
            </a:p>
          </p:txBody>
        </p:sp>
        <p:sp>
          <p:nvSpPr>
            <p:cNvPr id="38937" name="Oval 23"/>
            <p:cNvSpPr>
              <a:spLocks noChangeArrowheads="1"/>
            </p:cNvSpPr>
            <p:nvPr/>
          </p:nvSpPr>
          <p:spPr bwMode="gray">
            <a:xfrm>
              <a:off x="2677" y="1296"/>
              <a:ext cx="405" cy="405"/>
            </a:xfrm>
            <a:prstGeom prst="ellipse">
              <a:avLst/>
            </a:prstGeom>
            <a:solidFill>
              <a:srgbClr val="333333"/>
            </a:solidFill>
            <a:ln w="38100" algn="ctr">
              <a:noFill/>
              <a:round/>
              <a:headEnd/>
              <a:tailEnd/>
            </a:ln>
          </p:spPr>
          <p:txBody>
            <a:bodyPr anchor="ctr">
              <a:spAutoFit/>
            </a:bodyPr>
            <a:lstStyle/>
            <a:p>
              <a:endParaRPr lang="zh-CN" altLang="en-US">
                <a:ea typeface="宋体" charset="-122"/>
              </a:endParaRPr>
            </a:p>
          </p:txBody>
        </p:sp>
        <p:sp>
          <p:nvSpPr>
            <p:cNvPr id="38938" name="Oval 24"/>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ea typeface="宋体" charset="-122"/>
              </a:endParaRPr>
            </a:p>
          </p:txBody>
        </p:sp>
        <p:sp>
          <p:nvSpPr>
            <p:cNvPr id="38939" name="Oval 25"/>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ea typeface="宋体" charset="-122"/>
              </a:endParaRPr>
            </a:p>
          </p:txBody>
        </p:sp>
        <p:sp>
          <p:nvSpPr>
            <p:cNvPr id="38940" name="Oval 26"/>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ea typeface="宋体" charset="-122"/>
              </a:endParaRPr>
            </a:p>
          </p:txBody>
        </p:sp>
        <p:sp>
          <p:nvSpPr>
            <p:cNvPr id="38941" name="Oval 27"/>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ea typeface="宋体" charset="-122"/>
              </a:endParaRPr>
            </a:p>
          </p:txBody>
        </p:sp>
        <p:sp>
          <p:nvSpPr>
            <p:cNvPr id="38942" name="Text Box 28"/>
            <p:cNvSpPr txBox="1">
              <a:spLocks noChangeArrowheads="1"/>
            </p:cNvSpPr>
            <p:nvPr/>
          </p:nvSpPr>
          <p:spPr bwMode="gray">
            <a:xfrm>
              <a:off x="2764" y="1354"/>
              <a:ext cx="223" cy="288"/>
            </a:xfrm>
            <a:prstGeom prst="rect">
              <a:avLst/>
            </a:prstGeom>
            <a:noFill/>
            <a:ln w="9525" algn="ctr">
              <a:noFill/>
              <a:miter lim="800000"/>
              <a:headEnd/>
              <a:tailEnd/>
            </a:ln>
          </p:spPr>
          <p:txBody>
            <a:bodyPr wrap="none">
              <a:spAutoFit/>
            </a:bodyPr>
            <a:lstStyle/>
            <a:p>
              <a:pPr algn="ctr"/>
              <a:r>
                <a:rPr lang="en-US" altLang="zh-CN" sz="2400">
                  <a:solidFill>
                    <a:srgbClr val="000000"/>
                  </a:solidFill>
                  <a:ea typeface="宋体" charset="-122"/>
                </a:rPr>
                <a:t>2</a:t>
              </a:r>
              <a:endParaRPr lang="en-US" altLang="zh-CN">
                <a:ea typeface="宋体" charset="-122"/>
              </a:endParaRPr>
            </a:p>
          </p:txBody>
        </p:sp>
        <p:sp>
          <p:nvSpPr>
            <p:cNvPr id="38944" name="AutoShape 30"/>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headEnd/>
              <a:tailEnd/>
            </a:ln>
          </p:spPr>
          <p:txBody>
            <a:bodyPr wrap="none" anchor="ctr"/>
            <a:lstStyle/>
            <a:p>
              <a:endParaRPr lang="zh-CN" altLang="en-US">
                <a:ea typeface="宋体" charset="-122"/>
              </a:endParaRPr>
            </a:p>
          </p:txBody>
        </p:sp>
        <p:sp>
          <p:nvSpPr>
            <p:cNvPr id="38945" name="AutoShape 31"/>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headEnd/>
              <a:tailEnd/>
            </a:ln>
          </p:spPr>
          <p:txBody>
            <a:bodyPr wrap="none" anchor="ctr"/>
            <a:lstStyle/>
            <a:p>
              <a:endParaRPr lang="zh-CN" altLang="en-US">
                <a:ea typeface="宋体" charset="-122"/>
              </a:endParaRPr>
            </a:p>
          </p:txBody>
        </p:sp>
      </p:grpSp>
      <p:grpSp>
        <p:nvGrpSpPr>
          <p:cNvPr id="5" name="Group 32"/>
          <p:cNvGrpSpPr>
            <a:grpSpLocks/>
          </p:cNvGrpSpPr>
          <p:nvPr/>
        </p:nvGrpSpPr>
        <p:grpSpPr bwMode="auto">
          <a:xfrm>
            <a:off x="5784850" y="1679575"/>
            <a:ext cx="2170113" cy="4485729"/>
            <a:chOff x="3692" y="1296"/>
            <a:chExt cx="1367" cy="2542"/>
          </a:xfrm>
        </p:grpSpPr>
        <p:sp>
          <p:nvSpPr>
            <p:cNvPr id="38919" name="AutoShape 33"/>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headEnd/>
              <a:tailEnd/>
            </a:ln>
          </p:spPr>
          <p:txBody>
            <a:bodyPr wrap="none" anchor="ctr"/>
            <a:lstStyle/>
            <a:p>
              <a:endParaRPr lang="zh-CN" altLang="en-US">
                <a:ea typeface="宋体" charset="-122"/>
              </a:endParaRPr>
            </a:p>
          </p:txBody>
        </p:sp>
        <p:sp>
          <p:nvSpPr>
            <p:cNvPr id="38920" name="AutoShape 34"/>
            <p:cNvSpPr>
              <a:spLocks noChangeArrowheads="1"/>
            </p:cNvSpPr>
            <p:nvPr/>
          </p:nvSpPr>
          <p:spPr bwMode="gray">
            <a:xfrm>
              <a:off x="3717" y="1495"/>
              <a:ext cx="1322" cy="1766"/>
            </a:xfrm>
            <a:prstGeom prst="roundRect">
              <a:avLst>
                <a:gd name="adj" fmla="val 16667"/>
              </a:avLst>
            </a:prstGeom>
            <a:solidFill>
              <a:srgbClr val="E9E065"/>
            </a:solidFill>
            <a:ln w="9525">
              <a:noFill/>
              <a:round/>
              <a:headEnd/>
              <a:tailEnd/>
            </a:ln>
          </p:spPr>
          <p:txBody>
            <a:bodyPr wrap="none" anchor="ctr"/>
            <a:lstStyle/>
            <a:p>
              <a:endParaRPr lang="zh-CN" altLang="en-US">
                <a:ea typeface="宋体" charset="-122"/>
              </a:endParaRPr>
            </a:p>
          </p:txBody>
        </p:sp>
        <p:sp>
          <p:nvSpPr>
            <p:cNvPr id="38921" name="AutoShape 35"/>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w="9525">
              <a:noFill/>
              <a:round/>
              <a:headEnd/>
              <a:tailEnd/>
            </a:ln>
          </p:spPr>
          <p:txBody>
            <a:bodyPr wrap="none" anchor="ctr"/>
            <a:lstStyle/>
            <a:p>
              <a:endParaRPr lang="zh-CN" altLang="en-US">
                <a:ea typeface="宋体" charset="-122"/>
              </a:endParaRPr>
            </a:p>
          </p:txBody>
        </p:sp>
        <p:sp>
          <p:nvSpPr>
            <p:cNvPr id="38922" name="AutoShape 36"/>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w="9525">
              <a:noFill/>
              <a:round/>
              <a:headEnd/>
              <a:tailEnd/>
            </a:ln>
          </p:spPr>
          <p:txBody>
            <a:bodyPr wrap="none" anchor="ctr"/>
            <a:lstStyle/>
            <a:p>
              <a:endParaRPr lang="zh-CN" altLang="en-US">
                <a:ea typeface="宋体" charset="-122"/>
              </a:endParaRPr>
            </a:p>
          </p:txBody>
        </p:sp>
        <p:grpSp>
          <p:nvGrpSpPr>
            <p:cNvPr id="6" name="Group 37"/>
            <p:cNvGrpSpPr>
              <a:grpSpLocks/>
            </p:cNvGrpSpPr>
            <p:nvPr/>
          </p:nvGrpSpPr>
          <p:grpSpPr bwMode="auto">
            <a:xfrm>
              <a:off x="4165" y="1296"/>
              <a:ext cx="405" cy="405"/>
              <a:chOff x="1289" y="582"/>
              <a:chExt cx="668" cy="668"/>
            </a:xfrm>
          </p:grpSpPr>
          <p:sp>
            <p:nvSpPr>
              <p:cNvPr id="38928" name="Oval 38"/>
              <p:cNvSpPr>
                <a:spLocks noChangeArrowheads="1"/>
              </p:cNvSpPr>
              <p:nvPr/>
            </p:nvSpPr>
            <p:spPr bwMode="gray">
              <a:xfrm>
                <a:off x="1289" y="582"/>
                <a:ext cx="668" cy="668"/>
              </a:xfrm>
              <a:prstGeom prst="ellipse">
                <a:avLst/>
              </a:prstGeom>
              <a:solidFill>
                <a:srgbClr val="333333"/>
              </a:solidFill>
              <a:ln w="38100" algn="ctr">
                <a:noFill/>
                <a:round/>
                <a:headEnd/>
                <a:tailEnd/>
              </a:ln>
            </p:spPr>
            <p:txBody>
              <a:bodyPr anchor="ctr">
                <a:spAutoFit/>
              </a:bodyPr>
              <a:lstStyle/>
              <a:p>
                <a:endParaRPr lang="zh-CN" altLang="en-US">
                  <a:ea typeface="宋体" charset="-122"/>
                </a:endParaRPr>
              </a:p>
            </p:txBody>
          </p:sp>
          <p:sp>
            <p:nvSpPr>
              <p:cNvPr id="38929" name="Oval 39"/>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ea typeface="宋体" charset="-122"/>
                </a:endParaRPr>
              </a:p>
            </p:txBody>
          </p:sp>
          <p:sp>
            <p:nvSpPr>
              <p:cNvPr id="38930" name="Oval 40"/>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ea typeface="宋体" charset="-122"/>
                </a:endParaRPr>
              </a:p>
            </p:txBody>
          </p:sp>
          <p:sp>
            <p:nvSpPr>
              <p:cNvPr id="38931" name="Oval 41"/>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ea typeface="宋体" charset="-122"/>
                </a:endParaRPr>
              </a:p>
            </p:txBody>
          </p:sp>
          <p:sp>
            <p:nvSpPr>
              <p:cNvPr id="38932" name="Oval 42"/>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ea typeface="宋体" charset="-122"/>
                </a:endParaRPr>
              </a:p>
            </p:txBody>
          </p:sp>
        </p:grpSp>
        <p:sp>
          <p:nvSpPr>
            <p:cNvPr id="38924" name="Text Box 43"/>
            <p:cNvSpPr txBox="1">
              <a:spLocks noChangeArrowheads="1"/>
            </p:cNvSpPr>
            <p:nvPr/>
          </p:nvSpPr>
          <p:spPr bwMode="gray">
            <a:xfrm>
              <a:off x="4252" y="1354"/>
              <a:ext cx="223" cy="288"/>
            </a:xfrm>
            <a:prstGeom prst="rect">
              <a:avLst/>
            </a:prstGeom>
            <a:noFill/>
            <a:ln w="9525" algn="ctr">
              <a:noFill/>
              <a:miter lim="800000"/>
              <a:headEnd/>
              <a:tailEnd/>
            </a:ln>
          </p:spPr>
          <p:txBody>
            <a:bodyPr wrap="none">
              <a:spAutoFit/>
            </a:bodyPr>
            <a:lstStyle/>
            <a:p>
              <a:pPr algn="ctr"/>
              <a:r>
                <a:rPr lang="en-US" altLang="zh-CN" sz="2400">
                  <a:solidFill>
                    <a:srgbClr val="000000"/>
                  </a:solidFill>
                  <a:ea typeface="宋体" charset="-122"/>
                </a:rPr>
                <a:t>3</a:t>
              </a:r>
              <a:endParaRPr lang="en-US" altLang="zh-CN">
                <a:ea typeface="宋体" charset="-122"/>
              </a:endParaRPr>
            </a:p>
          </p:txBody>
        </p:sp>
        <p:sp>
          <p:nvSpPr>
            <p:cNvPr id="38926" name="AutoShape 45"/>
            <p:cNvSpPr>
              <a:spLocks noChangeArrowheads="1"/>
            </p:cNvSpPr>
            <p:nvPr/>
          </p:nvSpPr>
          <p:spPr bwMode="gray">
            <a:xfrm>
              <a:off x="3692" y="3290"/>
              <a:ext cx="1363" cy="548"/>
            </a:xfrm>
            <a:prstGeom prst="roundRect">
              <a:avLst>
                <a:gd name="adj" fmla="val 40389"/>
              </a:avLst>
            </a:prstGeom>
            <a:gradFill rotWithShape="1">
              <a:gsLst>
                <a:gs pos="0">
                  <a:srgbClr val="99BACC"/>
                </a:gs>
                <a:gs pos="100000">
                  <a:schemeClr val="bg1"/>
                </a:gs>
              </a:gsLst>
              <a:lin ang="5400000" scaled="1"/>
            </a:gradFill>
            <a:ln w="9525">
              <a:noFill/>
              <a:round/>
              <a:headEnd/>
              <a:tailEnd/>
            </a:ln>
          </p:spPr>
          <p:txBody>
            <a:bodyPr wrap="none" anchor="ctr"/>
            <a:lstStyle/>
            <a:p>
              <a:endParaRPr lang="zh-CN" altLang="en-US">
                <a:ea typeface="宋体" charset="-122"/>
              </a:endParaRPr>
            </a:p>
          </p:txBody>
        </p:sp>
        <p:sp>
          <p:nvSpPr>
            <p:cNvPr id="38927" name="AutoShape 46"/>
            <p:cNvSpPr>
              <a:spLocks noChangeArrowheads="1"/>
            </p:cNvSpPr>
            <p:nvPr/>
          </p:nvSpPr>
          <p:spPr bwMode="gray">
            <a:xfrm>
              <a:off x="3720" y="3305"/>
              <a:ext cx="1304" cy="487"/>
            </a:xfrm>
            <a:prstGeom prst="roundRect">
              <a:avLst>
                <a:gd name="adj" fmla="val 50000"/>
              </a:avLst>
            </a:prstGeom>
            <a:gradFill rotWithShape="1">
              <a:gsLst>
                <a:gs pos="0">
                  <a:srgbClr val="C8DAD4"/>
                </a:gs>
                <a:gs pos="100000">
                  <a:srgbClr val="FFFFFF"/>
                </a:gs>
              </a:gsLst>
              <a:lin ang="5400000" scaled="1"/>
            </a:gradFill>
            <a:ln w="9525">
              <a:noFill/>
              <a:round/>
              <a:headEnd/>
              <a:tailEnd/>
            </a:ln>
          </p:spPr>
          <p:txBody>
            <a:bodyPr wrap="none" anchor="ctr"/>
            <a:lstStyle/>
            <a:p>
              <a:endParaRPr lang="zh-CN" altLang="en-US">
                <a:ea typeface="宋体" charset="-122"/>
              </a:endParaRPr>
            </a:p>
          </p:txBody>
        </p:sp>
      </p:grpSp>
      <p:sp>
        <p:nvSpPr>
          <p:cNvPr id="38918" name="灯片编号占位符 1"/>
          <p:cNvSpPr>
            <a:spLocks noGrp="1"/>
          </p:cNvSpPr>
          <p:nvPr>
            <p:ph type="sldNum" sz="quarter" idx="12"/>
          </p:nvPr>
        </p:nvSpPr>
        <p:spPr>
          <a:noFill/>
          <a:ln>
            <a:miter lim="800000"/>
            <a:headEnd/>
            <a:tailEnd/>
          </a:ln>
        </p:spPr>
        <p:txBody>
          <a:bodyPr/>
          <a:lstStyle/>
          <a:p>
            <a:fld id="{7B6001CD-70ED-4A37-B90D-753EA06A0632}" type="slidenum">
              <a:rPr lang="en-US" altLang="zh-CN" smtClean="0"/>
              <a:pPr/>
              <a:t>47</a:t>
            </a:fld>
            <a:endParaRPr lang="en-US" altLang="zh-CN" smtClean="0"/>
          </a:p>
        </p:txBody>
      </p:sp>
      <p:sp>
        <p:nvSpPr>
          <p:cNvPr id="48" name="Text Box 17"/>
          <p:cNvSpPr txBox="1">
            <a:spLocks noChangeArrowheads="1"/>
          </p:cNvSpPr>
          <p:nvPr/>
        </p:nvSpPr>
        <p:spPr bwMode="gray">
          <a:xfrm>
            <a:off x="1143000" y="3124200"/>
            <a:ext cx="2057400" cy="1754326"/>
          </a:xfrm>
          <a:prstGeom prst="rect">
            <a:avLst/>
          </a:prstGeom>
          <a:noFill/>
          <a:ln w="9525" algn="ctr">
            <a:noFill/>
            <a:miter lim="800000"/>
            <a:headEnd/>
            <a:tailEnd/>
          </a:ln>
        </p:spPr>
        <p:txBody>
          <a:bodyPr>
            <a:spAutoFit/>
          </a:bodyPr>
          <a:lstStyle/>
          <a:p>
            <a:r>
              <a:rPr lang="zh-CN" altLang="en-US" dirty="0"/>
              <a:t>面向</a:t>
            </a:r>
            <a:r>
              <a:rPr lang="en-US" altLang="zh-CN" dirty="0"/>
              <a:t>CPU</a:t>
            </a:r>
            <a:r>
              <a:rPr lang="zh-CN" altLang="en-US" dirty="0"/>
              <a:t>和</a:t>
            </a:r>
            <a:r>
              <a:rPr lang="en-US" altLang="zh-CN" dirty="0"/>
              <a:t>GPU</a:t>
            </a:r>
            <a:r>
              <a:rPr lang="zh-CN" altLang="en-US" dirty="0"/>
              <a:t>异构体系，同一套并行方案可同时运行于</a:t>
            </a:r>
            <a:r>
              <a:rPr lang="en-US" altLang="zh-CN" dirty="0"/>
              <a:t>CPU</a:t>
            </a:r>
            <a:r>
              <a:rPr lang="zh-CN" altLang="en-US" dirty="0"/>
              <a:t>和</a:t>
            </a:r>
            <a:r>
              <a:rPr lang="en-US" altLang="zh-CN" dirty="0"/>
              <a:t>GPU</a:t>
            </a:r>
            <a:r>
              <a:rPr lang="zh-CN" altLang="en-US" dirty="0"/>
              <a:t>，使算法具有很好的普适性。</a:t>
            </a:r>
            <a:endParaRPr lang="en-US" altLang="zh-CN" dirty="0">
              <a:latin typeface="黑体" pitchFamily="49" charset="-122"/>
              <a:ea typeface="黑体" pitchFamily="49" charset="-122"/>
            </a:endParaRPr>
          </a:p>
        </p:txBody>
      </p:sp>
      <p:sp>
        <p:nvSpPr>
          <p:cNvPr id="49" name="Text Box 17"/>
          <p:cNvSpPr txBox="1">
            <a:spLocks noChangeArrowheads="1"/>
          </p:cNvSpPr>
          <p:nvPr/>
        </p:nvSpPr>
        <p:spPr bwMode="gray">
          <a:xfrm>
            <a:off x="3429000" y="2348880"/>
            <a:ext cx="2133600" cy="707886"/>
          </a:xfrm>
          <a:prstGeom prst="rect">
            <a:avLst/>
          </a:prstGeom>
          <a:noFill/>
          <a:ln w="9525" algn="ctr">
            <a:noFill/>
            <a:miter lim="800000"/>
            <a:headEnd/>
            <a:tailEnd/>
          </a:ln>
        </p:spPr>
        <p:txBody>
          <a:bodyPr wrap="square">
            <a:spAutoFit/>
          </a:bodyPr>
          <a:lstStyle/>
          <a:p>
            <a:r>
              <a:rPr lang="zh-CN" altLang="en-US" sz="2000" b="1" dirty="0" smtClean="0">
                <a:effectLst>
                  <a:outerShdw blurRad="38100" dist="38100" dir="2700000" algn="tl">
                    <a:srgbClr val="000000">
                      <a:alpha val="43137"/>
                    </a:srgbClr>
                  </a:outerShdw>
                </a:effectLst>
              </a:rPr>
              <a:t>多</a:t>
            </a:r>
            <a:r>
              <a:rPr lang="zh-CN" altLang="en-US" sz="2000" b="1" dirty="0">
                <a:effectLst>
                  <a:outerShdw blurRad="38100" dist="38100" dir="2700000" algn="tl">
                    <a:srgbClr val="000000">
                      <a:alpha val="43137"/>
                    </a:srgbClr>
                  </a:outerShdw>
                </a:effectLst>
              </a:rPr>
              <a:t>并行</a:t>
            </a:r>
            <a:r>
              <a:rPr lang="zh-CN" altLang="en-US" sz="2000" b="1" dirty="0" smtClean="0">
                <a:effectLst>
                  <a:outerShdw blurRad="38100" dist="38100" dir="2700000" algn="tl">
                    <a:srgbClr val="000000">
                      <a:alpha val="43137"/>
                    </a:srgbClr>
                  </a:outerShdw>
                </a:effectLst>
              </a:rPr>
              <a:t>方案自动</a:t>
            </a:r>
            <a:r>
              <a:rPr lang="zh-CN" altLang="en-US" sz="2000" b="1" dirty="0">
                <a:effectLst>
                  <a:outerShdw blurRad="38100" dist="38100" dir="2700000" algn="tl">
                    <a:srgbClr val="000000">
                      <a:alpha val="43137"/>
                    </a:srgbClr>
                  </a:outerShdw>
                </a:effectLst>
              </a:rPr>
              <a:t>调优</a:t>
            </a:r>
            <a:endParaRPr lang="en-US" altLang="zh-CN" sz="2000" b="1" dirty="0">
              <a:effectLst>
                <a:outerShdw blurRad="38100" dist="38100" dir="2700000" algn="tl">
                  <a:srgbClr val="000000">
                    <a:alpha val="43137"/>
                  </a:srgbClr>
                </a:outerShdw>
              </a:effectLst>
            </a:endParaRPr>
          </a:p>
        </p:txBody>
      </p:sp>
      <p:sp>
        <p:nvSpPr>
          <p:cNvPr id="50" name="Text Box 17"/>
          <p:cNvSpPr txBox="1">
            <a:spLocks noChangeArrowheads="1"/>
          </p:cNvSpPr>
          <p:nvPr/>
        </p:nvSpPr>
        <p:spPr bwMode="gray">
          <a:xfrm>
            <a:off x="5838498" y="2348880"/>
            <a:ext cx="2162502" cy="707886"/>
          </a:xfrm>
          <a:prstGeom prst="rect">
            <a:avLst/>
          </a:prstGeom>
          <a:noFill/>
          <a:ln w="9525" algn="ctr">
            <a:noFill/>
            <a:miter lim="800000"/>
            <a:headEnd/>
            <a:tailEnd/>
          </a:ln>
        </p:spPr>
        <p:txBody>
          <a:bodyPr wrap="square">
            <a:spAutoFit/>
          </a:bodyPr>
          <a:lstStyle/>
          <a:p>
            <a:r>
              <a:rPr lang="zh-CN" altLang="en-US" sz="2000" b="1" dirty="0" smtClean="0">
                <a:effectLst>
                  <a:outerShdw blurRad="38100" dist="38100" dir="2700000" algn="tl">
                    <a:srgbClr val="000000">
                      <a:alpha val="43137"/>
                    </a:srgbClr>
                  </a:outerShdw>
                </a:effectLst>
              </a:rPr>
              <a:t>异构并行设备动态映射负载</a:t>
            </a:r>
            <a:r>
              <a:rPr lang="zh-CN" altLang="en-US" sz="2000" b="1" dirty="0">
                <a:effectLst>
                  <a:outerShdw blurRad="38100" dist="38100" dir="2700000" algn="tl">
                    <a:srgbClr val="000000">
                      <a:alpha val="43137"/>
                    </a:srgbClr>
                  </a:outerShdw>
                </a:effectLst>
              </a:rPr>
              <a:t>均衡</a:t>
            </a:r>
            <a:endParaRPr lang="en-US" altLang="zh-CN" sz="2000" b="1" dirty="0">
              <a:effectLst>
                <a:outerShdw blurRad="38100" dist="38100" dir="2700000" algn="tl">
                  <a:srgbClr val="000000">
                    <a:alpha val="43137"/>
                  </a:srgbClr>
                </a:outerShdw>
              </a:effectLst>
            </a:endParaRPr>
          </a:p>
        </p:txBody>
      </p:sp>
      <p:sp>
        <p:nvSpPr>
          <p:cNvPr id="51" name="Text Box 17"/>
          <p:cNvSpPr txBox="1">
            <a:spLocks noChangeArrowheads="1"/>
          </p:cNvSpPr>
          <p:nvPr/>
        </p:nvSpPr>
        <p:spPr bwMode="gray">
          <a:xfrm>
            <a:off x="3476298" y="3124200"/>
            <a:ext cx="2057400" cy="1200329"/>
          </a:xfrm>
          <a:prstGeom prst="rect">
            <a:avLst/>
          </a:prstGeom>
          <a:noFill/>
          <a:ln w="9525" algn="ctr">
            <a:noFill/>
            <a:miter lim="800000"/>
            <a:headEnd/>
            <a:tailEnd/>
          </a:ln>
        </p:spPr>
        <p:txBody>
          <a:bodyPr>
            <a:spAutoFit/>
          </a:bodyPr>
          <a:lstStyle/>
          <a:p>
            <a:r>
              <a:rPr lang="zh-CN" altLang="zh-CN" dirty="0"/>
              <a:t>在</a:t>
            </a:r>
            <a:r>
              <a:rPr lang="zh-CN" altLang="zh-CN" dirty="0" smtClean="0"/>
              <a:t>所</a:t>
            </a:r>
            <a:r>
              <a:rPr lang="zh-CN" altLang="en-US" dirty="0" smtClean="0"/>
              <a:t>有</a:t>
            </a:r>
            <a:r>
              <a:rPr lang="zh-CN" altLang="zh-CN" dirty="0" smtClean="0"/>
              <a:t>不同</a:t>
            </a:r>
            <a:r>
              <a:rPr lang="en-US" altLang="zh-CN" dirty="0"/>
              <a:t>CPU</a:t>
            </a:r>
            <a:r>
              <a:rPr lang="zh-CN" altLang="zh-CN" dirty="0"/>
              <a:t>和</a:t>
            </a:r>
            <a:r>
              <a:rPr lang="en-US" altLang="zh-CN" dirty="0"/>
              <a:t>GPU</a:t>
            </a:r>
            <a:r>
              <a:rPr lang="zh-CN" altLang="zh-CN" dirty="0"/>
              <a:t>配置上，自动寻找可行的而且性能最优的方案</a:t>
            </a:r>
            <a:endParaRPr lang="en-US" altLang="zh-CN" dirty="0"/>
          </a:p>
        </p:txBody>
      </p:sp>
      <p:sp>
        <p:nvSpPr>
          <p:cNvPr id="52" name="Text Box 17"/>
          <p:cNvSpPr txBox="1">
            <a:spLocks noChangeArrowheads="1"/>
          </p:cNvSpPr>
          <p:nvPr/>
        </p:nvSpPr>
        <p:spPr bwMode="gray">
          <a:xfrm>
            <a:off x="5791200" y="3129935"/>
            <a:ext cx="2209800" cy="1754326"/>
          </a:xfrm>
          <a:prstGeom prst="rect">
            <a:avLst/>
          </a:prstGeom>
          <a:noFill/>
          <a:ln w="9525" algn="ctr">
            <a:noFill/>
            <a:miter lim="800000"/>
            <a:headEnd/>
            <a:tailEnd/>
          </a:ln>
        </p:spPr>
        <p:txBody>
          <a:bodyPr wrap="square">
            <a:spAutoFit/>
          </a:bodyPr>
          <a:lstStyle/>
          <a:p>
            <a:r>
              <a:rPr lang="zh-CN" altLang="zh-CN" dirty="0"/>
              <a:t>结合粒子系统喷泉和上文的骨骼动画，按照</a:t>
            </a:r>
            <a:r>
              <a:rPr lang="en-US" altLang="zh-CN" dirty="0"/>
              <a:t>CPU</a:t>
            </a:r>
            <a:r>
              <a:rPr lang="zh-CN" altLang="zh-CN" dirty="0"/>
              <a:t>和</a:t>
            </a:r>
            <a:r>
              <a:rPr lang="en-US" altLang="zh-CN" dirty="0"/>
              <a:t>GPU</a:t>
            </a:r>
            <a:r>
              <a:rPr lang="zh-CN" altLang="zh-CN" dirty="0"/>
              <a:t>对</a:t>
            </a:r>
            <a:r>
              <a:rPr lang="en-US" altLang="zh-CN" dirty="0"/>
              <a:t>2</a:t>
            </a:r>
            <a:r>
              <a:rPr lang="zh-CN" altLang="en-US" dirty="0"/>
              <a:t>个</a:t>
            </a:r>
            <a:r>
              <a:rPr lang="zh-CN" altLang="zh-CN" dirty="0"/>
              <a:t>任务的</a:t>
            </a:r>
            <a:r>
              <a:rPr lang="en-US" altLang="zh-CN" dirty="0" err="1"/>
              <a:t>OpenCL</a:t>
            </a:r>
            <a:r>
              <a:rPr lang="zh-CN" altLang="zh-CN" dirty="0"/>
              <a:t>并行加速能力的</a:t>
            </a:r>
            <a:r>
              <a:rPr lang="zh-CN" altLang="zh-CN" dirty="0" smtClean="0"/>
              <a:t>不同</a:t>
            </a:r>
            <a:r>
              <a:rPr lang="zh-CN" altLang="en-US" dirty="0" smtClean="0"/>
              <a:t>，按加速比系数分配</a:t>
            </a:r>
            <a:endParaRPr lang="en-US" altLang="zh-CN" dirty="0">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1000"/>
                                        <p:tgtEl>
                                          <p:spTgt spid="48"/>
                                        </p:tgtEl>
                                      </p:cBhvr>
                                    </p:animEffect>
                                    <p:anim calcmode="lin" valueType="num">
                                      <p:cBhvr>
                                        <p:cTn id="15" dur="1000" fill="hold"/>
                                        <p:tgtEl>
                                          <p:spTgt spid="48"/>
                                        </p:tgtEl>
                                        <p:attrNameLst>
                                          <p:attrName>ppt_x</p:attrName>
                                        </p:attrNameLst>
                                      </p:cBhvr>
                                      <p:tavLst>
                                        <p:tav tm="0">
                                          <p:val>
                                            <p:strVal val="#ppt_x"/>
                                          </p:val>
                                        </p:tav>
                                        <p:tav tm="100000">
                                          <p:val>
                                            <p:strVal val="#ppt_x"/>
                                          </p:val>
                                        </p:tav>
                                      </p:tavLst>
                                    </p:anim>
                                    <p:anim calcmode="lin" valueType="num">
                                      <p:cBhvr>
                                        <p:cTn id="1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1000"/>
                                        <p:tgtEl>
                                          <p:spTgt spid="49"/>
                                        </p:tgtEl>
                                      </p:cBhvr>
                                    </p:animEffect>
                                    <p:anim calcmode="lin" valueType="num">
                                      <p:cBhvr>
                                        <p:cTn id="27" dur="1000" fill="hold"/>
                                        <p:tgtEl>
                                          <p:spTgt spid="49"/>
                                        </p:tgtEl>
                                        <p:attrNameLst>
                                          <p:attrName>ppt_x</p:attrName>
                                        </p:attrNameLst>
                                      </p:cBhvr>
                                      <p:tavLst>
                                        <p:tav tm="0">
                                          <p:val>
                                            <p:strVal val="#ppt_x"/>
                                          </p:val>
                                        </p:tav>
                                        <p:tav tm="100000">
                                          <p:val>
                                            <p:strVal val="#ppt_x"/>
                                          </p:val>
                                        </p:tav>
                                      </p:tavLst>
                                    </p:anim>
                                    <p:anim calcmode="lin" valueType="num">
                                      <p:cBhvr>
                                        <p:cTn id="2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1000"/>
                                        <p:tgtEl>
                                          <p:spTgt spid="51"/>
                                        </p:tgtEl>
                                      </p:cBhvr>
                                    </p:animEffect>
                                    <p:anim calcmode="lin" valueType="num">
                                      <p:cBhvr>
                                        <p:cTn id="34" dur="1000" fill="hold"/>
                                        <p:tgtEl>
                                          <p:spTgt spid="51"/>
                                        </p:tgtEl>
                                        <p:attrNameLst>
                                          <p:attrName>ppt_x</p:attrName>
                                        </p:attrNameLst>
                                      </p:cBhvr>
                                      <p:tavLst>
                                        <p:tav tm="0">
                                          <p:val>
                                            <p:strVal val="#ppt_x"/>
                                          </p:val>
                                        </p:tav>
                                        <p:tav tm="100000">
                                          <p:val>
                                            <p:strVal val="#ppt_x"/>
                                          </p:val>
                                        </p:tav>
                                      </p:tavLst>
                                    </p:anim>
                                    <p:anim calcmode="lin" valueType="num">
                                      <p:cBhvr>
                                        <p:cTn id="35"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000"/>
                                        <p:tgtEl>
                                          <p:spTgt spid="5"/>
                                        </p:tgtEl>
                                      </p:cBhvr>
                                    </p:animEffect>
                                    <p:anim calcmode="lin" valueType="num">
                                      <p:cBhvr>
                                        <p:cTn id="41" dur="1000" fill="hold"/>
                                        <p:tgtEl>
                                          <p:spTgt spid="5"/>
                                        </p:tgtEl>
                                        <p:attrNameLst>
                                          <p:attrName>ppt_x</p:attrName>
                                        </p:attrNameLst>
                                      </p:cBhvr>
                                      <p:tavLst>
                                        <p:tav tm="0">
                                          <p:val>
                                            <p:strVal val="#ppt_x"/>
                                          </p:val>
                                        </p:tav>
                                        <p:tav tm="100000">
                                          <p:val>
                                            <p:strVal val="#ppt_x"/>
                                          </p:val>
                                        </p:tav>
                                      </p:tavLst>
                                    </p:anim>
                                    <p:anim calcmode="lin" valueType="num">
                                      <p:cBhvr>
                                        <p:cTn id="42" dur="1000" fill="hold"/>
                                        <p:tgtEl>
                                          <p:spTgt spid="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1000"/>
                                        <p:tgtEl>
                                          <p:spTgt spid="50"/>
                                        </p:tgtEl>
                                      </p:cBhvr>
                                    </p:animEffect>
                                    <p:anim calcmode="lin" valueType="num">
                                      <p:cBhvr>
                                        <p:cTn id="46" dur="1000" fill="hold"/>
                                        <p:tgtEl>
                                          <p:spTgt spid="50"/>
                                        </p:tgtEl>
                                        <p:attrNameLst>
                                          <p:attrName>ppt_x</p:attrName>
                                        </p:attrNameLst>
                                      </p:cBhvr>
                                      <p:tavLst>
                                        <p:tav tm="0">
                                          <p:val>
                                            <p:strVal val="#ppt_x"/>
                                          </p:val>
                                        </p:tav>
                                        <p:tav tm="100000">
                                          <p:val>
                                            <p:strVal val="#ppt_x"/>
                                          </p:val>
                                        </p:tav>
                                      </p:tavLst>
                                    </p:anim>
                                    <p:anim calcmode="lin" valueType="num">
                                      <p:cBhvr>
                                        <p:cTn id="47"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1000"/>
                                        <p:tgtEl>
                                          <p:spTgt spid="52"/>
                                        </p:tgtEl>
                                      </p:cBhvr>
                                    </p:animEffect>
                                    <p:anim calcmode="lin" valueType="num">
                                      <p:cBhvr>
                                        <p:cTn id="53" dur="1000" fill="hold"/>
                                        <p:tgtEl>
                                          <p:spTgt spid="52"/>
                                        </p:tgtEl>
                                        <p:attrNameLst>
                                          <p:attrName>ppt_x</p:attrName>
                                        </p:attrNameLst>
                                      </p:cBhvr>
                                      <p:tavLst>
                                        <p:tav tm="0">
                                          <p:val>
                                            <p:strVal val="#ppt_x"/>
                                          </p:val>
                                        </p:tav>
                                        <p:tav tm="100000">
                                          <p:val>
                                            <p:strVal val="#ppt_x"/>
                                          </p:val>
                                        </p:tav>
                                      </p:tavLst>
                                    </p:anim>
                                    <p:anim calcmode="lin" valueType="num">
                                      <p:cBhvr>
                                        <p:cTn id="5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5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不足与展望</a:t>
            </a:r>
            <a:endParaRPr lang="zh-CN" altLang="en-US" dirty="0"/>
          </a:p>
        </p:txBody>
      </p:sp>
      <p:sp>
        <p:nvSpPr>
          <p:cNvPr id="3" name="内容占位符 2"/>
          <p:cNvSpPr>
            <a:spLocks noGrp="1"/>
          </p:cNvSpPr>
          <p:nvPr>
            <p:ph idx="1"/>
          </p:nvPr>
        </p:nvSpPr>
        <p:spPr/>
        <p:txBody>
          <a:bodyPr/>
          <a:lstStyle/>
          <a:p>
            <a:pPr eaLnBrk="1" hangingPunct="1">
              <a:defRPr/>
            </a:pPr>
            <a:r>
              <a:rPr lang="zh-CN" altLang="en-US" sz="2400" b="1" dirty="0" smtClean="0"/>
              <a:t>任务数量还局限在少数环节</a:t>
            </a:r>
            <a:endParaRPr lang="en-US" altLang="zh-CN" sz="2400" b="1" dirty="0" smtClean="0"/>
          </a:p>
          <a:p>
            <a:pPr lvl="1" eaLnBrk="1" hangingPunct="1">
              <a:defRPr/>
            </a:pPr>
            <a:r>
              <a:rPr lang="zh-CN" altLang="en-US" sz="2400" dirty="0" smtClean="0"/>
              <a:t>拟寻找更多个有待执行并行计算的潜在环节</a:t>
            </a:r>
            <a:endParaRPr lang="en-US" altLang="zh-CN" sz="2400" dirty="0" smtClean="0"/>
          </a:p>
          <a:p>
            <a:pPr lvl="1" eaLnBrk="1" hangingPunct="1">
              <a:defRPr/>
            </a:pPr>
            <a:endParaRPr lang="en-US" altLang="zh-CN" sz="2400" dirty="0" smtClean="0"/>
          </a:p>
          <a:p>
            <a:pPr eaLnBrk="1" hangingPunct="1">
              <a:defRPr/>
            </a:pPr>
            <a:r>
              <a:rPr lang="zh-CN" altLang="en-US" sz="2400" b="1" dirty="0" smtClean="0">
                <a:ea typeface="宋体" charset="-122"/>
              </a:rPr>
              <a:t>本文还对</a:t>
            </a:r>
            <a:r>
              <a:rPr lang="en-US" altLang="en-US" sz="2400" b="1" dirty="0" smtClean="0">
                <a:ea typeface="宋体" charset="-122"/>
              </a:rPr>
              <a:t>Web</a:t>
            </a:r>
            <a:r>
              <a:rPr lang="zh-CN" altLang="en-US" sz="2400" b="1" dirty="0" smtClean="0">
                <a:ea typeface="宋体" charset="-122"/>
              </a:rPr>
              <a:t>并行计算作了前期探索，但没有完整的研究案例</a:t>
            </a:r>
            <a:endParaRPr lang="en-US" altLang="zh-CN" sz="2400" b="1" dirty="0" smtClean="0">
              <a:ea typeface="宋体" charset="-122"/>
            </a:endParaRPr>
          </a:p>
          <a:p>
            <a:pPr lvl="1" eaLnBrk="1" hangingPunct="1">
              <a:defRPr/>
            </a:pPr>
            <a:r>
              <a:rPr lang="zh-CN" altLang="en-US" sz="2400" dirty="0" smtClean="0"/>
              <a:t>研究</a:t>
            </a:r>
            <a:r>
              <a:rPr lang="en-US" sz="2400" dirty="0" err="1" smtClean="0"/>
              <a:t>WebCL</a:t>
            </a:r>
            <a:r>
              <a:rPr lang="zh-CN" altLang="en-US" sz="2400" dirty="0" smtClean="0"/>
              <a:t>这一类似</a:t>
            </a:r>
            <a:r>
              <a:rPr lang="en-US" sz="2400" dirty="0" err="1" smtClean="0"/>
              <a:t>OpenCL</a:t>
            </a:r>
            <a:r>
              <a:rPr lang="zh-CN" altLang="en-US" sz="2400" dirty="0" smtClean="0"/>
              <a:t>的</a:t>
            </a:r>
            <a:r>
              <a:rPr lang="en-US" altLang="zh-CN" sz="2400" dirty="0" smtClean="0"/>
              <a:t>Web</a:t>
            </a:r>
            <a:r>
              <a:rPr lang="zh-CN" altLang="en-US" sz="2400" dirty="0" smtClean="0"/>
              <a:t>并行技术</a:t>
            </a:r>
            <a:endParaRPr lang="en-US" altLang="zh-CN" sz="2400" dirty="0" smtClean="0"/>
          </a:p>
          <a:p>
            <a:pPr lvl="1" eaLnBrk="1" hangingPunct="1">
              <a:defRPr/>
            </a:pPr>
            <a:endParaRPr lang="en-US" altLang="zh-CN" sz="2400" dirty="0" smtClean="0"/>
          </a:p>
          <a:p>
            <a:pPr eaLnBrk="1" hangingPunct="1">
              <a:defRPr/>
            </a:pPr>
            <a:r>
              <a:rPr lang="zh-CN" altLang="en-US" sz="2400" b="1" dirty="0" smtClean="0">
                <a:ea typeface="宋体" charset="-122"/>
              </a:rPr>
              <a:t>研究成果未形成专业系统</a:t>
            </a:r>
            <a:r>
              <a:rPr lang="en-US" altLang="zh-CN" sz="2400" b="1" dirty="0" smtClean="0">
                <a:ea typeface="宋体" charset="-122"/>
              </a:rPr>
              <a:t> </a:t>
            </a:r>
          </a:p>
          <a:p>
            <a:pPr lvl="1" eaLnBrk="1" hangingPunct="1">
              <a:defRPr/>
            </a:pPr>
            <a:r>
              <a:rPr lang="zh-CN" altLang="en-US" sz="2400" dirty="0" smtClean="0"/>
              <a:t>拟专注动画行业子系统，结合</a:t>
            </a:r>
            <a:r>
              <a:rPr lang="en-US" sz="2400" dirty="0" err="1" smtClean="0"/>
              <a:t>Kinect</a:t>
            </a:r>
            <a:r>
              <a:rPr lang="zh-CN" altLang="en-US" sz="2400" dirty="0" smtClean="0"/>
              <a:t>体感设备</a:t>
            </a:r>
            <a:endParaRPr lang="en-US" altLang="zh-CN" sz="2400" dirty="0" smtClean="0"/>
          </a:p>
        </p:txBody>
      </p:sp>
      <p:sp>
        <p:nvSpPr>
          <p:cNvPr id="4" name="灯片编号占位符 3"/>
          <p:cNvSpPr>
            <a:spLocks noGrp="1"/>
          </p:cNvSpPr>
          <p:nvPr>
            <p:ph type="sldNum" sz="quarter" idx="12"/>
          </p:nvPr>
        </p:nvSpPr>
        <p:spPr/>
        <p:txBody>
          <a:bodyPr/>
          <a:lstStyle/>
          <a:p>
            <a:pPr>
              <a:defRPr/>
            </a:pPr>
            <a:fld id="{CB3482B0-DF68-4A72-8C60-3CAB37AA262A}" type="slidenum">
              <a:rPr lang="en-US" altLang="zh-CN" smtClean="0"/>
              <a:pPr>
                <a:defRPr/>
              </a:pPr>
              <a:t>48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附录：项目</a:t>
            </a:r>
            <a:endParaRPr lang="zh-CN" altLang="en-US" dirty="0"/>
          </a:p>
        </p:txBody>
      </p:sp>
      <p:sp>
        <p:nvSpPr>
          <p:cNvPr id="3" name="内容占位符 2"/>
          <p:cNvSpPr>
            <a:spLocks noGrp="1"/>
          </p:cNvSpPr>
          <p:nvPr>
            <p:ph idx="1"/>
          </p:nvPr>
        </p:nvSpPr>
        <p:spPr/>
        <p:txBody>
          <a:bodyPr/>
          <a:lstStyle/>
          <a:p>
            <a:r>
              <a:rPr lang="zh-CN" altLang="en-US" b="1" dirty="0" smtClean="0"/>
              <a:t>石油化工虚拟消防演练系统 </a:t>
            </a:r>
            <a:endParaRPr lang="zh-CN" altLang="en-US" b="1" dirty="0"/>
          </a:p>
        </p:txBody>
      </p:sp>
      <p:sp>
        <p:nvSpPr>
          <p:cNvPr id="4" name="灯片编号占位符 3"/>
          <p:cNvSpPr>
            <a:spLocks noGrp="1"/>
          </p:cNvSpPr>
          <p:nvPr>
            <p:ph type="sldNum" sz="quarter" idx="12"/>
          </p:nvPr>
        </p:nvSpPr>
        <p:spPr/>
        <p:txBody>
          <a:bodyPr/>
          <a:lstStyle/>
          <a:p>
            <a:pPr>
              <a:defRPr/>
            </a:pPr>
            <a:fld id="{CB3482B0-DF68-4A72-8C60-3CAB37AA262A}" type="slidenum">
              <a:rPr lang="en-US" altLang="zh-CN" smtClean="0"/>
              <a:pPr>
                <a:defRPr/>
              </a:pPr>
              <a:t>49</a:t>
            </a:fld>
            <a:endParaRPr lang="en-US" altLang="zh-CN"/>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909807"/>
            <a:ext cx="7495239" cy="546666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1038302"/>
            <a:ext cx="8600001" cy="5790477"/>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004" y="1412776"/>
            <a:ext cx="8207063" cy="47136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000px-Gustafson.png"/>
          <p:cNvPicPr>
            <a:picLocks noChangeAspect="1"/>
          </p:cNvPicPr>
          <p:nvPr/>
        </p:nvPicPr>
        <p:blipFill>
          <a:blip r:embed="rId3"/>
          <a:srcRect/>
          <a:stretch>
            <a:fillRect/>
          </a:stretch>
        </p:blipFill>
        <p:spPr bwMode="auto">
          <a:xfrm>
            <a:off x="2483768" y="1916832"/>
            <a:ext cx="6629400" cy="4652963"/>
          </a:xfrm>
          <a:prstGeom prst="rect">
            <a:avLst/>
          </a:prstGeom>
          <a:noFill/>
          <a:ln w="9525">
            <a:noFill/>
            <a:miter lim="800000"/>
            <a:headEnd/>
            <a:tailEnd/>
          </a:ln>
        </p:spPr>
      </p:pic>
      <p:pic>
        <p:nvPicPr>
          <p:cNvPr id="5" name="图片 4" descr="500px-AmdahlsLaw.png"/>
          <p:cNvPicPr>
            <a:picLocks noChangeAspect="1"/>
          </p:cNvPicPr>
          <p:nvPr/>
        </p:nvPicPr>
        <p:blipFill>
          <a:blip r:embed="rId4"/>
          <a:srcRect/>
          <a:stretch>
            <a:fillRect/>
          </a:stretch>
        </p:blipFill>
        <p:spPr bwMode="auto">
          <a:xfrm>
            <a:off x="3050604" y="2269951"/>
            <a:ext cx="6057900" cy="4543425"/>
          </a:xfrm>
          <a:prstGeom prst="rect">
            <a:avLst/>
          </a:prstGeom>
          <a:noFill/>
          <a:ln w="9525">
            <a:noFill/>
            <a:miter lim="800000"/>
            <a:headEnd/>
            <a:tailEnd/>
          </a:ln>
        </p:spPr>
      </p:pic>
      <p:sp>
        <p:nvSpPr>
          <p:cNvPr id="7170" name="Rectangle 2"/>
          <p:cNvSpPr>
            <a:spLocks noGrp="1" noChangeArrowheads="1"/>
          </p:cNvSpPr>
          <p:nvPr>
            <p:ph type="title"/>
          </p:nvPr>
        </p:nvSpPr>
        <p:spPr/>
        <p:txBody>
          <a:bodyPr/>
          <a:lstStyle/>
          <a:p>
            <a:pPr eaLnBrk="1" hangingPunct="1"/>
            <a:r>
              <a:rPr lang="zh-CN" altLang="en-US" dirty="0" smtClean="0">
                <a:ea typeface="宋体" charset="-122"/>
              </a:rPr>
              <a:t>国内外现状</a:t>
            </a:r>
            <a:endParaRPr lang="en-US" altLang="zh-CN" dirty="0" smtClean="0">
              <a:ea typeface="宋体" charset="-122"/>
            </a:endParaRPr>
          </a:p>
        </p:txBody>
      </p:sp>
      <p:sp>
        <p:nvSpPr>
          <p:cNvPr id="7171" name="Rectangle 3"/>
          <p:cNvSpPr>
            <a:spLocks noGrp="1" noChangeArrowheads="1"/>
          </p:cNvSpPr>
          <p:nvPr>
            <p:ph type="body" idx="1"/>
          </p:nvPr>
        </p:nvSpPr>
        <p:spPr/>
        <p:txBody>
          <a:bodyPr/>
          <a:lstStyle/>
          <a:p>
            <a:pPr eaLnBrk="1" hangingPunct="1"/>
            <a:r>
              <a:rPr lang="zh-CN" altLang="en-US" b="1" dirty="0" smtClean="0">
                <a:ea typeface="宋体" charset="-122"/>
              </a:rPr>
              <a:t>并行性能评价</a:t>
            </a:r>
            <a:endParaRPr lang="zh-CN" altLang="en-US" sz="2000" dirty="0" smtClean="0">
              <a:ea typeface="宋体" charset="-122"/>
            </a:endParaRPr>
          </a:p>
          <a:p>
            <a:pPr lvl="1" eaLnBrk="1" hangingPunct="1"/>
            <a:r>
              <a:rPr lang="en-US" altLang="zh-CN" dirty="0" smtClean="0"/>
              <a:t>Amdahl’s Law </a:t>
            </a:r>
          </a:p>
          <a:p>
            <a:pPr lvl="1" eaLnBrk="1" hangingPunct="1"/>
            <a:r>
              <a:rPr lang="en-US" altLang="zh-CN" dirty="0" smtClean="0"/>
              <a:t>Gustafson’s Law </a:t>
            </a:r>
            <a:endParaRPr lang="en-US" altLang="zh-CN" sz="3200" b="1" dirty="0" smtClean="0">
              <a:ea typeface="宋体" charset="-122"/>
            </a:endParaRPr>
          </a:p>
        </p:txBody>
      </p:sp>
      <p:sp>
        <p:nvSpPr>
          <p:cNvPr id="7172" name="灯片编号占位符 1"/>
          <p:cNvSpPr>
            <a:spLocks noGrp="1"/>
          </p:cNvSpPr>
          <p:nvPr>
            <p:ph type="sldNum" sz="quarter" idx="12"/>
          </p:nvPr>
        </p:nvSpPr>
        <p:spPr>
          <a:noFill/>
          <a:ln>
            <a:miter lim="800000"/>
            <a:headEnd/>
            <a:tailEnd/>
          </a:ln>
        </p:spPr>
        <p:txBody>
          <a:bodyPr/>
          <a:lstStyle/>
          <a:p>
            <a:fld id="{6507DB5C-C7D8-4EB5-9110-80441788D7CA}" type="slidenum">
              <a:rPr lang="en-US" altLang="zh-CN" smtClean="0">
                <a:solidFill>
                  <a:srgbClr val="0D1259"/>
                </a:solidFill>
              </a:rPr>
              <a:pPr/>
              <a:t>5</a:t>
            </a:fld>
            <a:endParaRPr lang="en-US" altLang="zh-CN" smtClean="0">
              <a:solidFill>
                <a:srgbClr val="0D1259"/>
              </a:solidFill>
            </a:endParaRPr>
          </a:p>
        </p:txBody>
      </p:sp>
      <p:grpSp>
        <p:nvGrpSpPr>
          <p:cNvPr id="7" name="Group 8"/>
          <p:cNvGrpSpPr>
            <a:grpSpLocks/>
          </p:cNvGrpSpPr>
          <p:nvPr/>
        </p:nvGrpSpPr>
        <p:grpSpPr bwMode="auto">
          <a:xfrm>
            <a:off x="387718" y="3095450"/>
            <a:ext cx="2111375" cy="1446213"/>
            <a:chOff x="0" y="0"/>
            <a:chExt cx="1005" cy="960"/>
          </a:xfrm>
        </p:grpSpPr>
        <p:sp>
          <p:nvSpPr>
            <p:cNvPr id="11" name="AutoShape 9"/>
            <p:cNvSpPr>
              <a:spLocks noChangeArrowheads="1"/>
            </p:cNvSpPr>
            <p:nvPr/>
          </p:nvSpPr>
          <p:spPr bwMode="auto">
            <a:xfrm>
              <a:off x="0" y="0"/>
              <a:ext cx="1005" cy="960"/>
            </a:xfrm>
            <a:prstGeom prst="homePlate">
              <a:avLst>
                <a:gd name="adj" fmla="val 26172"/>
              </a:avLst>
            </a:prstGeom>
            <a:gradFill rotWithShape="1">
              <a:gsLst>
                <a:gs pos="0">
                  <a:srgbClr val="D5E0E5">
                    <a:gamma/>
                    <a:shade val="66275"/>
                    <a:invGamma/>
                  </a:srgbClr>
                </a:gs>
                <a:gs pos="50000">
                  <a:srgbClr val="D5E0E5"/>
                </a:gs>
                <a:gs pos="100000">
                  <a:srgbClr val="D5E0E5">
                    <a:gamma/>
                    <a:shade val="66275"/>
                    <a:invGamma/>
                  </a:srgbClr>
                </a:gs>
              </a:gsLst>
              <a:lin ang="5400000" scaled="1"/>
            </a:gradFill>
            <a:ln w="9525" cmpd="sng">
              <a:solidFill>
                <a:srgbClr val="76858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zh-CN" altLang="en-US" sz="2000" dirty="0"/>
                <a:t>问题规模</a:t>
              </a:r>
              <a:r>
                <a:rPr lang="zh-CN" altLang="en-US" sz="2000" dirty="0" smtClean="0"/>
                <a:t>固定</a:t>
              </a:r>
              <a:endParaRPr lang="en-US" altLang="zh-CN" sz="2000" dirty="0" smtClean="0"/>
            </a:p>
            <a:p>
              <a:r>
                <a:rPr lang="zh-CN" altLang="en-US" sz="2000" dirty="0" smtClean="0"/>
                <a:t>可</a:t>
              </a:r>
              <a:r>
                <a:rPr lang="zh-CN" altLang="en-US" sz="2000" dirty="0"/>
                <a:t>并行</a:t>
              </a:r>
              <a:r>
                <a:rPr lang="zh-CN" altLang="en-US" sz="2000" dirty="0" smtClean="0"/>
                <a:t>部分</a:t>
              </a:r>
              <a:endParaRPr lang="en-US" altLang="zh-CN" sz="2000" dirty="0" smtClean="0"/>
            </a:p>
            <a:p>
              <a:r>
                <a:rPr lang="zh-CN" altLang="en-US" sz="2000" dirty="0" smtClean="0"/>
                <a:t>所</a:t>
              </a:r>
              <a:r>
                <a:rPr lang="zh-CN" altLang="en-US" sz="2000" dirty="0"/>
                <a:t>占比率固定</a:t>
              </a:r>
            </a:p>
          </p:txBody>
        </p:sp>
        <p:sp>
          <p:nvSpPr>
            <p:cNvPr id="12" name="AutoShape 10"/>
            <p:cNvSpPr>
              <a:spLocks noChangeArrowheads="1"/>
            </p:cNvSpPr>
            <p:nvPr/>
          </p:nvSpPr>
          <p:spPr bwMode="auto">
            <a:xfrm>
              <a:off x="10" y="10"/>
              <a:ext cx="978" cy="934"/>
            </a:xfrm>
            <a:prstGeom prst="homePlate">
              <a:avLst>
                <a:gd name="adj" fmla="val 26178"/>
              </a:avLst>
            </a:prstGeom>
            <a:noFill/>
            <a:ln w="9525" cmpd="sng">
              <a:solidFill>
                <a:srgbClr val="FFFFFF"/>
              </a:solidFill>
              <a:miter lim="800000"/>
              <a:headEnd/>
              <a:tailEnd/>
            </a:ln>
            <a:effectLst/>
            <a:extLst>
              <a:ext uri="{909E8E84-426E-40DD-AFC4-6F175D3DCCD1}">
                <a14:hiddenFill xmlns:a14="http://schemas.microsoft.com/office/drawing/2010/main">
                  <a:gradFill rotWithShape="1">
                    <a:gsLst>
                      <a:gs pos="0">
                        <a:srgbClr val="DDDDDD"/>
                      </a:gs>
                      <a:gs pos="100000">
                        <a:srgbClr val="DDDDDD">
                          <a:gamma/>
                          <a:shade val="66275"/>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400"/>
            </a:p>
          </p:txBody>
        </p:sp>
      </p:grpSp>
      <p:grpSp>
        <p:nvGrpSpPr>
          <p:cNvPr id="8" name="Group 11"/>
          <p:cNvGrpSpPr>
            <a:grpSpLocks/>
          </p:cNvGrpSpPr>
          <p:nvPr/>
        </p:nvGrpSpPr>
        <p:grpSpPr bwMode="auto">
          <a:xfrm>
            <a:off x="387718" y="4594050"/>
            <a:ext cx="2111375" cy="1447800"/>
            <a:chOff x="0" y="0"/>
            <a:chExt cx="1005" cy="960"/>
          </a:xfrm>
        </p:grpSpPr>
        <p:sp>
          <p:nvSpPr>
            <p:cNvPr id="9" name="AutoShape 12"/>
            <p:cNvSpPr>
              <a:spLocks noChangeArrowheads="1"/>
            </p:cNvSpPr>
            <p:nvPr/>
          </p:nvSpPr>
          <p:spPr bwMode="auto">
            <a:xfrm>
              <a:off x="0" y="0"/>
              <a:ext cx="1005" cy="960"/>
            </a:xfrm>
            <a:prstGeom prst="homePlate">
              <a:avLst>
                <a:gd name="adj" fmla="val 26172"/>
              </a:avLst>
            </a:prstGeom>
            <a:gradFill rotWithShape="1">
              <a:gsLst>
                <a:gs pos="0">
                  <a:srgbClr val="D5E0E5">
                    <a:gamma/>
                    <a:shade val="66275"/>
                    <a:invGamma/>
                  </a:srgbClr>
                </a:gs>
                <a:gs pos="50000">
                  <a:srgbClr val="D5E0E5"/>
                </a:gs>
                <a:gs pos="100000">
                  <a:srgbClr val="D5E0E5">
                    <a:gamma/>
                    <a:shade val="66275"/>
                    <a:invGamma/>
                  </a:srgbClr>
                </a:gs>
              </a:gsLst>
              <a:lin ang="5400000" scaled="1"/>
            </a:gradFill>
            <a:ln w="9525" cmpd="sng">
              <a:solidFill>
                <a:srgbClr val="76858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10" name="AutoShape 13"/>
            <p:cNvSpPr>
              <a:spLocks noChangeArrowheads="1"/>
            </p:cNvSpPr>
            <p:nvPr/>
          </p:nvSpPr>
          <p:spPr bwMode="auto">
            <a:xfrm>
              <a:off x="10" y="10"/>
              <a:ext cx="978" cy="934"/>
            </a:xfrm>
            <a:prstGeom prst="homePlate">
              <a:avLst>
                <a:gd name="adj" fmla="val 26178"/>
              </a:avLst>
            </a:prstGeom>
            <a:gradFill rotWithShape="1">
              <a:gsLst>
                <a:gs pos="0">
                  <a:srgbClr val="D5E0E5">
                    <a:gamma/>
                    <a:shade val="66275"/>
                    <a:invGamma/>
                  </a:srgbClr>
                </a:gs>
                <a:gs pos="50000">
                  <a:srgbClr val="D5E0E5"/>
                </a:gs>
                <a:gs pos="100000">
                  <a:srgbClr val="D5E0E5">
                    <a:gamma/>
                    <a:shade val="66275"/>
                    <a:invGamma/>
                  </a:srgbClr>
                </a:gs>
              </a:gsLst>
              <a:lin ang="5400000" scaled="1"/>
            </a:gradFill>
            <a:ln w="9525" cmpd="sng">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zh-CN" altLang="en-US" sz="2000" dirty="0"/>
                <a:t>问题规模</a:t>
              </a:r>
              <a:r>
                <a:rPr lang="zh-CN" altLang="en-US" sz="2000" dirty="0" smtClean="0"/>
                <a:t>变化</a:t>
              </a:r>
              <a:endParaRPr lang="en-US" altLang="zh-CN" sz="2000" dirty="0" smtClean="0"/>
            </a:p>
            <a:p>
              <a:r>
                <a:rPr lang="zh-CN" altLang="en-US" sz="2000" dirty="0" smtClean="0"/>
                <a:t>可</a:t>
              </a:r>
              <a:r>
                <a:rPr lang="zh-CN" altLang="en-US" sz="2000" dirty="0"/>
                <a:t>并行</a:t>
              </a:r>
              <a:r>
                <a:rPr lang="zh-CN" altLang="en-US" sz="2000" dirty="0" smtClean="0"/>
                <a:t>部分</a:t>
              </a:r>
              <a:endParaRPr lang="en-US" altLang="zh-CN" sz="2000" dirty="0" smtClean="0"/>
            </a:p>
            <a:p>
              <a:r>
                <a:rPr lang="zh-CN" altLang="en-US" sz="2000" dirty="0" smtClean="0"/>
                <a:t>所</a:t>
              </a:r>
              <a:r>
                <a:rPr lang="zh-CN" altLang="en-US" sz="2000" dirty="0"/>
                <a:t>占比率变化</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fade">
                                      <p:cBhvr>
                                        <p:cTn id="7" dur="1000"/>
                                        <p:tgtEl>
                                          <p:spTgt spid="7171">
                                            <p:txEl>
                                              <p:pRg st="0" end="0"/>
                                            </p:txEl>
                                          </p:spTgt>
                                        </p:tgtEl>
                                      </p:cBhvr>
                                    </p:animEffect>
                                    <p:anim calcmode="lin" valueType="num">
                                      <p:cBhvr>
                                        <p:cTn id="8" dur="1000" fill="hold"/>
                                        <p:tgtEl>
                                          <p:spTgt spid="717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1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171">
                                            <p:txEl>
                                              <p:pRg st="1" end="1"/>
                                            </p:txEl>
                                          </p:spTgt>
                                        </p:tgtEl>
                                        <p:attrNameLst>
                                          <p:attrName>style.visibility</p:attrName>
                                        </p:attrNameLst>
                                      </p:cBhvr>
                                      <p:to>
                                        <p:strVal val="visible"/>
                                      </p:to>
                                    </p:set>
                                    <p:animEffect transition="in" filter="fade">
                                      <p:cBhvr>
                                        <p:cTn id="14" dur="1000"/>
                                        <p:tgtEl>
                                          <p:spTgt spid="7171">
                                            <p:txEl>
                                              <p:pRg st="1" end="1"/>
                                            </p:txEl>
                                          </p:spTgt>
                                        </p:tgtEl>
                                      </p:cBhvr>
                                    </p:animEffect>
                                    <p:anim calcmode="lin" valueType="num">
                                      <p:cBhvr>
                                        <p:cTn id="15" dur="1000" fill="hold"/>
                                        <p:tgtEl>
                                          <p:spTgt spid="717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1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7" presetClass="exit" presetSubtype="0" fill="hold" nodeType="clickEffect">
                                  <p:stCondLst>
                                    <p:cond delay="0"/>
                                  </p:stCondLst>
                                  <p:childTnLst>
                                    <p:animEffect transition="out" filter="fade">
                                      <p:cBhvr>
                                        <p:cTn id="34" dur="1000"/>
                                        <p:tgtEl>
                                          <p:spTgt spid="5"/>
                                        </p:tgtEl>
                                      </p:cBhvr>
                                    </p:animEffect>
                                    <p:anim calcmode="lin" valueType="num">
                                      <p:cBhvr>
                                        <p:cTn id="35" dur="1000"/>
                                        <p:tgtEl>
                                          <p:spTgt spid="5"/>
                                        </p:tgtEl>
                                        <p:attrNameLst>
                                          <p:attrName>ppt_x</p:attrName>
                                        </p:attrNameLst>
                                      </p:cBhvr>
                                      <p:tavLst>
                                        <p:tav tm="0">
                                          <p:val>
                                            <p:strVal val="ppt_x"/>
                                          </p:val>
                                        </p:tav>
                                        <p:tav tm="100000">
                                          <p:val>
                                            <p:strVal val="ppt_x"/>
                                          </p:val>
                                        </p:tav>
                                      </p:tavLst>
                                    </p:anim>
                                    <p:anim calcmode="lin" valueType="num">
                                      <p:cBhvr>
                                        <p:cTn id="36" dur="100" decel="100000"/>
                                        <p:tgtEl>
                                          <p:spTgt spid="5"/>
                                        </p:tgtEl>
                                        <p:attrNameLst>
                                          <p:attrName>ppt_y</p:attrName>
                                        </p:attrNameLst>
                                      </p:cBhvr>
                                      <p:tavLst>
                                        <p:tav tm="0">
                                          <p:val>
                                            <p:strVal val="ppt_y"/>
                                          </p:val>
                                        </p:tav>
                                        <p:tav tm="100000">
                                          <p:val>
                                            <p:strVal val="ppt_y-.03"/>
                                          </p:val>
                                        </p:tav>
                                      </p:tavLst>
                                    </p:anim>
                                    <p:anim calcmode="lin" valueType="num">
                                      <p:cBhvr>
                                        <p:cTn id="37" dur="900" accel="100000">
                                          <p:stCondLst>
                                            <p:cond delay="100"/>
                                          </p:stCondLst>
                                        </p:cTn>
                                        <p:tgtEl>
                                          <p:spTgt spid="5"/>
                                        </p:tgtEl>
                                        <p:attrNameLst>
                                          <p:attrName>ppt_y</p:attrName>
                                        </p:attrNameLst>
                                      </p:cBhvr>
                                      <p:tavLst>
                                        <p:tav tm="0">
                                          <p:val>
                                            <p:strVal val="ppt_y"/>
                                          </p:val>
                                        </p:tav>
                                        <p:tav tm="100000">
                                          <p:val>
                                            <p:strVal val="ppt_y+1"/>
                                          </p:val>
                                        </p:tav>
                                      </p:tavLst>
                                    </p:anim>
                                    <p:set>
                                      <p:cBhvr>
                                        <p:cTn id="38" dur="1" fill="hold">
                                          <p:stCondLst>
                                            <p:cond delay="999"/>
                                          </p:stCondLst>
                                        </p:cTn>
                                        <p:tgtEl>
                                          <p:spTgt spid="5"/>
                                        </p:tgtEl>
                                        <p:attrNameLst>
                                          <p:attrName>style.visibility</p:attrName>
                                        </p:attrNameLst>
                                      </p:cBhvr>
                                      <p:to>
                                        <p:strVal val="hidden"/>
                                      </p:to>
                                    </p:set>
                                  </p:childTnLst>
                                </p:cTn>
                              </p:par>
                              <p:par>
                                <p:cTn id="39" presetID="42" presetClass="exit" presetSubtype="0" fill="hold" nodeType="withEffect">
                                  <p:stCondLst>
                                    <p:cond delay="0"/>
                                  </p:stCondLst>
                                  <p:childTnLst>
                                    <p:animEffect transition="out" filter="fade">
                                      <p:cBhvr>
                                        <p:cTn id="40" dur="1000"/>
                                        <p:tgtEl>
                                          <p:spTgt spid="7"/>
                                        </p:tgtEl>
                                      </p:cBhvr>
                                    </p:animEffect>
                                    <p:anim calcmode="lin" valueType="num">
                                      <p:cBhvr>
                                        <p:cTn id="41" dur="1000"/>
                                        <p:tgtEl>
                                          <p:spTgt spid="7"/>
                                        </p:tgtEl>
                                        <p:attrNameLst>
                                          <p:attrName>ppt_x</p:attrName>
                                        </p:attrNameLst>
                                      </p:cBhvr>
                                      <p:tavLst>
                                        <p:tav tm="0">
                                          <p:val>
                                            <p:strVal val="ppt_x"/>
                                          </p:val>
                                        </p:tav>
                                        <p:tav tm="100000">
                                          <p:val>
                                            <p:strVal val="ppt_x"/>
                                          </p:val>
                                        </p:tav>
                                      </p:tavLst>
                                    </p:anim>
                                    <p:anim calcmode="lin" valueType="num">
                                      <p:cBhvr>
                                        <p:cTn id="42" dur="1000"/>
                                        <p:tgtEl>
                                          <p:spTgt spid="7"/>
                                        </p:tgtEl>
                                        <p:attrNameLst>
                                          <p:attrName>ppt_y</p:attrName>
                                        </p:attrNameLst>
                                      </p:cBhvr>
                                      <p:tavLst>
                                        <p:tav tm="0">
                                          <p:val>
                                            <p:strVal val="ppt_y"/>
                                          </p:val>
                                        </p:tav>
                                        <p:tav tm="100000">
                                          <p:val>
                                            <p:strVal val="ppt_y+.1"/>
                                          </p:val>
                                        </p:tav>
                                      </p:tavLst>
                                    </p:anim>
                                    <p:set>
                                      <p:cBhvr>
                                        <p:cTn id="43" dur="1" fill="hold">
                                          <p:stCondLst>
                                            <p:cond delay="999"/>
                                          </p:stCondLst>
                                        </p:cTn>
                                        <p:tgtEl>
                                          <p:spTgt spid="7"/>
                                        </p:tgtEl>
                                        <p:attrNameLst>
                                          <p:attrName>style.visibility</p:attrName>
                                        </p:attrNameLst>
                                      </p:cBhvr>
                                      <p:to>
                                        <p:strVal val="hidden"/>
                                      </p:to>
                                    </p:set>
                                  </p:childTnLst>
                                </p:cTn>
                              </p:par>
                              <p:par>
                                <p:cTn id="44" presetID="42" presetClass="entr" presetSubtype="0" fill="hold" nodeType="withEffect">
                                  <p:stCondLst>
                                    <p:cond delay="0"/>
                                  </p:stCondLst>
                                  <p:childTnLst>
                                    <p:set>
                                      <p:cBhvr>
                                        <p:cTn id="45" dur="1" fill="hold">
                                          <p:stCondLst>
                                            <p:cond delay="0"/>
                                          </p:stCondLst>
                                        </p:cTn>
                                        <p:tgtEl>
                                          <p:spTgt spid="7171">
                                            <p:txEl>
                                              <p:pRg st="2" end="2"/>
                                            </p:txEl>
                                          </p:spTgt>
                                        </p:tgtEl>
                                        <p:attrNameLst>
                                          <p:attrName>style.visibility</p:attrName>
                                        </p:attrNameLst>
                                      </p:cBhvr>
                                      <p:to>
                                        <p:strVal val="visible"/>
                                      </p:to>
                                    </p:set>
                                    <p:animEffect transition="in" filter="fade">
                                      <p:cBhvr>
                                        <p:cTn id="46" dur="1000"/>
                                        <p:tgtEl>
                                          <p:spTgt spid="7171">
                                            <p:txEl>
                                              <p:pRg st="2" end="2"/>
                                            </p:txEl>
                                          </p:spTgt>
                                        </p:tgtEl>
                                      </p:cBhvr>
                                    </p:animEffect>
                                    <p:anim calcmode="lin" valueType="num">
                                      <p:cBhvr>
                                        <p:cTn id="47" dur="1000" fill="hold"/>
                                        <p:tgtEl>
                                          <p:spTgt spid="7171">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717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7"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1000"/>
                                        <p:tgtEl>
                                          <p:spTgt spid="6"/>
                                        </p:tgtEl>
                                      </p:cBhvr>
                                    </p:animEffect>
                                    <p:anim calcmode="lin" valueType="num">
                                      <p:cBhvr>
                                        <p:cTn id="54" dur="1000" fill="hold"/>
                                        <p:tgtEl>
                                          <p:spTgt spid="6"/>
                                        </p:tgtEl>
                                        <p:attrNameLst>
                                          <p:attrName>ppt_x</p:attrName>
                                        </p:attrNameLst>
                                      </p:cBhvr>
                                      <p:tavLst>
                                        <p:tav tm="0">
                                          <p:val>
                                            <p:strVal val="#ppt_x"/>
                                          </p:val>
                                        </p:tav>
                                        <p:tav tm="100000">
                                          <p:val>
                                            <p:strVal val="#ppt_x"/>
                                          </p:val>
                                        </p:tav>
                                      </p:tavLst>
                                    </p:anim>
                                    <p:anim calcmode="lin" valueType="num">
                                      <p:cBhvr>
                                        <p:cTn id="5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1000"/>
                                        <p:tgtEl>
                                          <p:spTgt spid="8"/>
                                        </p:tgtEl>
                                      </p:cBhvr>
                                    </p:animEffect>
                                    <p:anim calcmode="lin" valueType="num">
                                      <p:cBhvr>
                                        <p:cTn id="61" dur="1000" fill="hold"/>
                                        <p:tgtEl>
                                          <p:spTgt spid="8"/>
                                        </p:tgtEl>
                                        <p:attrNameLst>
                                          <p:attrName>ppt_x</p:attrName>
                                        </p:attrNameLst>
                                      </p:cBhvr>
                                      <p:tavLst>
                                        <p:tav tm="0">
                                          <p:val>
                                            <p:strVal val="#ppt_x"/>
                                          </p:val>
                                        </p:tav>
                                        <p:tav tm="100000">
                                          <p:val>
                                            <p:strVal val="#ppt_x"/>
                                          </p:val>
                                        </p:tav>
                                      </p:tavLst>
                                    </p:anim>
                                    <p:anim calcmode="lin" valueType="num">
                                      <p:cBhvr>
                                        <p:cTn id="6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附录：项目</a:t>
            </a:r>
            <a:endParaRPr lang="zh-CN" altLang="en-US" dirty="0"/>
          </a:p>
        </p:txBody>
      </p:sp>
      <p:sp>
        <p:nvSpPr>
          <p:cNvPr id="4" name="灯片编号占位符 3"/>
          <p:cNvSpPr>
            <a:spLocks noGrp="1"/>
          </p:cNvSpPr>
          <p:nvPr>
            <p:ph type="sldNum" sz="quarter" idx="12"/>
          </p:nvPr>
        </p:nvSpPr>
        <p:spPr/>
        <p:txBody>
          <a:bodyPr/>
          <a:lstStyle/>
          <a:p>
            <a:pPr>
              <a:defRPr/>
            </a:pPr>
            <a:fld id="{CB3482B0-DF68-4A72-8C60-3CAB37AA262A}" type="slidenum">
              <a:rPr lang="en-US" altLang="zh-CN" smtClean="0"/>
              <a:pPr>
                <a:defRPr/>
              </a:pPr>
              <a:t>50</a:t>
            </a:fld>
            <a:endParaRPr lang="en-US" altLang="zh-CN"/>
          </a:p>
        </p:txBody>
      </p:sp>
      <p:graphicFrame>
        <p:nvGraphicFramePr>
          <p:cNvPr id="10" name="内容占位符 9"/>
          <p:cNvGraphicFramePr>
            <a:graphicFrameLocks noGrp="1"/>
          </p:cNvGraphicFramePr>
          <p:nvPr>
            <p:ph idx="1"/>
            <p:extLst>
              <p:ext uri="{D42A27DB-BD31-4B8C-83A1-F6EECF244321}">
                <p14:modId xmlns:p14="http://schemas.microsoft.com/office/powerpoint/2010/main" val="2517221953"/>
              </p:ext>
            </p:extLst>
          </p:nvPr>
        </p:nvGraphicFramePr>
        <p:xfrm>
          <a:off x="755576" y="1628800"/>
          <a:ext cx="7488832" cy="4465117"/>
        </p:xfrm>
        <a:graphic>
          <a:graphicData uri="http://schemas.openxmlformats.org/drawingml/2006/table">
            <a:tbl>
              <a:tblPr firstRow="1" firstCol="1" bandRow="1">
                <a:tableStyleId>{5C22544A-7EE6-4342-B048-85BDC9FD1C3A}</a:tableStyleId>
              </a:tblPr>
              <a:tblGrid>
                <a:gridCol w="936104"/>
                <a:gridCol w="3070375"/>
                <a:gridCol w="2192963"/>
                <a:gridCol w="1289390"/>
              </a:tblGrid>
              <a:tr h="454687">
                <a:tc>
                  <a:txBody>
                    <a:bodyPr/>
                    <a:lstStyle/>
                    <a:p>
                      <a:pPr indent="330200" algn="l">
                        <a:lnSpc>
                          <a:spcPts val="2000"/>
                        </a:lnSpc>
                        <a:spcAft>
                          <a:spcPts val="0"/>
                        </a:spcAft>
                      </a:pPr>
                      <a:r>
                        <a:rPr lang="zh-CN" sz="1600" b="1" kern="100" spc="50" dirty="0" smtClean="0">
                          <a:solidFill>
                            <a:schemeClr val="lt1"/>
                          </a:solidFill>
                          <a:effectLst/>
                          <a:latin typeface="+mn-lt"/>
                          <a:ea typeface="+mn-ea"/>
                          <a:cs typeface="+mn-cs"/>
                        </a:rPr>
                        <a:t>编号</a:t>
                      </a:r>
                      <a:endParaRPr lang="zh-CN" sz="1600" b="1" kern="100" spc="50" dirty="0">
                        <a:solidFill>
                          <a:schemeClr val="lt1"/>
                        </a:solidFill>
                        <a:effectLst/>
                        <a:latin typeface="+mn-lt"/>
                        <a:ea typeface="+mn-ea"/>
                        <a:cs typeface="+mn-cs"/>
                      </a:endParaRPr>
                    </a:p>
                  </a:txBody>
                  <a:tcPr marL="68580" marR="68580" marT="0" marB="0"/>
                </a:tc>
                <a:tc>
                  <a:txBody>
                    <a:bodyPr/>
                    <a:lstStyle/>
                    <a:p>
                      <a:pPr indent="330200" algn="just">
                        <a:lnSpc>
                          <a:spcPts val="2000"/>
                        </a:lnSpc>
                        <a:spcAft>
                          <a:spcPts val="0"/>
                        </a:spcAft>
                      </a:pPr>
                      <a:r>
                        <a:rPr lang="zh-CN" sz="1600" kern="100" spc="50" dirty="0">
                          <a:effectLst/>
                        </a:rPr>
                        <a:t>名称</a:t>
                      </a:r>
                      <a:endParaRPr lang="zh-CN" sz="1600" kern="100" spc="50" dirty="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zh-CN" sz="1600" kern="100" spc="50">
                          <a:effectLst/>
                        </a:rPr>
                        <a:t>来源</a:t>
                      </a:r>
                      <a:endParaRPr lang="zh-CN" sz="1600" kern="100" spc="5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zh-CN" sz="1600" kern="100" spc="50">
                          <a:effectLst/>
                        </a:rPr>
                        <a:t>基金号</a:t>
                      </a:r>
                      <a:endParaRPr lang="zh-CN" sz="1600" kern="100" spc="50">
                        <a:effectLst/>
                        <a:latin typeface="Times New Roman"/>
                        <a:ea typeface="宋体"/>
                        <a:cs typeface="Times New Roman"/>
                      </a:endParaRPr>
                    </a:p>
                  </a:txBody>
                  <a:tcPr marL="68580" marR="68580" marT="0" marB="0"/>
                </a:tc>
              </a:tr>
              <a:tr h="826186">
                <a:tc>
                  <a:txBody>
                    <a:bodyPr/>
                    <a:lstStyle/>
                    <a:p>
                      <a:pPr indent="330200" algn="just">
                        <a:lnSpc>
                          <a:spcPts val="2000"/>
                        </a:lnSpc>
                        <a:spcAft>
                          <a:spcPts val="0"/>
                        </a:spcAft>
                      </a:pPr>
                      <a:r>
                        <a:rPr lang="en-US" sz="1600" kern="100" spc="50">
                          <a:effectLst/>
                        </a:rPr>
                        <a:t>1</a:t>
                      </a:r>
                      <a:endParaRPr lang="zh-CN" sz="1600" kern="100" spc="5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zh-CN" sz="1600" kern="100" spc="50">
                          <a:effectLst/>
                        </a:rPr>
                        <a:t>基于</a:t>
                      </a:r>
                      <a:r>
                        <a:rPr lang="en-US" sz="1600" kern="100" spc="50">
                          <a:effectLst/>
                        </a:rPr>
                        <a:t>VR-GIS</a:t>
                      </a:r>
                      <a:r>
                        <a:rPr lang="zh-CN" sz="1600" kern="100" spc="50">
                          <a:effectLst/>
                        </a:rPr>
                        <a:t>的城市噪声检测数据三维分析模型及可视化评价研究</a:t>
                      </a:r>
                      <a:endParaRPr lang="zh-CN" sz="1600" kern="100" spc="5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zh-CN" sz="1200" kern="100" spc="50" dirty="0">
                          <a:effectLst/>
                        </a:rPr>
                        <a:t>国家自然科学基金</a:t>
                      </a:r>
                      <a:endParaRPr lang="zh-CN" sz="1200" kern="100" spc="50" dirty="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en-US" sz="1200" kern="100" spc="50" dirty="0">
                          <a:effectLst/>
                        </a:rPr>
                        <a:t>40971207</a:t>
                      </a:r>
                      <a:endParaRPr lang="zh-CN" sz="1200" kern="100" spc="50" dirty="0">
                        <a:effectLst/>
                        <a:latin typeface="Times New Roman"/>
                        <a:ea typeface="宋体"/>
                        <a:cs typeface="Times New Roman"/>
                      </a:endParaRPr>
                    </a:p>
                  </a:txBody>
                  <a:tcPr marL="68580" marR="68580" marT="0" marB="0"/>
                </a:tc>
              </a:tr>
              <a:tr h="628381">
                <a:tc>
                  <a:txBody>
                    <a:bodyPr/>
                    <a:lstStyle/>
                    <a:p>
                      <a:pPr indent="330200" algn="just">
                        <a:lnSpc>
                          <a:spcPts val="2000"/>
                        </a:lnSpc>
                        <a:spcAft>
                          <a:spcPts val="0"/>
                        </a:spcAft>
                      </a:pPr>
                      <a:r>
                        <a:rPr lang="en-US" sz="1600" kern="100" spc="50">
                          <a:effectLst/>
                        </a:rPr>
                        <a:t>2</a:t>
                      </a:r>
                      <a:endParaRPr lang="zh-CN" sz="1600" kern="100" spc="5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zh-CN" sz="1600" kern="100" spc="50">
                          <a:effectLst/>
                        </a:rPr>
                        <a:t>基于</a:t>
                      </a:r>
                      <a:r>
                        <a:rPr lang="en-US" sz="1600" kern="100" spc="50">
                          <a:effectLst/>
                        </a:rPr>
                        <a:t>CUDA</a:t>
                      </a:r>
                      <a:r>
                        <a:rPr lang="zh-CN" sz="1600" kern="100" spc="50">
                          <a:effectLst/>
                        </a:rPr>
                        <a:t>并行架构的高逼真度</a:t>
                      </a:r>
                      <a:r>
                        <a:rPr lang="en-US" sz="1600" kern="100" spc="50">
                          <a:effectLst/>
                        </a:rPr>
                        <a:t>VRGIS</a:t>
                      </a:r>
                      <a:r>
                        <a:rPr lang="zh-CN" sz="1600" kern="100" spc="50">
                          <a:effectLst/>
                        </a:rPr>
                        <a:t>加速引擎</a:t>
                      </a:r>
                      <a:endParaRPr lang="zh-CN" sz="1600" kern="100" spc="5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zh-CN" sz="1200" kern="100" spc="50" dirty="0">
                          <a:effectLst/>
                        </a:rPr>
                        <a:t>国家科技</a:t>
                      </a:r>
                      <a:r>
                        <a:rPr lang="zh-CN" sz="1200" kern="100" spc="50" dirty="0" smtClean="0">
                          <a:effectLst/>
                        </a:rPr>
                        <a:t>部科技人员</a:t>
                      </a:r>
                      <a:r>
                        <a:rPr lang="zh-CN" sz="1200" kern="100" spc="50" dirty="0">
                          <a:effectLst/>
                        </a:rPr>
                        <a:t>服务企业行动基金</a:t>
                      </a:r>
                      <a:endParaRPr lang="zh-CN" sz="1200" kern="100" spc="50" dirty="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en-US" sz="1200" kern="100" spc="50" dirty="0">
                          <a:effectLst/>
                        </a:rPr>
                        <a:t>SQ2009GJA0002426</a:t>
                      </a:r>
                      <a:endParaRPr lang="zh-CN" sz="1200" kern="100" spc="50" dirty="0">
                        <a:effectLst/>
                        <a:latin typeface="Times New Roman"/>
                        <a:ea typeface="宋体"/>
                        <a:cs typeface="Times New Roman"/>
                      </a:endParaRPr>
                    </a:p>
                  </a:txBody>
                  <a:tcPr marL="68580" marR="68580" marT="0" marB="0"/>
                </a:tc>
              </a:tr>
              <a:tr h="576064">
                <a:tc>
                  <a:txBody>
                    <a:bodyPr/>
                    <a:lstStyle/>
                    <a:p>
                      <a:pPr indent="330200" algn="just">
                        <a:lnSpc>
                          <a:spcPts val="2000"/>
                        </a:lnSpc>
                        <a:spcAft>
                          <a:spcPts val="0"/>
                        </a:spcAft>
                      </a:pPr>
                      <a:r>
                        <a:rPr lang="en-US" sz="1600" kern="100" spc="50">
                          <a:effectLst/>
                        </a:rPr>
                        <a:t>3</a:t>
                      </a:r>
                      <a:endParaRPr lang="zh-CN" sz="1600" kern="100" spc="5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zh-CN" sz="1600" kern="100" spc="50" dirty="0">
                          <a:effectLst/>
                        </a:rPr>
                        <a:t>2014世界园艺博览会三维虚拟仿真系统</a:t>
                      </a:r>
                      <a:endParaRPr lang="zh-CN" sz="1600" kern="100" spc="50" dirty="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zh-CN" sz="1200" kern="100" spc="50" dirty="0">
                          <a:effectLst/>
                        </a:rPr>
                        <a:t>青岛</a:t>
                      </a:r>
                      <a:endParaRPr lang="zh-CN" sz="1200" kern="100" spc="50" dirty="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en-US" sz="1200" kern="100" spc="50" dirty="0" smtClean="0">
                          <a:effectLst/>
                        </a:rPr>
                        <a:t>0656-241C10000316</a:t>
                      </a:r>
                      <a:endParaRPr lang="zh-CN" sz="1200" kern="100" spc="50" dirty="0">
                        <a:effectLst/>
                        <a:latin typeface="Times New Roman"/>
                        <a:ea typeface="宋体"/>
                        <a:cs typeface="Times New Roman"/>
                      </a:endParaRPr>
                    </a:p>
                  </a:txBody>
                  <a:tcPr marL="68580" marR="68580" marT="0" marB="0"/>
                </a:tc>
              </a:tr>
              <a:tr h="539639">
                <a:tc>
                  <a:txBody>
                    <a:bodyPr/>
                    <a:lstStyle/>
                    <a:p>
                      <a:pPr indent="330200" algn="just">
                        <a:lnSpc>
                          <a:spcPts val="2000"/>
                        </a:lnSpc>
                        <a:spcAft>
                          <a:spcPts val="0"/>
                        </a:spcAft>
                      </a:pPr>
                      <a:r>
                        <a:rPr lang="en-US" sz="1600" kern="100" spc="50">
                          <a:effectLst/>
                        </a:rPr>
                        <a:t>4</a:t>
                      </a:r>
                      <a:endParaRPr lang="zh-CN" sz="1600" kern="100" spc="5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zh-CN" sz="1600" kern="100" spc="50">
                          <a:effectLst/>
                        </a:rPr>
                        <a:t>2011世界园艺博览会三维虚拟仿真系统</a:t>
                      </a:r>
                      <a:endParaRPr lang="zh-CN" sz="1600" kern="100" spc="5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zh-CN" sz="1200" kern="100" spc="50" dirty="0">
                          <a:effectLst/>
                        </a:rPr>
                        <a:t>西安</a:t>
                      </a:r>
                      <a:endParaRPr lang="zh-CN" sz="1200" kern="100" spc="50" dirty="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en-US" sz="1600" kern="100" spc="50">
                          <a:effectLst/>
                        </a:rPr>
                        <a:t> </a:t>
                      </a:r>
                      <a:endParaRPr lang="zh-CN" sz="1600" kern="100" spc="50">
                        <a:effectLst/>
                        <a:latin typeface="Times New Roman"/>
                        <a:ea typeface="宋体"/>
                        <a:cs typeface="Times New Roman"/>
                      </a:endParaRPr>
                    </a:p>
                  </a:txBody>
                  <a:tcPr marL="68580" marR="68580" marT="0" marB="0"/>
                </a:tc>
              </a:tr>
              <a:tr h="539639">
                <a:tc>
                  <a:txBody>
                    <a:bodyPr/>
                    <a:lstStyle/>
                    <a:p>
                      <a:pPr indent="330200" algn="just">
                        <a:lnSpc>
                          <a:spcPts val="2000"/>
                        </a:lnSpc>
                        <a:spcAft>
                          <a:spcPts val="0"/>
                        </a:spcAft>
                      </a:pPr>
                      <a:r>
                        <a:rPr lang="en-US" sz="1600" kern="100" spc="50">
                          <a:effectLst/>
                        </a:rPr>
                        <a:t>5</a:t>
                      </a:r>
                      <a:endParaRPr lang="zh-CN" sz="1600" kern="100" spc="5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zh-CN" sz="1600" kern="100" spc="50">
                          <a:effectLst/>
                        </a:rPr>
                        <a:t>空间应用系统仿真设计VR支持平台</a:t>
                      </a:r>
                      <a:endParaRPr lang="zh-CN" sz="1600" kern="100" spc="5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zh-CN" sz="1200" kern="100" spc="50" dirty="0">
                          <a:effectLst/>
                        </a:rPr>
                        <a:t>中科院</a:t>
                      </a:r>
                      <a:endParaRPr lang="zh-CN" sz="1200" kern="100" spc="50" dirty="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en-US" sz="1600" kern="100" spc="50">
                          <a:effectLst/>
                        </a:rPr>
                        <a:t> </a:t>
                      </a:r>
                      <a:endParaRPr lang="zh-CN" sz="1600" kern="100" spc="50">
                        <a:effectLst/>
                        <a:latin typeface="Times New Roman"/>
                        <a:ea typeface="宋体"/>
                        <a:cs typeface="Times New Roman"/>
                      </a:endParaRPr>
                    </a:p>
                  </a:txBody>
                  <a:tcPr marL="68580" marR="68580" marT="0" marB="0"/>
                </a:tc>
              </a:tr>
              <a:tr h="360882">
                <a:tc>
                  <a:txBody>
                    <a:bodyPr/>
                    <a:lstStyle/>
                    <a:p>
                      <a:pPr indent="330200" algn="just">
                        <a:lnSpc>
                          <a:spcPts val="2000"/>
                        </a:lnSpc>
                        <a:spcAft>
                          <a:spcPts val="0"/>
                        </a:spcAft>
                      </a:pPr>
                      <a:r>
                        <a:rPr lang="en-US" sz="1600" kern="100" spc="50">
                          <a:effectLst/>
                        </a:rPr>
                        <a:t>6</a:t>
                      </a:r>
                      <a:endParaRPr lang="zh-CN" sz="1600" kern="100" spc="5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zh-CN" sz="1600" kern="100" spc="50">
                          <a:effectLst/>
                        </a:rPr>
                        <a:t>数字化消防演练培训系统</a:t>
                      </a:r>
                      <a:endParaRPr lang="zh-CN" sz="1600" kern="100" spc="5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zh-CN" sz="1200" kern="100" spc="50" dirty="0">
                          <a:effectLst/>
                        </a:rPr>
                        <a:t>中石化安工院</a:t>
                      </a:r>
                      <a:endParaRPr lang="zh-CN" sz="1200" kern="100" spc="50" dirty="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en-US" sz="1600" kern="100" spc="50">
                          <a:effectLst/>
                        </a:rPr>
                        <a:t> </a:t>
                      </a:r>
                      <a:endParaRPr lang="zh-CN" sz="1600" kern="100" spc="50">
                        <a:effectLst/>
                        <a:latin typeface="Times New Roman"/>
                        <a:ea typeface="宋体"/>
                        <a:cs typeface="Times New Roman"/>
                      </a:endParaRPr>
                    </a:p>
                  </a:txBody>
                  <a:tcPr marL="68580" marR="68580" marT="0" marB="0"/>
                </a:tc>
              </a:tr>
              <a:tr h="539639">
                <a:tc>
                  <a:txBody>
                    <a:bodyPr/>
                    <a:lstStyle/>
                    <a:p>
                      <a:pPr indent="330200" algn="just">
                        <a:lnSpc>
                          <a:spcPts val="2000"/>
                        </a:lnSpc>
                        <a:spcAft>
                          <a:spcPts val="0"/>
                        </a:spcAft>
                      </a:pPr>
                      <a:r>
                        <a:rPr lang="en-US" sz="1600" kern="100" spc="50">
                          <a:effectLst/>
                        </a:rPr>
                        <a:t>7</a:t>
                      </a:r>
                      <a:endParaRPr lang="zh-CN" sz="1600" kern="100" spc="5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zh-CN" sz="1600" kern="100" spc="50">
                          <a:effectLst/>
                        </a:rPr>
                        <a:t>胶州湾海底隧道3D监控系统</a:t>
                      </a:r>
                      <a:endParaRPr lang="zh-CN" sz="1600" kern="100" spc="5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zh-CN" sz="1200" kern="100" spc="50" dirty="0">
                          <a:effectLst/>
                        </a:rPr>
                        <a:t>青岛海信</a:t>
                      </a:r>
                      <a:endParaRPr lang="zh-CN" sz="1200" kern="100" spc="50" dirty="0">
                        <a:effectLst/>
                        <a:latin typeface="Times New Roman"/>
                        <a:ea typeface="宋体"/>
                        <a:cs typeface="Times New Roman"/>
                      </a:endParaRPr>
                    </a:p>
                  </a:txBody>
                  <a:tcPr marL="68580" marR="68580" marT="0" marB="0"/>
                </a:tc>
                <a:tc>
                  <a:txBody>
                    <a:bodyPr/>
                    <a:lstStyle/>
                    <a:p>
                      <a:pPr indent="330200" algn="just">
                        <a:lnSpc>
                          <a:spcPts val="2000"/>
                        </a:lnSpc>
                        <a:spcAft>
                          <a:spcPts val="0"/>
                        </a:spcAft>
                      </a:pPr>
                      <a:r>
                        <a:rPr lang="en-US" sz="1600" kern="100" spc="50" dirty="0">
                          <a:effectLst/>
                        </a:rPr>
                        <a:t> </a:t>
                      </a:r>
                      <a:endParaRPr lang="zh-CN" sz="1600" kern="100" spc="50" dirty="0">
                        <a:effectLst/>
                        <a:latin typeface="Times New Roman"/>
                        <a:ea typeface="宋体"/>
                        <a:cs typeface="Times New Roman"/>
                      </a:endParaRPr>
                    </a:p>
                  </a:txBody>
                  <a:tcPr marL="68580" marR="68580" marT="0" marB="0"/>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附录：论文</a:t>
            </a:r>
            <a:endParaRPr lang="zh-CN" altLang="en-US" dirty="0"/>
          </a:p>
        </p:txBody>
      </p:sp>
      <p:sp>
        <p:nvSpPr>
          <p:cNvPr id="3" name="内容占位符 2"/>
          <p:cNvSpPr>
            <a:spLocks noGrp="1"/>
          </p:cNvSpPr>
          <p:nvPr>
            <p:ph idx="1"/>
          </p:nvPr>
        </p:nvSpPr>
        <p:spPr/>
        <p:txBody>
          <a:bodyPr/>
          <a:lstStyle/>
          <a:p>
            <a:r>
              <a:rPr lang="zh-CN" altLang="en-US" sz="2400" dirty="0" smtClean="0"/>
              <a:t>刘寿生</a:t>
            </a:r>
            <a:r>
              <a:rPr lang="en-US" altLang="zh-CN" sz="2400" dirty="0" smtClean="0"/>
              <a:t>, </a:t>
            </a:r>
            <a:r>
              <a:rPr lang="zh-CN" altLang="en-US" sz="2400" dirty="0" smtClean="0"/>
              <a:t>陈戈</a:t>
            </a:r>
            <a:r>
              <a:rPr lang="en-US" altLang="zh-CN" sz="2400" dirty="0" smtClean="0"/>
              <a:t>, </a:t>
            </a:r>
            <a:r>
              <a:rPr lang="zh-CN" altLang="en-US" sz="2400" dirty="0" smtClean="0"/>
              <a:t>马纯永</a:t>
            </a:r>
            <a:r>
              <a:rPr lang="en-US" altLang="zh-CN" sz="2400" dirty="0" smtClean="0"/>
              <a:t>, </a:t>
            </a:r>
            <a:r>
              <a:rPr lang="zh-CN" altLang="en-US" sz="2400" dirty="0" smtClean="0"/>
              <a:t>韩勇</a:t>
            </a:r>
            <a:r>
              <a:rPr lang="en-US" altLang="zh-CN" sz="2400" dirty="0" smtClean="0"/>
              <a:t>. </a:t>
            </a:r>
            <a:r>
              <a:rPr lang="zh-CN" altLang="en-US" sz="2400" dirty="0" smtClean="0"/>
              <a:t>从</a:t>
            </a:r>
            <a:r>
              <a:rPr lang="en-US" altLang="zh-CN" sz="2400" dirty="0" smtClean="0"/>
              <a:t>SSE</a:t>
            </a:r>
            <a:r>
              <a:rPr lang="zh-CN" altLang="en-US" sz="2400" dirty="0" smtClean="0"/>
              <a:t>到</a:t>
            </a:r>
            <a:r>
              <a:rPr lang="en-US" altLang="zh-CN" sz="2400" dirty="0" err="1" smtClean="0"/>
              <a:t>OpenCL</a:t>
            </a:r>
            <a:r>
              <a:rPr lang="zh-CN" altLang="en-US" sz="2400" dirty="0" smtClean="0"/>
              <a:t>：多核</a:t>
            </a:r>
            <a:r>
              <a:rPr lang="en-US" altLang="zh-CN" sz="2400" dirty="0" smtClean="0"/>
              <a:t>CPU</a:t>
            </a:r>
            <a:r>
              <a:rPr lang="zh-CN" altLang="en-US" sz="2400" dirty="0" smtClean="0"/>
              <a:t>上骨骼动画并行算法对比研究</a:t>
            </a:r>
            <a:r>
              <a:rPr lang="en-US" altLang="zh-CN" sz="2400" dirty="0" smtClean="0"/>
              <a:t>. </a:t>
            </a:r>
            <a:r>
              <a:rPr lang="zh-CN" altLang="en-US" sz="2400" dirty="0" smtClean="0"/>
              <a:t>系统仿真学报</a:t>
            </a:r>
            <a:r>
              <a:rPr lang="en-US" altLang="zh-CN" sz="2400" dirty="0" smtClean="0"/>
              <a:t>. 2014.</a:t>
            </a:r>
          </a:p>
          <a:p>
            <a:r>
              <a:rPr lang="en-US" altLang="zh-CN" sz="2400" dirty="0" err="1" smtClean="0"/>
              <a:t>Shousheng</a:t>
            </a:r>
            <a:r>
              <a:rPr lang="en-US" altLang="zh-CN" sz="2400" dirty="0" smtClean="0"/>
              <a:t> LIU, </a:t>
            </a:r>
            <a:r>
              <a:rPr lang="en-US" altLang="zh-CN" sz="2400" dirty="0" err="1" smtClean="0"/>
              <a:t>Ge</a:t>
            </a:r>
            <a:r>
              <a:rPr lang="en-US" altLang="zh-CN" sz="2400" dirty="0" smtClean="0"/>
              <a:t> CHEN, </a:t>
            </a:r>
            <a:r>
              <a:rPr lang="en-US" altLang="zh-CN" sz="2400" dirty="0" err="1" smtClean="0"/>
              <a:t>Chunyong</a:t>
            </a:r>
            <a:r>
              <a:rPr lang="en-US" altLang="zh-CN" sz="2400" dirty="0" smtClean="0"/>
              <a:t> MA, Yong HAN. GPGPU Acceleration for Skeletal Animation - Comparing </a:t>
            </a:r>
            <a:r>
              <a:rPr lang="en-US" altLang="zh-CN" sz="2400" dirty="0" err="1" smtClean="0"/>
              <a:t>OpenCL</a:t>
            </a:r>
            <a:r>
              <a:rPr lang="en-US" altLang="zh-CN" sz="2400" dirty="0" smtClean="0"/>
              <a:t> with CUDA and GLSL. Journal of Computational Information Systems. 2014, 10(16)</a:t>
            </a:r>
          </a:p>
          <a:p>
            <a:r>
              <a:rPr lang="zh-CN" altLang="en-US" sz="2400" dirty="0" smtClean="0"/>
              <a:t>黄宝香</a:t>
            </a:r>
            <a:r>
              <a:rPr lang="en-US" altLang="zh-CN" sz="2400" dirty="0" smtClean="0"/>
              <a:t>, </a:t>
            </a:r>
            <a:r>
              <a:rPr lang="zh-CN" altLang="en-US" sz="2400" dirty="0" smtClean="0"/>
              <a:t>韩勇</a:t>
            </a:r>
            <a:r>
              <a:rPr lang="en-US" altLang="zh-CN" sz="2400" dirty="0" smtClean="0"/>
              <a:t>, </a:t>
            </a:r>
            <a:r>
              <a:rPr lang="zh-CN" altLang="en-US" sz="2400" dirty="0" smtClean="0"/>
              <a:t>刘寿生</a:t>
            </a:r>
            <a:r>
              <a:rPr lang="en-US" altLang="zh-CN" sz="2400" dirty="0" smtClean="0"/>
              <a:t>, </a:t>
            </a:r>
            <a:r>
              <a:rPr lang="zh-CN" altLang="en-US" sz="2400" dirty="0" smtClean="0"/>
              <a:t>李文庆</a:t>
            </a:r>
            <a:r>
              <a:rPr lang="en-US" altLang="zh-CN" sz="2400" dirty="0" smtClean="0"/>
              <a:t>, </a:t>
            </a:r>
            <a:r>
              <a:rPr lang="zh-CN" altLang="en-US" sz="2400" dirty="0" smtClean="0"/>
              <a:t>陈戈</a:t>
            </a:r>
            <a:r>
              <a:rPr lang="en-US" altLang="zh-CN" sz="2400" dirty="0" smtClean="0"/>
              <a:t>. </a:t>
            </a:r>
            <a:r>
              <a:rPr lang="zh-CN" altLang="en-US" sz="2400" dirty="0" smtClean="0"/>
              <a:t>多维动态噪声信息的可视化研究</a:t>
            </a:r>
            <a:r>
              <a:rPr lang="en-US" altLang="zh-CN" sz="2400" dirty="0" smtClean="0"/>
              <a:t>. </a:t>
            </a:r>
            <a:r>
              <a:rPr lang="zh-CN" altLang="en-US" sz="2400" dirty="0" smtClean="0"/>
              <a:t>中国海洋大学学报</a:t>
            </a:r>
            <a:r>
              <a:rPr lang="en-US" altLang="zh-CN" sz="2400" dirty="0" smtClean="0"/>
              <a:t>(</a:t>
            </a:r>
            <a:r>
              <a:rPr lang="zh-CN" altLang="en-US" sz="2400" dirty="0" smtClean="0"/>
              <a:t>自然科学版</a:t>
            </a:r>
            <a:r>
              <a:rPr lang="en-US" altLang="zh-CN" sz="2400" dirty="0" smtClean="0"/>
              <a:t>). 2011(z1).</a:t>
            </a:r>
          </a:p>
          <a:p>
            <a:r>
              <a:rPr lang="zh-CN" altLang="en-US" sz="2400" dirty="0" smtClean="0"/>
              <a:t>李文</a:t>
            </a:r>
            <a:r>
              <a:rPr lang="en-US" altLang="zh-CN" sz="2400" dirty="0" smtClean="0"/>
              <a:t>, </a:t>
            </a:r>
            <a:r>
              <a:rPr lang="zh-CN" altLang="en-US" sz="2400" dirty="0" smtClean="0"/>
              <a:t>马纯永</a:t>
            </a:r>
            <a:r>
              <a:rPr lang="en-US" altLang="zh-CN" sz="2400" dirty="0" smtClean="0"/>
              <a:t>, </a:t>
            </a:r>
            <a:r>
              <a:rPr lang="zh-CN" altLang="en-US" sz="2400" dirty="0" smtClean="0"/>
              <a:t>刘寿生</a:t>
            </a:r>
            <a:r>
              <a:rPr lang="en-US" altLang="zh-CN" sz="2400" dirty="0" smtClean="0"/>
              <a:t>, </a:t>
            </a:r>
            <a:r>
              <a:rPr lang="zh-CN" altLang="en-US" sz="2400" dirty="0" smtClean="0"/>
              <a:t>张涛</a:t>
            </a:r>
            <a:r>
              <a:rPr lang="en-US" altLang="zh-CN" sz="2400" dirty="0" smtClean="0"/>
              <a:t>, </a:t>
            </a:r>
            <a:r>
              <a:rPr lang="zh-CN" altLang="en-US" sz="2400" dirty="0" smtClean="0"/>
              <a:t>陈戈</a:t>
            </a:r>
            <a:r>
              <a:rPr lang="en-US" altLang="zh-CN" sz="2400" dirty="0" smtClean="0"/>
              <a:t>. </a:t>
            </a:r>
            <a:r>
              <a:rPr lang="zh-CN" altLang="en-US" sz="2400" dirty="0" smtClean="0"/>
              <a:t>虚拟城市仿真平台日照分析方法的研究和实现</a:t>
            </a:r>
            <a:r>
              <a:rPr lang="en-US" altLang="zh-CN" sz="2400" dirty="0" smtClean="0"/>
              <a:t>. </a:t>
            </a:r>
            <a:r>
              <a:rPr lang="zh-CN" altLang="en-US" sz="2400" dirty="0" smtClean="0"/>
              <a:t>计算机技术与发展</a:t>
            </a:r>
            <a:r>
              <a:rPr lang="en-US" altLang="zh-CN" sz="2400" dirty="0" smtClean="0"/>
              <a:t>. 2010(11).</a:t>
            </a:r>
          </a:p>
          <a:p>
            <a:r>
              <a:rPr lang="zh-CN" altLang="en-US" sz="2400" dirty="0" smtClean="0"/>
              <a:t>边少君</a:t>
            </a:r>
            <a:r>
              <a:rPr lang="en-US" altLang="zh-CN" sz="2400" dirty="0" smtClean="0"/>
              <a:t>, </a:t>
            </a:r>
            <a:r>
              <a:rPr lang="zh-CN" altLang="en-US" sz="2400" dirty="0" smtClean="0"/>
              <a:t>陈戈</a:t>
            </a:r>
            <a:r>
              <a:rPr lang="en-US" altLang="zh-CN" sz="2400" dirty="0" smtClean="0"/>
              <a:t>, </a:t>
            </a:r>
            <a:r>
              <a:rPr lang="zh-CN" altLang="en-US" sz="2400" dirty="0" smtClean="0"/>
              <a:t>刘寿生</a:t>
            </a:r>
            <a:r>
              <a:rPr lang="en-US" altLang="zh-CN" sz="2400" dirty="0" smtClean="0"/>
              <a:t>, </a:t>
            </a:r>
            <a:r>
              <a:rPr lang="zh-CN" altLang="en-US" sz="2400" dirty="0" smtClean="0"/>
              <a:t>马纯永</a:t>
            </a:r>
            <a:r>
              <a:rPr lang="en-US" altLang="zh-CN" sz="2400" dirty="0" smtClean="0"/>
              <a:t>, </a:t>
            </a:r>
            <a:r>
              <a:rPr lang="zh-CN" altLang="en-US" sz="2400" dirty="0" smtClean="0"/>
              <a:t>王华江</a:t>
            </a:r>
            <a:r>
              <a:rPr lang="en-US" altLang="zh-CN" sz="2400" dirty="0" smtClean="0"/>
              <a:t>. </a:t>
            </a:r>
            <a:r>
              <a:rPr lang="zh-CN" altLang="en-US" sz="2400" dirty="0" smtClean="0"/>
              <a:t>海底隧道三维仿真监控系统的研究与实现</a:t>
            </a:r>
            <a:r>
              <a:rPr lang="en-US" altLang="zh-CN" sz="2400" dirty="0" smtClean="0"/>
              <a:t>. </a:t>
            </a:r>
            <a:r>
              <a:rPr lang="zh-CN" altLang="en-US" sz="2400" dirty="0" smtClean="0"/>
              <a:t>计算机工程与设计</a:t>
            </a:r>
            <a:r>
              <a:rPr lang="en-US" altLang="zh-CN" sz="2400" dirty="0" smtClean="0"/>
              <a:t>. 2012(12).</a:t>
            </a:r>
            <a:endParaRPr lang="zh-CN" altLang="en-US" sz="2400" dirty="0"/>
          </a:p>
        </p:txBody>
      </p:sp>
      <p:sp>
        <p:nvSpPr>
          <p:cNvPr id="4" name="灯片编号占位符 3"/>
          <p:cNvSpPr>
            <a:spLocks noGrp="1"/>
          </p:cNvSpPr>
          <p:nvPr>
            <p:ph type="sldNum" sz="quarter" idx="12"/>
          </p:nvPr>
        </p:nvSpPr>
        <p:spPr/>
        <p:txBody>
          <a:bodyPr/>
          <a:lstStyle/>
          <a:p>
            <a:pPr>
              <a:defRPr/>
            </a:pPr>
            <a:fld id="{CB3482B0-DF68-4A72-8C60-3CAB37AA262A}" type="slidenum">
              <a:rPr lang="en-US" altLang="zh-CN" smtClean="0"/>
              <a:pPr>
                <a:defRPr/>
              </a:pPr>
              <a:t>51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附录：其它</a:t>
            </a:r>
            <a:endParaRPr lang="zh-CN" altLang="en-US" dirty="0"/>
          </a:p>
        </p:txBody>
      </p:sp>
      <p:sp>
        <p:nvSpPr>
          <p:cNvPr id="3" name="内容占位符 2"/>
          <p:cNvSpPr>
            <a:spLocks noGrp="1"/>
          </p:cNvSpPr>
          <p:nvPr>
            <p:ph idx="1"/>
          </p:nvPr>
        </p:nvSpPr>
        <p:spPr/>
        <p:txBody>
          <a:bodyPr/>
          <a:lstStyle/>
          <a:p>
            <a:pPr eaLnBrk="1" hangingPunct="1">
              <a:defRPr/>
            </a:pPr>
            <a:r>
              <a:rPr lang="zh-CN" altLang="en-US" b="1" dirty="0" smtClean="0">
                <a:ea typeface="宋体" charset="-122"/>
              </a:rPr>
              <a:t>软件著作权</a:t>
            </a:r>
            <a:r>
              <a:rPr lang="en-US" altLang="zh-CN" b="1" dirty="0" smtClean="0">
                <a:ea typeface="宋体" charset="-122"/>
              </a:rPr>
              <a:t> </a:t>
            </a:r>
          </a:p>
          <a:p>
            <a:pPr lvl="1" eaLnBrk="1" hangingPunct="1">
              <a:defRPr/>
            </a:pPr>
            <a:r>
              <a:rPr lang="zh-CN" altLang="en-US" sz="2400" dirty="0" smtClean="0"/>
              <a:t>世界园艺博览会三维虚拟仿真展示系统（登记号：</a:t>
            </a:r>
            <a:r>
              <a:rPr lang="en-US" altLang="zh-CN" sz="2400" dirty="0" smtClean="0"/>
              <a:t>2013R11L185576</a:t>
            </a:r>
            <a:r>
              <a:rPr lang="zh-CN" altLang="en-US" sz="2400" dirty="0" smtClean="0"/>
              <a:t>）</a:t>
            </a:r>
            <a:endParaRPr lang="zh-CN" altLang="en-US" sz="1800" dirty="0" smtClean="0"/>
          </a:p>
          <a:p>
            <a:pPr lvl="1" eaLnBrk="1" hangingPunct="1">
              <a:defRPr/>
            </a:pPr>
            <a:r>
              <a:rPr lang="zh-CN" altLang="en-US" sz="2400" dirty="0" smtClean="0"/>
              <a:t>基于</a:t>
            </a:r>
            <a:r>
              <a:rPr lang="en-US" altLang="zh-CN" sz="2400" dirty="0" smtClean="0"/>
              <a:t>VR-GIS</a:t>
            </a:r>
            <a:r>
              <a:rPr lang="zh-CN" altLang="en-US" sz="2400" dirty="0" smtClean="0"/>
              <a:t>的城市噪声可视化评价系统（登记号：</a:t>
            </a:r>
            <a:r>
              <a:rPr lang="en-US" altLang="zh-CN" sz="2400" dirty="0" smtClean="0"/>
              <a:t>2011SR030443</a:t>
            </a:r>
            <a:r>
              <a:rPr lang="zh-CN" altLang="en-US" sz="2400" dirty="0" smtClean="0"/>
              <a:t>）</a:t>
            </a:r>
            <a:endParaRPr lang="en-US" altLang="zh-CN" sz="2400" dirty="0" smtClean="0"/>
          </a:p>
          <a:p>
            <a:pPr lvl="1" eaLnBrk="1" hangingPunct="1">
              <a:defRPr/>
            </a:pPr>
            <a:r>
              <a:rPr lang="zh-CN" altLang="en-US" sz="2400" dirty="0" smtClean="0"/>
              <a:t>面向</a:t>
            </a:r>
            <a:r>
              <a:rPr lang="en-US" altLang="zh-CN" sz="2400" dirty="0" smtClean="0"/>
              <a:t>VR-GIS</a:t>
            </a:r>
            <a:r>
              <a:rPr lang="zh-CN" altLang="en-US" sz="2400" dirty="0" smtClean="0"/>
              <a:t>平台的</a:t>
            </a:r>
            <a:r>
              <a:rPr lang="en-US" altLang="zh-CN" sz="2400" dirty="0" smtClean="0"/>
              <a:t>3DSMAX</a:t>
            </a:r>
            <a:r>
              <a:rPr lang="zh-CN" altLang="en-US" sz="2400" dirty="0" smtClean="0"/>
              <a:t>模型导出插件系统（登记号：</a:t>
            </a:r>
            <a:r>
              <a:rPr lang="en-US" altLang="zh-CN" sz="2400" dirty="0" smtClean="0"/>
              <a:t>2010SR027931</a:t>
            </a:r>
            <a:r>
              <a:rPr lang="zh-CN" altLang="en-US" sz="2400" dirty="0" smtClean="0"/>
              <a:t>）</a:t>
            </a:r>
            <a:r>
              <a:rPr lang="en-US" altLang="zh-CN" sz="2400" dirty="0" smtClean="0"/>
              <a:t> </a:t>
            </a:r>
          </a:p>
          <a:p>
            <a:pPr lvl="1" eaLnBrk="1" hangingPunct="1">
              <a:defRPr/>
            </a:pPr>
            <a:endParaRPr lang="en-US" altLang="zh-CN" sz="3200" b="1" dirty="0" smtClean="0">
              <a:solidFill>
                <a:schemeClr val="tx2"/>
              </a:solidFill>
              <a:ea typeface="宋体" charset="-122"/>
            </a:endParaRPr>
          </a:p>
          <a:p>
            <a:pPr eaLnBrk="1" hangingPunct="1">
              <a:defRPr/>
            </a:pPr>
            <a:r>
              <a:rPr lang="zh-CN" altLang="en-US" b="1" dirty="0" smtClean="0">
                <a:ea typeface="宋体" charset="-122"/>
              </a:rPr>
              <a:t>专利</a:t>
            </a:r>
            <a:r>
              <a:rPr lang="en-US" altLang="zh-CN" b="1" dirty="0" smtClean="0">
                <a:ea typeface="宋体" charset="-122"/>
              </a:rPr>
              <a:t> </a:t>
            </a:r>
          </a:p>
          <a:p>
            <a:pPr lvl="1" eaLnBrk="1" hangingPunct="1">
              <a:defRPr/>
            </a:pPr>
            <a:r>
              <a:rPr lang="zh-CN" altLang="en-US" sz="2400" dirty="0" smtClean="0"/>
              <a:t>陈戈</a:t>
            </a:r>
            <a:r>
              <a:rPr lang="en-US" altLang="zh-CN" sz="2400" dirty="0" smtClean="0"/>
              <a:t>, </a:t>
            </a:r>
            <a:r>
              <a:rPr lang="zh-CN" altLang="en-US" sz="2400" dirty="0" smtClean="0"/>
              <a:t>马纯永</a:t>
            </a:r>
            <a:r>
              <a:rPr lang="en-US" altLang="zh-CN" sz="2400" dirty="0" smtClean="0"/>
              <a:t>, </a:t>
            </a:r>
            <a:r>
              <a:rPr lang="zh-CN" altLang="en-US" sz="2400" dirty="0" smtClean="0"/>
              <a:t>李文</a:t>
            </a:r>
            <a:r>
              <a:rPr lang="en-US" altLang="zh-CN" sz="2400" dirty="0" smtClean="0"/>
              <a:t>, </a:t>
            </a:r>
            <a:r>
              <a:rPr lang="zh-CN" altLang="en-US" sz="2400" dirty="0" smtClean="0"/>
              <a:t>刘寿生</a:t>
            </a:r>
            <a:r>
              <a:rPr lang="en-US" altLang="zh-CN" sz="2400" dirty="0" smtClean="0"/>
              <a:t>, </a:t>
            </a:r>
            <a:r>
              <a:rPr lang="zh-CN" altLang="en-US" sz="2400" dirty="0" smtClean="0"/>
              <a:t>陈勇</a:t>
            </a:r>
            <a:r>
              <a:rPr lang="en-US" altLang="zh-CN" sz="2400" dirty="0" smtClean="0"/>
              <a:t>. </a:t>
            </a:r>
            <a:r>
              <a:rPr lang="zh-CN" altLang="en-US" sz="2400" dirty="0" smtClean="0"/>
              <a:t>一种基于金字塔模型的海量地形绘制网格裂缝消除算法</a:t>
            </a:r>
            <a:r>
              <a:rPr lang="en-US" altLang="zh-CN" sz="2400" dirty="0" smtClean="0"/>
              <a:t>. </a:t>
            </a:r>
            <a:r>
              <a:rPr lang="zh-CN" altLang="en-US" sz="2400" dirty="0" smtClean="0"/>
              <a:t>中国</a:t>
            </a:r>
            <a:r>
              <a:rPr lang="en-US" altLang="zh-CN" sz="2400" dirty="0" smtClean="0"/>
              <a:t>, G06T 17/50, </a:t>
            </a:r>
            <a:r>
              <a:rPr lang="zh-CN" altLang="en-US" sz="2400" dirty="0" smtClean="0"/>
              <a:t>专利号</a:t>
            </a:r>
            <a:r>
              <a:rPr lang="en-US" altLang="zh-CN" sz="2400" dirty="0" smtClean="0"/>
              <a:t>: 2008102020076, 2010.</a:t>
            </a:r>
            <a:endParaRPr lang="zh-CN" altLang="en-US" sz="2400" dirty="0"/>
          </a:p>
        </p:txBody>
      </p:sp>
      <p:sp>
        <p:nvSpPr>
          <p:cNvPr id="4" name="灯片编号占位符 3"/>
          <p:cNvSpPr>
            <a:spLocks noGrp="1"/>
          </p:cNvSpPr>
          <p:nvPr>
            <p:ph type="sldNum" sz="quarter" idx="12"/>
          </p:nvPr>
        </p:nvSpPr>
        <p:spPr/>
        <p:txBody>
          <a:bodyPr/>
          <a:lstStyle/>
          <a:p>
            <a:pPr>
              <a:defRPr/>
            </a:pPr>
            <a:fld id="{CB3482B0-DF68-4A72-8C60-3CAB37AA262A}" type="slidenum">
              <a:rPr lang="en-US" altLang="zh-CN" smtClean="0"/>
              <a:pPr>
                <a:defRPr/>
              </a:pPr>
              <a:t>52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致谢</a:t>
            </a:r>
            <a:endParaRPr lang="zh-CN" altLang="en-US" dirty="0"/>
          </a:p>
        </p:txBody>
      </p:sp>
      <p:sp>
        <p:nvSpPr>
          <p:cNvPr id="3" name="内容占位符 2"/>
          <p:cNvSpPr>
            <a:spLocks noGrp="1"/>
          </p:cNvSpPr>
          <p:nvPr>
            <p:ph idx="1"/>
          </p:nvPr>
        </p:nvSpPr>
        <p:spPr/>
        <p:txBody>
          <a:bodyPr/>
          <a:lstStyle/>
          <a:p>
            <a:r>
              <a:rPr lang="zh-CN" altLang="en-US" sz="2400" dirty="0" smtClean="0"/>
              <a:t>首先我要感谢辅导我完成论文的两位指导老师</a:t>
            </a:r>
            <a:r>
              <a:rPr lang="en-US" altLang="zh-CN" sz="2400" dirty="0" smtClean="0"/>
              <a:t>——</a:t>
            </a:r>
            <a:r>
              <a:rPr lang="zh-CN" altLang="en-US" sz="2400" dirty="0" smtClean="0"/>
              <a:t>陈戈教授和马纯永博士。</a:t>
            </a:r>
          </a:p>
          <a:p>
            <a:r>
              <a:rPr lang="zh-CN" altLang="en-US" sz="2400" dirty="0" smtClean="0"/>
              <a:t>感谢陈戈教授在研究生期间为我和其他同学搭建了一个科研和实践的软硬件平台。</a:t>
            </a:r>
          </a:p>
          <a:p>
            <a:r>
              <a:rPr lang="zh-CN" altLang="en-US" sz="2400" dirty="0" smtClean="0"/>
              <a:t>本文实验过程中陈老师还专门支持购置新实验设备，适时关注实验和论文的每个环节，帮我平衡研究深度和广度。</a:t>
            </a:r>
          </a:p>
          <a:p>
            <a:r>
              <a:rPr lang="zh-CN" altLang="en-US" sz="2400" dirty="0" smtClean="0"/>
              <a:t>在我毕业论文的整个撰写过程中，马纯永博士给我提供了很多技术上的帮助和精神上的鼓励。</a:t>
            </a:r>
          </a:p>
          <a:p>
            <a:r>
              <a:rPr lang="zh-CN" altLang="en-US" sz="2400" dirty="0" smtClean="0"/>
              <a:t>谢谢其他师长同学，包括张淑军、邵宝民、韩老师等。</a:t>
            </a:r>
          </a:p>
          <a:p>
            <a:r>
              <a:rPr lang="zh-CN" altLang="en-US" sz="2400" dirty="0" smtClean="0"/>
              <a:t>谢谢跟我同甘共苦的父母和妹妹，以及其他关心我帮助我的人。</a:t>
            </a:r>
            <a:endParaRPr lang="zh-CN" altLang="en-US" sz="2400" dirty="0"/>
          </a:p>
        </p:txBody>
      </p:sp>
      <p:sp>
        <p:nvSpPr>
          <p:cNvPr id="4" name="灯片编号占位符 3"/>
          <p:cNvSpPr>
            <a:spLocks noGrp="1"/>
          </p:cNvSpPr>
          <p:nvPr>
            <p:ph type="sldNum" sz="quarter" idx="12"/>
          </p:nvPr>
        </p:nvSpPr>
        <p:spPr/>
        <p:txBody>
          <a:bodyPr/>
          <a:lstStyle/>
          <a:p>
            <a:pPr>
              <a:defRPr/>
            </a:pPr>
            <a:fld id="{CB3482B0-DF68-4A72-8C60-3CAB37AA262A}" type="slidenum">
              <a:rPr lang="en-US" altLang="zh-CN" smtClean="0"/>
              <a:pPr>
                <a:defRPr/>
              </a:pPr>
              <a:t>53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WordArt 3"/>
          <p:cNvSpPr>
            <a:spLocks noChangeArrowheads="1" noChangeShapeType="1" noTextEdit="1"/>
          </p:cNvSpPr>
          <p:nvPr/>
        </p:nvSpPr>
        <p:spPr bwMode="gray">
          <a:xfrm>
            <a:off x="2176463" y="3482975"/>
            <a:ext cx="4724400" cy="530225"/>
          </a:xfrm>
          <a:prstGeom prst="rect">
            <a:avLst/>
          </a:prstGeom>
        </p:spPr>
        <p:txBody>
          <a:bodyPr wrap="none" fromWordArt="1">
            <a:prstTxWarp prst="textDeflate">
              <a:avLst>
                <a:gd name="adj" fmla="val 0"/>
              </a:avLst>
            </a:prstTxWarp>
          </a:bodyPr>
          <a:lstStyle/>
          <a:p>
            <a:pPr algn="ctr"/>
            <a:r>
              <a:rPr lang="en-US" altLang="zh-CN" sz="5400" b="1" kern="10">
                <a:ln w="19050">
                  <a:solidFill>
                    <a:schemeClr val="bg1"/>
                  </a:solidFill>
                  <a:round/>
                  <a:headEnd/>
                  <a:tailEnd/>
                </a:ln>
                <a:gradFill rotWithShape="1">
                  <a:gsLst>
                    <a:gs pos="0">
                      <a:schemeClr val="tx1"/>
                    </a:gs>
                    <a:gs pos="100000">
                      <a:schemeClr val="accent1"/>
                    </a:gs>
                  </a:gsLst>
                  <a:lin ang="5400000" scaled="1"/>
                </a:gradFill>
                <a:effectLst>
                  <a:outerShdw dist="71842" dir="2700000" algn="ctr" rotWithShape="0">
                    <a:schemeClr val="bg2">
                      <a:alpha val="50000"/>
                    </a:schemeClr>
                  </a:outerShdw>
                </a:effectLst>
                <a:latin typeface="Verdana"/>
                <a:ea typeface="Verdana"/>
                <a:cs typeface="Verdana"/>
              </a:rPr>
              <a:t>Thank You !</a:t>
            </a:r>
            <a:endParaRPr lang="zh-CN" altLang="en-US" sz="5400" b="1" kern="10">
              <a:ln w="19050">
                <a:solidFill>
                  <a:schemeClr val="bg1"/>
                </a:solidFill>
                <a:round/>
                <a:headEnd/>
                <a:tailEnd/>
              </a:ln>
              <a:gradFill rotWithShape="1">
                <a:gsLst>
                  <a:gs pos="0">
                    <a:schemeClr val="tx1"/>
                  </a:gs>
                  <a:gs pos="100000">
                    <a:schemeClr val="accent1"/>
                  </a:gs>
                </a:gsLst>
                <a:lin ang="5400000" scaled="1"/>
              </a:gradFill>
              <a:effectLst>
                <a:outerShdw dist="71842" dir="2700000" algn="ctr" rotWithShape="0">
                  <a:schemeClr val="bg2">
                    <a:alpha val="50000"/>
                  </a:schemeClr>
                </a:outerShdw>
              </a:effectLst>
              <a:latin typeface="Verdana"/>
              <a:cs typeface="Verdana"/>
            </a:endParaRPr>
          </a:p>
        </p:txBody>
      </p:sp>
      <p:sp>
        <p:nvSpPr>
          <p:cNvPr id="43011" name="Rectangle 4"/>
          <p:cNvSpPr>
            <a:spLocks noChangeArrowheads="1"/>
          </p:cNvSpPr>
          <p:nvPr/>
        </p:nvSpPr>
        <p:spPr bwMode="white">
          <a:xfrm>
            <a:off x="1524000" y="5181600"/>
            <a:ext cx="7086600" cy="381000"/>
          </a:xfrm>
          <a:prstGeom prst="rect">
            <a:avLst/>
          </a:prstGeom>
          <a:noFill/>
          <a:ln w="9525">
            <a:noFill/>
            <a:miter lim="800000"/>
            <a:headEnd/>
            <a:tailEnd/>
          </a:ln>
        </p:spPr>
        <p:txBody>
          <a:bodyPr/>
          <a:lstStyle/>
          <a:p>
            <a:pPr algn="ctr">
              <a:lnSpc>
                <a:spcPct val="90000"/>
              </a:lnSpc>
              <a:spcBef>
                <a:spcPct val="20000"/>
              </a:spcBef>
              <a:buClr>
                <a:schemeClr val="tx2"/>
              </a:buClr>
              <a:buFont typeface="Wingdings" pitchFamily="2" charset="2"/>
              <a:buNone/>
            </a:pPr>
            <a:r>
              <a:rPr lang="en-US" altLang="zh-CN" sz="2000">
                <a:solidFill>
                  <a:schemeClr val="bg1"/>
                </a:solidFill>
                <a:ea typeface="宋体" charset="-122"/>
              </a:rPr>
              <a:t>www.themegallery.com</a:t>
            </a:r>
          </a:p>
        </p:txBody>
      </p:sp>
      <p:sp>
        <p:nvSpPr>
          <p:cNvPr id="43012" name="灯片编号占位符 1"/>
          <p:cNvSpPr>
            <a:spLocks noGrp="1"/>
          </p:cNvSpPr>
          <p:nvPr>
            <p:ph type="sldNum" sz="quarter" idx="12"/>
          </p:nvPr>
        </p:nvSpPr>
        <p:spPr>
          <a:noFill/>
          <a:ln>
            <a:miter lim="800000"/>
            <a:headEnd/>
            <a:tailEnd/>
          </a:ln>
        </p:spPr>
        <p:txBody>
          <a:bodyPr/>
          <a:lstStyle/>
          <a:p>
            <a:fld id="{23468B1F-A5C6-47DE-AFA9-A7E657C77DBA}" type="slidenum">
              <a:rPr lang="en-US" altLang="zh-CN" smtClean="0"/>
              <a:pPr/>
              <a:t>54</a:t>
            </a:fld>
            <a:endParaRPr lang="en-US" altLang="zh-CN" smtClean="0"/>
          </a:p>
        </p:txBody>
      </p:sp>
      <p:sp>
        <p:nvSpPr>
          <p:cNvPr id="3" name="副标题 2"/>
          <p:cNvSpPr>
            <a:spLocks noGrp="1"/>
          </p:cNvSpPr>
          <p:nvPr>
            <p:ph type="subTitle" idx="1"/>
          </p:nvPr>
        </p:nvSpPr>
        <p:spPr/>
        <p:txBody>
          <a:bodyPr/>
          <a:lstStyle/>
          <a:p>
            <a:pPr eaLnBrk="1" hangingPunct="1">
              <a:defRPr/>
            </a:pPr>
            <a:r>
              <a:rPr lang="zh-CN" altLang="en-US" b="1" dirty="0" smtClean="0">
                <a:effectLst>
                  <a:outerShdw blurRad="38100" dist="38100" dir="2700000" algn="tl">
                    <a:srgbClr val="C0C0C0"/>
                  </a:outerShdw>
                </a:effectLst>
                <a:ea typeface="宋体" charset="-122"/>
              </a:rPr>
              <a:t>汇报结束，谢谢大家！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dirty="0" smtClean="0">
                <a:ea typeface="宋体" charset="-122"/>
              </a:rPr>
              <a:t>国内外现状</a:t>
            </a:r>
            <a:endParaRPr lang="en-US" altLang="zh-CN" dirty="0" smtClean="0">
              <a:ea typeface="宋体" charset="-122"/>
            </a:endParaRPr>
          </a:p>
        </p:txBody>
      </p:sp>
      <p:sp>
        <p:nvSpPr>
          <p:cNvPr id="41987" name="Rectangle 3"/>
          <p:cNvSpPr>
            <a:spLocks noGrp="1" noChangeArrowheads="1"/>
          </p:cNvSpPr>
          <p:nvPr>
            <p:ph type="body" idx="1"/>
          </p:nvPr>
        </p:nvSpPr>
        <p:spPr/>
        <p:txBody>
          <a:bodyPr/>
          <a:lstStyle/>
          <a:p>
            <a:pPr eaLnBrk="1" hangingPunct="1">
              <a:defRPr/>
            </a:pPr>
            <a:r>
              <a:rPr lang="zh-CN" altLang="en-US" b="1" dirty="0" smtClean="0">
                <a:ea typeface="宋体" charset="-122"/>
              </a:rPr>
              <a:t>通用并行计算</a:t>
            </a:r>
            <a:r>
              <a:rPr lang="en-US" altLang="zh-CN" b="1" dirty="0" smtClean="0">
                <a:ea typeface="宋体" charset="-122"/>
              </a:rPr>
              <a:t> </a:t>
            </a:r>
          </a:p>
          <a:p>
            <a:pPr marL="457200" lvl="1" indent="0" eaLnBrk="1" hangingPunct="1">
              <a:buFont typeface="Wingdings" pitchFamily="2" charset="2"/>
              <a:buNone/>
              <a:defRPr/>
            </a:pPr>
            <a:r>
              <a:rPr lang="en-US" altLang="zh-CN" dirty="0" smtClean="0"/>
              <a:t>——Antonio Plaza</a:t>
            </a:r>
            <a:r>
              <a:rPr lang="zh-CN" altLang="en-US" dirty="0" smtClean="0"/>
              <a:t>  </a:t>
            </a:r>
            <a:r>
              <a:rPr lang="en-US" altLang="zh-CN" dirty="0" smtClean="0"/>
              <a:t>2011</a:t>
            </a:r>
            <a:endParaRPr lang="zh-CN" altLang="en-US" sz="2000" dirty="0" smtClean="0"/>
          </a:p>
          <a:p>
            <a:pPr lvl="1" eaLnBrk="1" hangingPunct="1">
              <a:defRPr/>
            </a:pPr>
            <a:r>
              <a:rPr lang="zh-CN" altLang="en-US" sz="2400" b="1" dirty="0" smtClean="0">
                <a:solidFill>
                  <a:schemeClr val="tx2"/>
                </a:solidFill>
                <a:ea typeface="宋体" charset="-122"/>
                <a:cs typeface="+mn-cs"/>
              </a:rPr>
              <a:t>数据</a:t>
            </a:r>
            <a:r>
              <a:rPr lang="en-US" altLang="zh-CN" sz="2400" b="1" dirty="0" smtClean="0">
                <a:solidFill>
                  <a:schemeClr val="tx2"/>
                </a:solidFill>
                <a:ea typeface="宋体" charset="-122"/>
                <a:cs typeface="+mn-cs"/>
              </a:rPr>
              <a:t>: Hyper Spectral</a:t>
            </a:r>
          </a:p>
          <a:p>
            <a:pPr lvl="1" eaLnBrk="1" hangingPunct="1">
              <a:defRPr/>
            </a:pPr>
            <a:r>
              <a:rPr lang="zh-CN" altLang="en-US" sz="2400" b="1" dirty="0" smtClean="0">
                <a:solidFill>
                  <a:schemeClr val="tx2"/>
                </a:solidFill>
                <a:ea typeface="宋体" charset="-122"/>
                <a:cs typeface="+mn-cs"/>
              </a:rPr>
              <a:t>算法</a:t>
            </a:r>
            <a:r>
              <a:rPr lang="en-US" altLang="zh-CN" sz="2400" b="1" dirty="0" smtClean="0">
                <a:solidFill>
                  <a:schemeClr val="tx2"/>
                </a:solidFill>
                <a:ea typeface="宋体" charset="-122"/>
                <a:cs typeface="+mn-cs"/>
              </a:rPr>
              <a:t>: </a:t>
            </a:r>
            <a:r>
              <a:rPr lang="en-US" altLang="zh-CN" sz="2400" b="1" dirty="0" err="1" smtClean="0">
                <a:solidFill>
                  <a:schemeClr val="tx2"/>
                </a:solidFill>
                <a:ea typeface="宋体" charset="-122"/>
                <a:cs typeface="+mn-cs"/>
              </a:rPr>
              <a:t>Endmember</a:t>
            </a:r>
            <a:r>
              <a:rPr lang="en-US" altLang="zh-CN" sz="2400" b="1" dirty="0" smtClean="0">
                <a:solidFill>
                  <a:schemeClr val="tx2"/>
                </a:solidFill>
                <a:ea typeface="宋体" charset="-122"/>
                <a:cs typeface="+mn-cs"/>
              </a:rPr>
              <a:t> </a:t>
            </a:r>
            <a:r>
              <a:rPr lang="en-US" altLang="zh-CN" sz="2400" b="1" dirty="0" err="1" smtClean="0">
                <a:solidFill>
                  <a:schemeClr val="tx2"/>
                </a:solidFill>
                <a:ea typeface="宋体" charset="-122"/>
                <a:cs typeface="+mn-cs"/>
              </a:rPr>
              <a:t>Unmixing</a:t>
            </a:r>
            <a:endParaRPr lang="en-US" altLang="zh-CN" sz="2400" b="1" dirty="0" smtClean="0">
              <a:solidFill>
                <a:schemeClr val="tx2"/>
              </a:solidFill>
              <a:ea typeface="宋体" charset="-122"/>
              <a:cs typeface="+mn-cs"/>
            </a:endParaRPr>
          </a:p>
          <a:p>
            <a:pPr lvl="1" eaLnBrk="1" hangingPunct="1">
              <a:defRPr/>
            </a:pPr>
            <a:r>
              <a:rPr lang="zh-CN" altLang="en-US" sz="2400" b="1" dirty="0" smtClean="0">
                <a:solidFill>
                  <a:schemeClr val="tx2"/>
                </a:solidFill>
                <a:ea typeface="宋体" charset="-122"/>
                <a:cs typeface="+mn-cs"/>
              </a:rPr>
              <a:t>方法</a:t>
            </a:r>
            <a:r>
              <a:rPr lang="en-US" altLang="zh-CN" sz="2400" b="1" dirty="0" smtClean="0">
                <a:solidFill>
                  <a:schemeClr val="tx2"/>
                </a:solidFill>
                <a:ea typeface="宋体" charset="-122"/>
                <a:cs typeface="+mn-cs"/>
              </a:rPr>
              <a:t>: Cluster</a:t>
            </a:r>
            <a:r>
              <a:rPr lang="zh-CN" altLang="en-US" sz="2400" b="1" dirty="0" smtClean="0">
                <a:solidFill>
                  <a:schemeClr val="tx2"/>
                </a:solidFill>
                <a:ea typeface="宋体" charset="-122"/>
                <a:cs typeface="+mn-cs"/>
              </a:rPr>
              <a:t>、</a:t>
            </a:r>
            <a:r>
              <a:rPr lang="en-US" altLang="zh-CN" sz="2400" b="1" dirty="0" smtClean="0">
                <a:solidFill>
                  <a:schemeClr val="tx2"/>
                </a:solidFill>
                <a:ea typeface="宋体" charset="-122"/>
                <a:cs typeface="+mn-cs"/>
              </a:rPr>
              <a:t>Network</a:t>
            </a:r>
            <a:r>
              <a:rPr lang="zh-CN" altLang="en-US" sz="2400" b="1" dirty="0" smtClean="0">
                <a:solidFill>
                  <a:schemeClr val="tx2"/>
                </a:solidFill>
                <a:ea typeface="宋体" charset="-122"/>
                <a:cs typeface="+mn-cs"/>
              </a:rPr>
              <a:t>、</a:t>
            </a:r>
            <a:r>
              <a:rPr lang="en-US" altLang="zh-CN" sz="2400" b="1" dirty="0" smtClean="0">
                <a:solidFill>
                  <a:schemeClr val="tx2"/>
                </a:solidFill>
                <a:ea typeface="宋体" charset="-122"/>
                <a:cs typeface="+mn-cs"/>
              </a:rPr>
              <a:t>FPGA</a:t>
            </a:r>
            <a:r>
              <a:rPr lang="zh-CN" altLang="en-US" sz="2400" b="1" dirty="0" smtClean="0">
                <a:solidFill>
                  <a:schemeClr val="tx2"/>
                </a:solidFill>
                <a:ea typeface="宋体" charset="-122"/>
                <a:cs typeface="+mn-cs"/>
              </a:rPr>
              <a:t>、</a:t>
            </a:r>
            <a:r>
              <a:rPr lang="en-US" altLang="zh-CN" sz="2400" b="1" dirty="0" smtClean="0">
                <a:solidFill>
                  <a:schemeClr val="tx2"/>
                </a:solidFill>
                <a:ea typeface="宋体" charset="-122"/>
                <a:cs typeface="+mn-cs"/>
              </a:rPr>
              <a:t>GPU</a:t>
            </a:r>
          </a:p>
          <a:p>
            <a:pPr lvl="1" eaLnBrk="1" hangingPunct="1">
              <a:defRPr/>
            </a:pPr>
            <a:r>
              <a:rPr lang="zh-CN" altLang="en-US" sz="2400" b="1" dirty="0" smtClean="0">
                <a:solidFill>
                  <a:schemeClr val="tx2"/>
                </a:solidFill>
                <a:ea typeface="宋体" charset="-122"/>
                <a:cs typeface="+mn-cs"/>
              </a:rPr>
              <a:t>实验</a:t>
            </a:r>
            <a:r>
              <a:rPr lang="en-US" altLang="zh-CN" sz="2400" b="1" dirty="0" smtClean="0">
                <a:solidFill>
                  <a:schemeClr val="tx2"/>
                </a:solidFill>
                <a:ea typeface="宋体" charset="-122"/>
                <a:cs typeface="+mn-cs"/>
              </a:rPr>
              <a:t>: 4</a:t>
            </a:r>
            <a:r>
              <a:rPr lang="zh-CN" altLang="en-US" sz="2400" b="1" dirty="0" smtClean="0">
                <a:solidFill>
                  <a:schemeClr val="tx2"/>
                </a:solidFill>
                <a:ea typeface="宋体" charset="-122"/>
                <a:cs typeface="+mn-cs"/>
              </a:rPr>
              <a:t>种</a:t>
            </a:r>
            <a:r>
              <a:rPr lang="en-US" altLang="zh-CN" sz="2400" b="1" dirty="0" smtClean="0">
                <a:solidFill>
                  <a:schemeClr val="tx2"/>
                </a:solidFill>
                <a:ea typeface="宋体" charset="-122"/>
                <a:cs typeface="+mn-cs"/>
              </a:rPr>
              <a:t>HPC</a:t>
            </a:r>
            <a:r>
              <a:rPr lang="zh-CN" altLang="en-US" sz="2400" b="1" dirty="0" smtClean="0">
                <a:solidFill>
                  <a:schemeClr val="tx2"/>
                </a:solidFill>
                <a:ea typeface="宋体" charset="-122"/>
                <a:cs typeface="+mn-cs"/>
              </a:rPr>
              <a:t>并行架构性能对比</a:t>
            </a:r>
          </a:p>
          <a:p>
            <a:pPr eaLnBrk="1" hangingPunct="1">
              <a:defRPr/>
            </a:pPr>
            <a:endParaRPr lang="en-US" altLang="zh-CN" b="1" dirty="0" smtClean="0">
              <a:ea typeface="宋体" charset="-122"/>
            </a:endParaRPr>
          </a:p>
          <a:p>
            <a:pPr eaLnBrk="1" hangingPunct="1">
              <a:defRPr/>
            </a:pPr>
            <a:r>
              <a:rPr lang="en-US" altLang="zh-CN" b="1" dirty="0" smtClean="0">
                <a:ea typeface="宋体" charset="-122"/>
              </a:rPr>
              <a:t>GPU</a:t>
            </a:r>
            <a:r>
              <a:rPr lang="zh-CN" altLang="en-US" b="1" dirty="0">
                <a:ea typeface="宋体" charset="-122"/>
              </a:rPr>
              <a:t>通用并行计算</a:t>
            </a:r>
            <a:r>
              <a:rPr lang="en-US" altLang="zh-CN" b="1" dirty="0">
                <a:ea typeface="宋体" charset="-122"/>
              </a:rPr>
              <a:t> </a:t>
            </a:r>
          </a:p>
          <a:p>
            <a:pPr lvl="1" eaLnBrk="1" hangingPunct="1">
              <a:defRPr/>
            </a:pPr>
            <a:r>
              <a:rPr lang="en-US" altLang="zh-CN" sz="2400" b="1" dirty="0">
                <a:solidFill>
                  <a:schemeClr val="tx2"/>
                </a:solidFill>
                <a:ea typeface="宋体" charset="-122"/>
              </a:rPr>
              <a:t>Monte Carlo</a:t>
            </a:r>
            <a:r>
              <a:rPr lang="zh-CN" altLang="en-US" sz="2400" b="1" dirty="0">
                <a:solidFill>
                  <a:schemeClr val="tx2"/>
                </a:solidFill>
                <a:ea typeface="宋体" charset="-122"/>
              </a:rPr>
              <a:t>、</a:t>
            </a:r>
            <a:r>
              <a:rPr lang="en-US" altLang="zh-CN" sz="2400" b="1" dirty="0">
                <a:solidFill>
                  <a:schemeClr val="tx2"/>
                </a:solidFill>
                <a:ea typeface="宋体" charset="-122"/>
              </a:rPr>
              <a:t>Lattice Boltzmann</a:t>
            </a:r>
            <a:r>
              <a:rPr lang="zh-CN" altLang="en-US" sz="2400" b="1" dirty="0">
                <a:solidFill>
                  <a:schemeClr val="tx2"/>
                </a:solidFill>
                <a:ea typeface="宋体" charset="-122"/>
              </a:rPr>
              <a:t>、</a:t>
            </a:r>
            <a:r>
              <a:rPr lang="en-US" altLang="zh-CN" sz="2400" b="1" dirty="0">
                <a:solidFill>
                  <a:schemeClr val="tx2"/>
                </a:solidFill>
                <a:ea typeface="宋体" charset="-122"/>
              </a:rPr>
              <a:t>FFT</a:t>
            </a:r>
            <a:r>
              <a:rPr lang="zh-CN" altLang="en-US" sz="2400" b="1" dirty="0">
                <a:solidFill>
                  <a:schemeClr val="tx2"/>
                </a:solidFill>
                <a:ea typeface="宋体" charset="-122"/>
              </a:rPr>
              <a:t>、</a:t>
            </a:r>
            <a:r>
              <a:rPr lang="en-US" altLang="zh-CN" sz="2400" b="1" dirty="0">
                <a:solidFill>
                  <a:schemeClr val="tx2"/>
                </a:solidFill>
                <a:ea typeface="宋体" charset="-122"/>
              </a:rPr>
              <a:t>Sparse Matrix Vector</a:t>
            </a:r>
            <a:r>
              <a:rPr lang="zh-CN" altLang="en-US" sz="2400" b="1" dirty="0">
                <a:solidFill>
                  <a:schemeClr val="tx2"/>
                </a:solidFill>
                <a:ea typeface="宋体" charset="-122"/>
              </a:rPr>
              <a:t>、</a:t>
            </a:r>
            <a:r>
              <a:rPr lang="en-US" altLang="zh-CN" sz="2400" b="1" dirty="0">
                <a:solidFill>
                  <a:schemeClr val="tx2"/>
                </a:solidFill>
                <a:ea typeface="宋体" charset="-122"/>
              </a:rPr>
              <a:t>Histogram</a:t>
            </a:r>
            <a:endParaRPr lang="en-US" altLang="zh-CN" dirty="0"/>
          </a:p>
          <a:p>
            <a:pPr marL="457200" lvl="1" indent="0" eaLnBrk="1" hangingPunct="1">
              <a:buNone/>
              <a:defRPr/>
            </a:pPr>
            <a:endParaRPr lang="en-US" altLang="zh-CN" sz="2400" b="1" dirty="0" smtClean="0">
              <a:solidFill>
                <a:schemeClr val="tx2"/>
              </a:solidFill>
              <a:ea typeface="宋体" charset="-122"/>
              <a:cs typeface="+mn-cs"/>
            </a:endParaRPr>
          </a:p>
        </p:txBody>
      </p:sp>
      <p:sp>
        <p:nvSpPr>
          <p:cNvPr id="8196" name="灯片编号占位符 1"/>
          <p:cNvSpPr>
            <a:spLocks noGrp="1"/>
          </p:cNvSpPr>
          <p:nvPr>
            <p:ph type="sldNum" sz="quarter" idx="12"/>
          </p:nvPr>
        </p:nvSpPr>
        <p:spPr>
          <a:noFill/>
          <a:ln>
            <a:miter lim="800000"/>
            <a:headEnd/>
            <a:tailEnd/>
          </a:ln>
        </p:spPr>
        <p:txBody>
          <a:bodyPr/>
          <a:lstStyle/>
          <a:p>
            <a:fld id="{BE7383C9-F949-4C1F-B648-F559BB630D06}" type="slidenum">
              <a:rPr lang="en-US" altLang="zh-CN" smtClean="0">
                <a:solidFill>
                  <a:srgbClr val="0D1259"/>
                </a:solidFill>
              </a:rPr>
              <a:pPr/>
              <a:t>6</a:t>
            </a:fld>
            <a:endParaRPr lang="en-US" altLang="zh-CN" smtClean="0">
              <a:solidFill>
                <a:srgbClr val="0D1259"/>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3296749966"/>
              </p:ext>
            </p:extLst>
          </p:nvPr>
        </p:nvGraphicFramePr>
        <p:xfrm>
          <a:off x="90612" y="2636912"/>
          <a:ext cx="6167438" cy="3565526"/>
        </p:xfrm>
        <a:graphic>
          <a:graphicData uri="http://schemas.openxmlformats.org/drawingml/2006/table">
            <a:tbl>
              <a:tblPr/>
              <a:tblGrid>
                <a:gridCol w="1541463"/>
                <a:gridCol w="1892300"/>
                <a:gridCol w="1906587"/>
                <a:gridCol w="827088"/>
              </a:tblGrid>
              <a:tr h="64013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outerShdw blurRad="38100" dist="38100" dir="2700000" algn="tl">
                              <a:srgbClr val="000000"/>
                            </a:outerShdw>
                          </a:effectLst>
                          <a:latin typeface="Times New Roman" pitchFamily="18" charset="0"/>
                          <a:ea typeface="宋体" charset="-122"/>
                        </a:rPr>
                        <a:t>并行架构</a:t>
                      </a:r>
                    </a:p>
                  </a:txBody>
                  <a:tcPr marT="45724" marB="4572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F6FC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outerShdw blurRad="38100" dist="38100" dir="2700000" algn="tl">
                              <a:srgbClr val="000000"/>
                            </a:outerShdw>
                          </a:effectLst>
                          <a:latin typeface="Times New Roman" pitchFamily="18" charset="0"/>
                          <a:ea typeface="宋体" charset="-122"/>
                        </a:rPr>
                        <a:t>配置</a:t>
                      </a:r>
                    </a:p>
                  </a:txBody>
                  <a:tcPr marT="45724" marB="4572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F6FC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outerShdw blurRad="38100" dist="38100" dir="2700000" algn="tl">
                              <a:srgbClr val="000000"/>
                            </a:outerShdw>
                          </a:effectLst>
                          <a:latin typeface="Times New Roman" pitchFamily="18" charset="0"/>
                          <a:ea typeface="宋体" charset="-122"/>
                        </a:rPr>
                        <a:t>参数</a:t>
                      </a:r>
                    </a:p>
                  </a:txBody>
                  <a:tcPr marT="45724" marB="4572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F6FC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outerShdw blurRad="38100" dist="38100" dir="2700000" algn="tl">
                              <a:srgbClr val="000000"/>
                            </a:outerShdw>
                          </a:effectLst>
                          <a:latin typeface="Times New Roman" pitchFamily="18" charset="0"/>
                          <a:ea typeface="宋体" charset="-122"/>
                        </a:rPr>
                        <a:t>加速比</a:t>
                      </a:r>
                    </a:p>
                  </a:txBody>
                  <a:tcPr marT="45724" marB="4572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F6FC6"/>
                    </a:solidFill>
                  </a:tcPr>
                </a:tc>
              </a:tr>
              <a:tr h="74142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rPr>
                        <a:t>Cluster</a:t>
                      </a:r>
                      <a:endParaRPr kumimoji="0" lang="zh-CN" altLang="en-US" sz="2000" b="0" i="0" u="none" strike="noStrike" cap="none" normalizeH="0" baseline="0" dirty="0" smtClean="0">
                        <a:ln>
                          <a:noFill/>
                        </a:ln>
                        <a:solidFill>
                          <a:schemeClr val="tx1"/>
                        </a:solidFill>
                        <a:effectLst/>
                        <a:latin typeface="Times New Roman" pitchFamily="18" charset="0"/>
                        <a:ea typeface="宋体" charset="-122"/>
                      </a:endParaRPr>
                    </a:p>
                  </a:txBody>
                  <a:tcPr marT="45724" marB="4572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AutoNum type="arabicPlain" startAt="16"/>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CPUs </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Intel Xeon</a:t>
                      </a:r>
                      <a:endParaRPr kumimoji="0" lang="zh-CN" altLang="en-US" sz="2000" b="0" i="0" u="none" strike="noStrike" cap="none" normalizeH="0" baseline="0" smtClean="0">
                        <a:ln>
                          <a:noFill/>
                        </a:ln>
                        <a:solidFill>
                          <a:schemeClr val="tx1"/>
                        </a:solidFill>
                        <a:effectLst/>
                        <a:latin typeface="Times New Roman" pitchFamily="18" charset="0"/>
                        <a:ea typeface="宋体" charset="-122"/>
                      </a:endParaRPr>
                    </a:p>
                  </a:txBody>
                  <a:tcPr marT="45724" marB="4572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32 * 2.4 * 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154 Gflops</a:t>
                      </a:r>
                      <a:endParaRPr kumimoji="0" lang="zh-CN" altLang="en-US" sz="2000" b="0" i="0" u="none" strike="noStrike" cap="none" normalizeH="0" baseline="0" smtClean="0">
                        <a:ln>
                          <a:noFill/>
                        </a:ln>
                        <a:solidFill>
                          <a:schemeClr val="tx1"/>
                        </a:solidFill>
                        <a:effectLst/>
                        <a:latin typeface="Times New Roman" pitchFamily="18" charset="0"/>
                        <a:ea typeface="宋体" charset="-122"/>
                      </a:endParaRPr>
                    </a:p>
                  </a:txBody>
                  <a:tcPr marT="45724" marB="4572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15</a:t>
                      </a:r>
                      <a:endParaRPr kumimoji="0" lang="zh-CN" altLang="en-US" sz="2000" b="0" i="0" u="none" strike="noStrike" cap="none" normalizeH="0" baseline="0" smtClean="0">
                        <a:ln>
                          <a:noFill/>
                        </a:ln>
                        <a:solidFill>
                          <a:schemeClr val="tx1"/>
                        </a:solidFill>
                        <a:effectLst/>
                        <a:latin typeface="Times New Roman" pitchFamily="18" charset="0"/>
                        <a:ea typeface="宋体" charset="-122"/>
                      </a:endParaRPr>
                    </a:p>
                  </a:txBody>
                  <a:tcPr marT="45724" marB="4572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r>
              <a:tr h="74142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Network</a:t>
                      </a:r>
                      <a:endParaRPr kumimoji="0" lang="zh-CN" altLang="en-US" sz="2000" b="0" i="0" u="none" strike="noStrike" cap="none" normalizeH="0" baseline="0" smtClean="0">
                        <a:ln>
                          <a:noFill/>
                        </a:ln>
                        <a:solidFill>
                          <a:schemeClr val="tx1"/>
                        </a:solidFill>
                        <a:effectLst/>
                        <a:latin typeface="Times New Roman" pitchFamily="18" charset="0"/>
                        <a:ea typeface="宋体" charset="-122"/>
                      </a:endParaRPr>
                    </a:p>
                  </a:txBody>
                  <a:tcPr marT="45724" marB="4572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5"/>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AutoNum type="arabicPlain" startAt="16"/>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CPUs</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Intel/AMD/SUN</a:t>
                      </a:r>
                      <a:endParaRPr kumimoji="0" lang="zh-CN" altLang="en-US" sz="2000" b="0" i="0" u="none" strike="noStrike" cap="none" normalizeH="0" baseline="0" smtClean="0">
                        <a:ln>
                          <a:noFill/>
                        </a:ln>
                        <a:solidFill>
                          <a:schemeClr val="tx1"/>
                        </a:solidFill>
                        <a:effectLst/>
                        <a:latin typeface="Times New Roman" pitchFamily="18" charset="0"/>
                        <a:ea typeface="宋体" charset="-122"/>
                      </a:endParaRPr>
                    </a:p>
                  </a:txBody>
                  <a:tcPr marT="45724" marB="4572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charset="-122"/>
                        </a:rPr>
                        <a:t>≈ </a:t>
                      </a:r>
                      <a:r>
                        <a:rPr kumimoji="0" lang="en-US" altLang="zh-CN" sz="2000" b="0" i="0" u="none" strike="noStrike" cap="none" normalizeH="0" baseline="0" smtClean="0">
                          <a:ln>
                            <a:noFill/>
                          </a:ln>
                          <a:solidFill>
                            <a:schemeClr val="tx1"/>
                          </a:solidFill>
                          <a:effectLst/>
                          <a:latin typeface="Times New Roman" pitchFamily="18" charset="0"/>
                          <a:ea typeface="宋体" charset="-122"/>
                        </a:rPr>
                        <a:t>150 Gflops</a:t>
                      </a:r>
                      <a:endParaRPr kumimoji="0" lang="zh-CN" altLang="en-US" sz="2000" b="0" i="0" u="none" strike="noStrike" cap="none" normalizeH="0" baseline="0" smtClean="0">
                        <a:ln>
                          <a:noFill/>
                        </a:ln>
                        <a:solidFill>
                          <a:schemeClr val="tx1"/>
                        </a:solidFill>
                        <a:effectLst/>
                        <a:latin typeface="Times New Roman" pitchFamily="18" charset="0"/>
                        <a:ea typeface="宋体" charset="-122"/>
                      </a:endParaRPr>
                    </a:p>
                  </a:txBody>
                  <a:tcPr marT="45724" marB="4572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13</a:t>
                      </a:r>
                      <a:endParaRPr kumimoji="0" lang="zh-CN" altLang="en-US" sz="2000" b="0" i="0" u="none" strike="noStrike" cap="none" normalizeH="0" baseline="0" smtClean="0">
                        <a:ln>
                          <a:noFill/>
                        </a:ln>
                        <a:solidFill>
                          <a:schemeClr val="tx1"/>
                        </a:solidFill>
                        <a:effectLst/>
                        <a:latin typeface="Times New Roman" pitchFamily="18" charset="0"/>
                        <a:ea typeface="宋体" charset="-122"/>
                      </a:endParaRPr>
                    </a:p>
                  </a:txBody>
                  <a:tcPr marT="45724" marB="4572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5"/>
                    </a:solidFill>
                  </a:tcPr>
                </a:tc>
              </a:tr>
              <a:tr h="7011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rPr>
                        <a:t>FPGA</a:t>
                      </a:r>
                      <a:endParaRPr kumimoji="0" lang="zh-CN" altLang="en-US" sz="2000" b="0" i="0" u="none" strike="noStrike" cap="none" normalizeH="0" baseline="0" dirty="0" smtClean="0">
                        <a:ln>
                          <a:noFill/>
                        </a:ln>
                        <a:solidFill>
                          <a:schemeClr val="tx1"/>
                        </a:solidFill>
                        <a:effectLst/>
                        <a:latin typeface="Times New Roman" pitchFamily="18" charset="0"/>
                        <a:ea typeface="宋体" charset="-122"/>
                      </a:endParaRPr>
                    </a:p>
                  </a:txBody>
                  <a:tcPr marT="45724" marB="4572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Virtex-II PRO</a:t>
                      </a:r>
                      <a:endParaRPr kumimoji="0" lang="zh-CN" altLang="en-US" sz="2000" b="0" i="0" u="none" strike="noStrike" cap="none" normalizeH="0" baseline="0" smtClean="0">
                        <a:ln>
                          <a:noFill/>
                        </a:ln>
                        <a:solidFill>
                          <a:schemeClr val="tx1"/>
                        </a:solidFill>
                        <a:effectLst/>
                        <a:latin typeface="Times New Roman" pitchFamily="18" charset="0"/>
                        <a:ea typeface="宋体" charset="-122"/>
                      </a:endParaRPr>
                    </a:p>
                  </a:txBody>
                  <a:tcPr marT="45724" marB="4572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13696 slices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Times New Roman" pitchFamily="18" charset="0"/>
                        <a:ea typeface="宋体" charset="-122"/>
                      </a:endParaRPr>
                    </a:p>
                  </a:txBody>
                  <a:tcPr marT="45724" marB="4572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35</a:t>
                      </a:r>
                      <a:endParaRPr kumimoji="0" lang="zh-CN" altLang="en-US" sz="2000" b="0" i="0" u="none" strike="noStrike" cap="none" normalizeH="0" baseline="0" smtClean="0">
                        <a:ln>
                          <a:noFill/>
                        </a:ln>
                        <a:solidFill>
                          <a:schemeClr val="tx1"/>
                        </a:solidFill>
                        <a:effectLst/>
                        <a:latin typeface="Times New Roman" pitchFamily="18" charset="0"/>
                        <a:ea typeface="宋体" charset="-122"/>
                      </a:endParaRPr>
                    </a:p>
                  </a:txBody>
                  <a:tcPr marT="45724" marB="4572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r>
              <a:tr h="74142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GPU</a:t>
                      </a:r>
                      <a:endParaRPr kumimoji="0" lang="zh-CN" altLang="en-US" sz="2000" b="0" i="0" u="none" strike="noStrike" cap="none" normalizeH="0" baseline="0" smtClean="0">
                        <a:ln>
                          <a:noFill/>
                        </a:ln>
                        <a:solidFill>
                          <a:schemeClr val="tx1"/>
                        </a:solidFill>
                        <a:effectLst/>
                        <a:latin typeface="Times New Roman" pitchFamily="18" charset="0"/>
                        <a:ea typeface="宋体" charset="-122"/>
                      </a:endParaRPr>
                    </a:p>
                  </a:txBody>
                  <a:tcPr marT="45724" marB="4572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NVidia Tesla C1060</a:t>
                      </a:r>
                      <a:endParaRPr kumimoji="0" lang="zh-CN" altLang="en-US" sz="2000" b="0" i="0" u="none" strike="noStrike" cap="none" normalizeH="0" baseline="0" smtClean="0">
                        <a:ln>
                          <a:noFill/>
                        </a:ln>
                        <a:solidFill>
                          <a:schemeClr val="tx1"/>
                        </a:solidFill>
                        <a:effectLst/>
                        <a:latin typeface="Times New Roman" pitchFamily="18" charset="0"/>
                        <a:ea typeface="宋体" charset="-122"/>
                      </a:endParaRPr>
                    </a:p>
                  </a:txBody>
                  <a:tcPr marT="45724" marB="4572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240 * 1.3 * 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933 Gflops</a:t>
                      </a:r>
                      <a:endParaRPr kumimoji="0" lang="zh-CN" altLang="en-US" sz="2000" b="0" i="0" u="none" strike="noStrike" cap="none" normalizeH="0" baseline="0" smtClean="0">
                        <a:ln>
                          <a:noFill/>
                        </a:ln>
                        <a:solidFill>
                          <a:schemeClr val="tx1"/>
                        </a:solidFill>
                        <a:effectLst/>
                        <a:latin typeface="Times New Roman" pitchFamily="18" charset="0"/>
                        <a:ea typeface="宋体" charset="-122"/>
                      </a:endParaRPr>
                    </a:p>
                  </a:txBody>
                  <a:tcPr marT="45724" marB="4572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rPr>
                        <a:t>61</a:t>
                      </a:r>
                      <a:endParaRPr kumimoji="0" lang="zh-CN" altLang="en-US" sz="2000" b="0" i="0" u="none" strike="noStrike" cap="none" normalizeH="0" baseline="0" dirty="0" smtClean="0">
                        <a:ln>
                          <a:noFill/>
                        </a:ln>
                        <a:solidFill>
                          <a:schemeClr val="tx1"/>
                        </a:solidFill>
                        <a:effectLst/>
                        <a:latin typeface="Times New Roman" pitchFamily="18" charset="0"/>
                        <a:ea typeface="宋体" charset="-122"/>
                      </a:endParaRPr>
                    </a:p>
                  </a:txBody>
                  <a:tcPr marT="45724" marB="4572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5"/>
                    </a:solidFill>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20827860"/>
              </p:ext>
            </p:extLst>
          </p:nvPr>
        </p:nvGraphicFramePr>
        <p:xfrm>
          <a:off x="6324600" y="2636912"/>
          <a:ext cx="2678113" cy="1828800"/>
        </p:xfrm>
        <a:graphic>
          <a:graphicData uri="http://schemas.openxmlformats.org/drawingml/2006/table">
            <a:tbl>
              <a:tblPr/>
              <a:tblGrid>
                <a:gridCol w="925513"/>
                <a:gridCol w="914400"/>
                <a:gridCol w="838200"/>
              </a:tblGrid>
              <a:tr h="3444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F6FC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charset="-122"/>
                        </a:rPr>
                        <a:t>CPU</a:t>
                      </a:r>
                      <a:endParaRPr kumimoji="0" lang="zh-CN" altLang="en-US" sz="18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F6FC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charset="0"/>
                          <a:ea typeface="宋体" charset="-122"/>
                        </a:rPr>
                        <a:t>GPU</a:t>
                      </a:r>
                      <a:endParaRPr kumimoji="0" lang="zh-CN" altLang="en-US" sz="18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F6FC6"/>
                    </a:solidFill>
                  </a:tcPr>
                </a:tc>
              </a:tr>
              <a:tr h="330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charset="0"/>
                          <a:ea typeface="宋体" charset="-122"/>
                        </a:rPr>
                        <a:t>实时性</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Arial" charset="0"/>
                          <a:ea typeface="宋体" charset="-122"/>
                        </a:rPr>
                        <a:t>非实时</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Arial" charset="0"/>
                          <a:ea typeface="宋体" charset="-122"/>
                        </a:rPr>
                        <a:t>实时</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r>
              <a:tr h="3444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Arial" charset="0"/>
                          <a:ea typeface="宋体" charset="-122"/>
                        </a:rPr>
                        <a:t>体积</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Arial" charset="0"/>
                          <a:ea typeface="宋体" charset="-122"/>
                        </a:rPr>
                        <a:t>庞大</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Arial" charset="0"/>
                          <a:ea typeface="宋体" charset="-122"/>
                        </a:rPr>
                        <a:t>小巧</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5"/>
                    </a:solidFill>
                  </a:tcPr>
                </a:tc>
              </a:tr>
              <a:tr h="330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Arial" charset="0"/>
                          <a:ea typeface="宋体" charset="-122"/>
                        </a:rPr>
                        <a:t>便携性</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Arial" charset="0"/>
                          <a:ea typeface="宋体" charset="-122"/>
                        </a:rPr>
                        <a:t>机房</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Arial" charset="0"/>
                          <a:ea typeface="宋体" charset="-122"/>
                        </a:rPr>
                        <a:t>机载</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Arial" charset="0"/>
                          <a:ea typeface="宋体" charset="-122"/>
                        </a:rPr>
                        <a:t>数据量</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Arial" charset="0"/>
                          <a:ea typeface="宋体" charset="-122"/>
                        </a:rPr>
                        <a:t>海量</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charset="0"/>
                          <a:ea typeface="宋体" charset="-122"/>
                        </a:rPr>
                        <a:t>有限</a:t>
                      </a:r>
                      <a:endParaRPr kumimoji="0" lang="en-US" altLang="zh-CN" sz="18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5"/>
                    </a:solidFill>
                  </a:tcPr>
                </a:tc>
              </a:tr>
            </a:tbl>
          </a:graphicData>
        </a:graphic>
      </p:graphicFrame>
      <p:graphicFrame>
        <p:nvGraphicFramePr>
          <p:cNvPr id="8" name="图表 7"/>
          <p:cNvGraphicFramePr>
            <a:graphicFrameLocks/>
          </p:cNvGraphicFramePr>
          <p:nvPr>
            <p:extLst>
              <p:ext uri="{D42A27DB-BD31-4B8C-83A1-F6EECF244321}">
                <p14:modId xmlns:p14="http://schemas.microsoft.com/office/powerpoint/2010/main" val="2143013279"/>
              </p:ext>
            </p:extLst>
          </p:nvPr>
        </p:nvGraphicFramePr>
        <p:xfrm>
          <a:off x="1619672" y="1916832"/>
          <a:ext cx="6696744" cy="309634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fade">
                                      <p:cBhvr>
                                        <p:cTn id="7" dur="1000"/>
                                        <p:tgtEl>
                                          <p:spTgt spid="41987">
                                            <p:txEl>
                                              <p:pRg st="0" end="0"/>
                                            </p:txEl>
                                          </p:spTgt>
                                        </p:tgtEl>
                                      </p:cBhvr>
                                    </p:animEffect>
                                    <p:anim calcmode="lin" valueType="num">
                                      <p:cBhvr>
                                        <p:cTn id="8" dur="1000" fill="hold"/>
                                        <p:tgtEl>
                                          <p:spTgt spid="419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19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987">
                                            <p:txEl>
                                              <p:pRg st="1" end="1"/>
                                            </p:txEl>
                                          </p:spTgt>
                                        </p:tgtEl>
                                        <p:attrNameLst>
                                          <p:attrName>style.visibility</p:attrName>
                                        </p:attrNameLst>
                                      </p:cBhvr>
                                      <p:to>
                                        <p:strVal val="visible"/>
                                      </p:to>
                                    </p:set>
                                    <p:animEffect transition="in" filter="fade">
                                      <p:cBhvr>
                                        <p:cTn id="14" dur="1000"/>
                                        <p:tgtEl>
                                          <p:spTgt spid="41987">
                                            <p:txEl>
                                              <p:pRg st="1" end="1"/>
                                            </p:txEl>
                                          </p:spTgt>
                                        </p:tgtEl>
                                      </p:cBhvr>
                                    </p:animEffect>
                                    <p:anim calcmode="lin" valueType="num">
                                      <p:cBhvr>
                                        <p:cTn id="15" dur="1000" fill="hold"/>
                                        <p:tgtEl>
                                          <p:spTgt spid="419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19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41987">
                                            <p:txEl>
                                              <p:pRg st="2" end="2"/>
                                            </p:txEl>
                                          </p:spTgt>
                                        </p:tgtEl>
                                        <p:attrNameLst>
                                          <p:attrName>style.visibility</p:attrName>
                                        </p:attrNameLst>
                                      </p:cBhvr>
                                      <p:to>
                                        <p:strVal val="visible"/>
                                      </p:to>
                                    </p:set>
                                    <p:animEffect transition="in" filter="fade">
                                      <p:cBhvr>
                                        <p:cTn id="21" dur="1000"/>
                                        <p:tgtEl>
                                          <p:spTgt spid="41987">
                                            <p:txEl>
                                              <p:pRg st="2" end="2"/>
                                            </p:txEl>
                                          </p:spTgt>
                                        </p:tgtEl>
                                      </p:cBhvr>
                                    </p:animEffect>
                                    <p:anim calcmode="lin" valueType="num">
                                      <p:cBhvr>
                                        <p:cTn id="22" dur="1000" fill="hold"/>
                                        <p:tgtEl>
                                          <p:spTgt spid="4198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1987">
                                            <p:txEl>
                                              <p:pRg st="2" end="2"/>
                                            </p:txEl>
                                          </p:spTgt>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41987">
                                            <p:txEl>
                                              <p:pRg st="3" end="3"/>
                                            </p:txEl>
                                          </p:spTgt>
                                        </p:tgtEl>
                                        <p:attrNameLst>
                                          <p:attrName>style.visibility</p:attrName>
                                        </p:attrNameLst>
                                      </p:cBhvr>
                                      <p:to>
                                        <p:strVal val="visible"/>
                                      </p:to>
                                    </p:set>
                                    <p:animEffect transition="in" filter="fade">
                                      <p:cBhvr>
                                        <p:cTn id="26" dur="1000"/>
                                        <p:tgtEl>
                                          <p:spTgt spid="41987">
                                            <p:txEl>
                                              <p:pRg st="3" end="3"/>
                                            </p:txEl>
                                          </p:spTgt>
                                        </p:tgtEl>
                                      </p:cBhvr>
                                    </p:animEffect>
                                    <p:anim calcmode="lin" valueType="num">
                                      <p:cBhvr>
                                        <p:cTn id="27" dur="1000" fill="hold"/>
                                        <p:tgtEl>
                                          <p:spTgt spid="41987">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41987">
                                            <p:txEl>
                                              <p:pRg st="3" end="3"/>
                                            </p:txEl>
                                          </p:spTgt>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0"/>
                                  </p:stCondLst>
                                  <p:childTnLst>
                                    <p:set>
                                      <p:cBhvr>
                                        <p:cTn id="30" dur="1" fill="hold">
                                          <p:stCondLst>
                                            <p:cond delay="0"/>
                                          </p:stCondLst>
                                        </p:cTn>
                                        <p:tgtEl>
                                          <p:spTgt spid="41987">
                                            <p:txEl>
                                              <p:pRg st="4" end="4"/>
                                            </p:txEl>
                                          </p:spTgt>
                                        </p:tgtEl>
                                        <p:attrNameLst>
                                          <p:attrName>style.visibility</p:attrName>
                                        </p:attrNameLst>
                                      </p:cBhvr>
                                      <p:to>
                                        <p:strVal val="visible"/>
                                      </p:to>
                                    </p:set>
                                    <p:animEffect transition="in" filter="fade">
                                      <p:cBhvr>
                                        <p:cTn id="31" dur="1000"/>
                                        <p:tgtEl>
                                          <p:spTgt spid="41987">
                                            <p:txEl>
                                              <p:pRg st="4" end="4"/>
                                            </p:txEl>
                                          </p:spTgt>
                                        </p:tgtEl>
                                      </p:cBhvr>
                                    </p:animEffect>
                                    <p:anim calcmode="lin" valueType="num">
                                      <p:cBhvr>
                                        <p:cTn id="32" dur="1000" fill="hold"/>
                                        <p:tgtEl>
                                          <p:spTgt spid="41987">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1987">
                                            <p:txEl>
                                              <p:pRg st="4" end="4"/>
                                            </p:txEl>
                                          </p:spTgt>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41987">
                                            <p:txEl>
                                              <p:pRg st="5" end="5"/>
                                            </p:txEl>
                                          </p:spTgt>
                                        </p:tgtEl>
                                        <p:attrNameLst>
                                          <p:attrName>style.visibility</p:attrName>
                                        </p:attrNameLst>
                                      </p:cBhvr>
                                      <p:to>
                                        <p:strVal val="visible"/>
                                      </p:to>
                                    </p:set>
                                    <p:animEffect transition="in" filter="fade">
                                      <p:cBhvr>
                                        <p:cTn id="36" dur="1000"/>
                                        <p:tgtEl>
                                          <p:spTgt spid="41987">
                                            <p:txEl>
                                              <p:pRg st="5" end="5"/>
                                            </p:txEl>
                                          </p:spTgt>
                                        </p:tgtEl>
                                      </p:cBhvr>
                                    </p:animEffect>
                                    <p:anim calcmode="lin" valueType="num">
                                      <p:cBhvr>
                                        <p:cTn id="37" dur="1000" fill="hold"/>
                                        <p:tgtEl>
                                          <p:spTgt spid="41987">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4198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nodeType="clickEffect">
                                  <p:stCondLst>
                                    <p:cond delay="0"/>
                                  </p:stCondLst>
                                  <p:childTnLst>
                                    <p:animEffect transition="out" filter="fade">
                                      <p:cBhvr>
                                        <p:cTn id="42" dur="1000"/>
                                        <p:tgtEl>
                                          <p:spTgt spid="41987">
                                            <p:txEl>
                                              <p:pRg st="1" end="1"/>
                                            </p:txEl>
                                          </p:spTgt>
                                        </p:tgtEl>
                                      </p:cBhvr>
                                    </p:animEffect>
                                    <p:anim calcmode="lin" valueType="num">
                                      <p:cBhvr>
                                        <p:cTn id="43" dur="1000"/>
                                        <p:tgtEl>
                                          <p:spTgt spid="41987">
                                            <p:txEl>
                                              <p:pRg st="1" end="1"/>
                                            </p:txEl>
                                          </p:spTgt>
                                        </p:tgtEl>
                                        <p:attrNameLst>
                                          <p:attrName>ppt_x</p:attrName>
                                        </p:attrNameLst>
                                      </p:cBhvr>
                                      <p:tavLst>
                                        <p:tav tm="0">
                                          <p:val>
                                            <p:strVal val="ppt_x"/>
                                          </p:val>
                                        </p:tav>
                                        <p:tav tm="100000">
                                          <p:val>
                                            <p:strVal val="ppt_x"/>
                                          </p:val>
                                        </p:tav>
                                      </p:tavLst>
                                    </p:anim>
                                    <p:anim calcmode="lin" valueType="num">
                                      <p:cBhvr>
                                        <p:cTn id="44" dur="1000"/>
                                        <p:tgtEl>
                                          <p:spTgt spid="41987">
                                            <p:txEl>
                                              <p:pRg st="1" end="1"/>
                                            </p:txEl>
                                          </p:spTgt>
                                        </p:tgtEl>
                                        <p:attrNameLst>
                                          <p:attrName>ppt_y</p:attrName>
                                        </p:attrNameLst>
                                      </p:cBhvr>
                                      <p:tavLst>
                                        <p:tav tm="0">
                                          <p:val>
                                            <p:strVal val="ppt_y"/>
                                          </p:val>
                                        </p:tav>
                                        <p:tav tm="100000">
                                          <p:val>
                                            <p:strVal val="ppt_y+.1"/>
                                          </p:val>
                                        </p:tav>
                                      </p:tavLst>
                                    </p:anim>
                                    <p:set>
                                      <p:cBhvr>
                                        <p:cTn id="45" dur="1" fill="hold">
                                          <p:stCondLst>
                                            <p:cond delay="999"/>
                                          </p:stCondLst>
                                        </p:cTn>
                                        <p:tgtEl>
                                          <p:spTgt spid="41987">
                                            <p:txEl>
                                              <p:pRg st="1" end="1"/>
                                            </p:txEl>
                                          </p:spTgt>
                                        </p:tgtEl>
                                        <p:attrNameLst>
                                          <p:attrName>style.visibility</p:attrName>
                                        </p:attrNameLst>
                                      </p:cBhvr>
                                      <p:to>
                                        <p:strVal val="hidden"/>
                                      </p:to>
                                    </p:set>
                                  </p:childTnLst>
                                </p:cTn>
                              </p:par>
                              <p:par>
                                <p:cTn id="46" presetID="42" presetClass="exit" presetSubtype="0" fill="hold" grpId="0" nodeType="withEffect">
                                  <p:stCondLst>
                                    <p:cond delay="0"/>
                                  </p:stCondLst>
                                  <p:childTnLst>
                                    <p:animEffect transition="out" filter="fade">
                                      <p:cBhvr>
                                        <p:cTn id="47" dur="1000"/>
                                        <p:tgtEl>
                                          <p:spTgt spid="41987">
                                            <p:txEl>
                                              <p:pRg st="2" end="2"/>
                                            </p:txEl>
                                          </p:spTgt>
                                        </p:tgtEl>
                                      </p:cBhvr>
                                    </p:animEffect>
                                    <p:anim calcmode="lin" valueType="num">
                                      <p:cBhvr>
                                        <p:cTn id="48" dur="1000"/>
                                        <p:tgtEl>
                                          <p:spTgt spid="41987">
                                            <p:txEl>
                                              <p:pRg st="2" end="2"/>
                                            </p:txEl>
                                          </p:spTgt>
                                        </p:tgtEl>
                                        <p:attrNameLst>
                                          <p:attrName>ppt_x</p:attrName>
                                        </p:attrNameLst>
                                      </p:cBhvr>
                                      <p:tavLst>
                                        <p:tav tm="0">
                                          <p:val>
                                            <p:strVal val="ppt_x"/>
                                          </p:val>
                                        </p:tav>
                                        <p:tav tm="100000">
                                          <p:val>
                                            <p:strVal val="ppt_x"/>
                                          </p:val>
                                        </p:tav>
                                      </p:tavLst>
                                    </p:anim>
                                    <p:anim calcmode="lin" valueType="num">
                                      <p:cBhvr>
                                        <p:cTn id="49" dur="1000"/>
                                        <p:tgtEl>
                                          <p:spTgt spid="41987">
                                            <p:txEl>
                                              <p:pRg st="2" end="2"/>
                                            </p:txEl>
                                          </p:spTgt>
                                        </p:tgtEl>
                                        <p:attrNameLst>
                                          <p:attrName>ppt_y</p:attrName>
                                        </p:attrNameLst>
                                      </p:cBhvr>
                                      <p:tavLst>
                                        <p:tav tm="0">
                                          <p:val>
                                            <p:strVal val="ppt_y"/>
                                          </p:val>
                                        </p:tav>
                                        <p:tav tm="100000">
                                          <p:val>
                                            <p:strVal val="ppt_y+.1"/>
                                          </p:val>
                                        </p:tav>
                                      </p:tavLst>
                                    </p:anim>
                                    <p:set>
                                      <p:cBhvr>
                                        <p:cTn id="50" dur="1" fill="hold">
                                          <p:stCondLst>
                                            <p:cond delay="999"/>
                                          </p:stCondLst>
                                        </p:cTn>
                                        <p:tgtEl>
                                          <p:spTgt spid="41987">
                                            <p:txEl>
                                              <p:pRg st="2" end="2"/>
                                            </p:txEl>
                                          </p:spTgt>
                                        </p:tgtEl>
                                        <p:attrNameLst>
                                          <p:attrName>style.visibility</p:attrName>
                                        </p:attrNameLst>
                                      </p:cBhvr>
                                      <p:to>
                                        <p:strVal val="hidden"/>
                                      </p:to>
                                    </p:set>
                                  </p:childTnLst>
                                </p:cTn>
                              </p:par>
                              <p:par>
                                <p:cTn id="51" presetID="42" presetClass="exit" presetSubtype="0" fill="hold" grpId="0" nodeType="withEffect">
                                  <p:stCondLst>
                                    <p:cond delay="0"/>
                                  </p:stCondLst>
                                  <p:childTnLst>
                                    <p:animEffect transition="out" filter="fade">
                                      <p:cBhvr>
                                        <p:cTn id="52" dur="1000"/>
                                        <p:tgtEl>
                                          <p:spTgt spid="41987">
                                            <p:txEl>
                                              <p:pRg st="3" end="3"/>
                                            </p:txEl>
                                          </p:spTgt>
                                        </p:tgtEl>
                                      </p:cBhvr>
                                    </p:animEffect>
                                    <p:anim calcmode="lin" valueType="num">
                                      <p:cBhvr>
                                        <p:cTn id="53" dur="1000"/>
                                        <p:tgtEl>
                                          <p:spTgt spid="41987">
                                            <p:txEl>
                                              <p:pRg st="3" end="3"/>
                                            </p:txEl>
                                          </p:spTgt>
                                        </p:tgtEl>
                                        <p:attrNameLst>
                                          <p:attrName>ppt_x</p:attrName>
                                        </p:attrNameLst>
                                      </p:cBhvr>
                                      <p:tavLst>
                                        <p:tav tm="0">
                                          <p:val>
                                            <p:strVal val="ppt_x"/>
                                          </p:val>
                                        </p:tav>
                                        <p:tav tm="100000">
                                          <p:val>
                                            <p:strVal val="ppt_x"/>
                                          </p:val>
                                        </p:tav>
                                      </p:tavLst>
                                    </p:anim>
                                    <p:anim calcmode="lin" valueType="num">
                                      <p:cBhvr>
                                        <p:cTn id="54" dur="1000"/>
                                        <p:tgtEl>
                                          <p:spTgt spid="41987">
                                            <p:txEl>
                                              <p:pRg st="3" end="3"/>
                                            </p:txEl>
                                          </p:spTgt>
                                        </p:tgtEl>
                                        <p:attrNameLst>
                                          <p:attrName>ppt_y</p:attrName>
                                        </p:attrNameLst>
                                      </p:cBhvr>
                                      <p:tavLst>
                                        <p:tav tm="0">
                                          <p:val>
                                            <p:strVal val="ppt_y"/>
                                          </p:val>
                                        </p:tav>
                                        <p:tav tm="100000">
                                          <p:val>
                                            <p:strVal val="ppt_y+.1"/>
                                          </p:val>
                                        </p:tav>
                                      </p:tavLst>
                                    </p:anim>
                                    <p:set>
                                      <p:cBhvr>
                                        <p:cTn id="55" dur="1" fill="hold">
                                          <p:stCondLst>
                                            <p:cond delay="999"/>
                                          </p:stCondLst>
                                        </p:cTn>
                                        <p:tgtEl>
                                          <p:spTgt spid="41987">
                                            <p:txEl>
                                              <p:pRg st="3" end="3"/>
                                            </p:txEl>
                                          </p:spTgt>
                                        </p:tgtEl>
                                        <p:attrNameLst>
                                          <p:attrName>style.visibility</p:attrName>
                                        </p:attrNameLst>
                                      </p:cBhvr>
                                      <p:to>
                                        <p:strVal val="hidden"/>
                                      </p:to>
                                    </p:set>
                                  </p:childTnLst>
                                </p:cTn>
                              </p:par>
                              <p:par>
                                <p:cTn id="56" presetID="42" presetClass="exit" presetSubtype="0" fill="hold" grpId="0" nodeType="withEffect">
                                  <p:stCondLst>
                                    <p:cond delay="0"/>
                                  </p:stCondLst>
                                  <p:childTnLst>
                                    <p:animEffect transition="out" filter="fade">
                                      <p:cBhvr>
                                        <p:cTn id="57" dur="1000"/>
                                        <p:tgtEl>
                                          <p:spTgt spid="41987">
                                            <p:txEl>
                                              <p:pRg st="4" end="4"/>
                                            </p:txEl>
                                          </p:spTgt>
                                        </p:tgtEl>
                                      </p:cBhvr>
                                    </p:animEffect>
                                    <p:anim calcmode="lin" valueType="num">
                                      <p:cBhvr>
                                        <p:cTn id="58" dur="1000"/>
                                        <p:tgtEl>
                                          <p:spTgt spid="41987">
                                            <p:txEl>
                                              <p:pRg st="4" end="4"/>
                                            </p:txEl>
                                          </p:spTgt>
                                        </p:tgtEl>
                                        <p:attrNameLst>
                                          <p:attrName>ppt_x</p:attrName>
                                        </p:attrNameLst>
                                      </p:cBhvr>
                                      <p:tavLst>
                                        <p:tav tm="0">
                                          <p:val>
                                            <p:strVal val="ppt_x"/>
                                          </p:val>
                                        </p:tav>
                                        <p:tav tm="100000">
                                          <p:val>
                                            <p:strVal val="ppt_x"/>
                                          </p:val>
                                        </p:tav>
                                      </p:tavLst>
                                    </p:anim>
                                    <p:anim calcmode="lin" valueType="num">
                                      <p:cBhvr>
                                        <p:cTn id="59" dur="1000"/>
                                        <p:tgtEl>
                                          <p:spTgt spid="41987">
                                            <p:txEl>
                                              <p:pRg st="4" end="4"/>
                                            </p:txEl>
                                          </p:spTgt>
                                        </p:tgtEl>
                                        <p:attrNameLst>
                                          <p:attrName>ppt_y</p:attrName>
                                        </p:attrNameLst>
                                      </p:cBhvr>
                                      <p:tavLst>
                                        <p:tav tm="0">
                                          <p:val>
                                            <p:strVal val="ppt_y"/>
                                          </p:val>
                                        </p:tav>
                                        <p:tav tm="100000">
                                          <p:val>
                                            <p:strVal val="ppt_y+.1"/>
                                          </p:val>
                                        </p:tav>
                                      </p:tavLst>
                                    </p:anim>
                                    <p:set>
                                      <p:cBhvr>
                                        <p:cTn id="60" dur="1" fill="hold">
                                          <p:stCondLst>
                                            <p:cond delay="999"/>
                                          </p:stCondLst>
                                        </p:cTn>
                                        <p:tgtEl>
                                          <p:spTgt spid="41987">
                                            <p:txEl>
                                              <p:pRg st="4" end="4"/>
                                            </p:txEl>
                                          </p:spTgt>
                                        </p:tgtEl>
                                        <p:attrNameLst>
                                          <p:attrName>style.visibility</p:attrName>
                                        </p:attrNameLst>
                                      </p:cBhvr>
                                      <p:to>
                                        <p:strVal val="hidden"/>
                                      </p:to>
                                    </p:set>
                                  </p:childTnLst>
                                </p:cTn>
                              </p:par>
                              <p:par>
                                <p:cTn id="61" presetID="42" presetClass="exit" presetSubtype="0" fill="hold" grpId="0" nodeType="withEffect">
                                  <p:stCondLst>
                                    <p:cond delay="0"/>
                                  </p:stCondLst>
                                  <p:childTnLst>
                                    <p:animEffect transition="out" filter="fade">
                                      <p:cBhvr>
                                        <p:cTn id="62" dur="1000"/>
                                        <p:tgtEl>
                                          <p:spTgt spid="41987">
                                            <p:txEl>
                                              <p:pRg st="5" end="5"/>
                                            </p:txEl>
                                          </p:spTgt>
                                        </p:tgtEl>
                                      </p:cBhvr>
                                    </p:animEffect>
                                    <p:anim calcmode="lin" valueType="num">
                                      <p:cBhvr>
                                        <p:cTn id="63" dur="1000"/>
                                        <p:tgtEl>
                                          <p:spTgt spid="41987">
                                            <p:txEl>
                                              <p:pRg st="5" end="5"/>
                                            </p:txEl>
                                          </p:spTgt>
                                        </p:tgtEl>
                                        <p:attrNameLst>
                                          <p:attrName>ppt_x</p:attrName>
                                        </p:attrNameLst>
                                      </p:cBhvr>
                                      <p:tavLst>
                                        <p:tav tm="0">
                                          <p:val>
                                            <p:strVal val="ppt_x"/>
                                          </p:val>
                                        </p:tav>
                                        <p:tav tm="100000">
                                          <p:val>
                                            <p:strVal val="ppt_x"/>
                                          </p:val>
                                        </p:tav>
                                      </p:tavLst>
                                    </p:anim>
                                    <p:anim calcmode="lin" valueType="num">
                                      <p:cBhvr>
                                        <p:cTn id="64" dur="1000"/>
                                        <p:tgtEl>
                                          <p:spTgt spid="41987">
                                            <p:txEl>
                                              <p:pRg st="5" end="5"/>
                                            </p:txEl>
                                          </p:spTgt>
                                        </p:tgtEl>
                                        <p:attrNameLst>
                                          <p:attrName>ppt_y</p:attrName>
                                        </p:attrNameLst>
                                      </p:cBhvr>
                                      <p:tavLst>
                                        <p:tav tm="0">
                                          <p:val>
                                            <p:strVal val="ppt_y"/>
                                          </p:val>
                                        </p:tav>
                                        <p:tav tm="100000">
                                          <p:val>
                                            <p:strVal val="ppt_y+.1"/>
                                          </p:val>
                                        </p:tav>
                                      </p:tavLst>
                                    </p:anim>
                                    <p:set>
                                      <p:cBhvr>
                                        <p:cTn id="65" dur="1" fill="hold">
                                          <p:stCondLst>
                                            <p:cond delay="999"/>
                                          </p:stCondLst>
                                        </p:cTn>
                                        <p:tgtEl>
                                          <p:spTgt spid="41987">
                                            <p:txEl>
                                              <p:pRg st="5" end="5"/>
                                            </p:txEl>
                                          </p:spTgt>
                                        </p:tgtEl>
                                        <p:attrNameLst>
                                          <p:attrName>style.visibility</p:attrName>
                                        </p:attrNameLst>
                                      </p:cBhvr>
                                      <p:to>
                                        <p:strVal val="hidden"/>
                                      </p:to>
                                    </p:set>
                                  </p:childTnLst>
                                </p:cTn>
                              </p:par>
                              <p:par>
                                <p:cTn id="66" presetID="47" presetClass="entr" presetSubtype="0" fill="hold"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1000"/>
                                        <p:tgtEl>
                                          <p:spTgt spid="6"/>
                                        </p:tgtEl>
                                      </p:cBhvr>
                                    </p:animEffect>
                                    <p:anim calcmode="lin" valueType="num">
                                      <p:cBhvr>
                                        <p:cTn id="69" dur="1000" fill="hold"/>
                                        <p:tgtEl>
                                          <p:spTgt spid="6"/>
                                        </p:tgtEl>
                                        <p:attrNameLst>
                                          <p:attrName>ppt_x</p:attrName>
                                        </p:attrNameLst>
                                      </p:cBhvr>
                                      <p:tavLst>
                                        <p:tav tm="0">
                                          <p:val>
                                            <p:strVal val="#ppt_x"/>
                                          </p:val>
                                        </p:tav>
                                        <p:tav tm="100000">
                                          <p:val>
                                            <p:strVal val="#ppt_x"/>
                                          </p:val>
                                        </p:tav>
                                      </p:tavLst>
                                    </p:anim>
                                    <p:anim calcmode="lin" valueType="num">
                                      <p:cBhvr>
                                        <p:cTn id="7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7" presetClass="entr" presetSubtype="0"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fade">
                                      <p:cBhvr>
                                        <p:cTn id="75" dur="1000"/>
                                        <p:tgtEl>
                                          <p:spTgt spid="7"/>
                                        </p:tgtEl>
                                      </p:cBhvr>
                                    </p:animEffect>
                                    <p:anim calcmode="lin" valueType="num">
                                      <p:cBhvr>
                                        <p:cTn id="76" dur="1000" fill="hold"/>
                                        <p:tgtEl>
                                          <p:spTgt spid="7"/>
                                        </p:tgtEl>
                                        <p:attrNameLst>
                                          <p:attrName>ppt_x</p:attrName>
                                        </p:attrNameLst>
                                      </p:cBhvr>
                                      <p:tavLst>
                                        <p:tav tm="0">
                                          <p:val>
                                            <p:strVal val="#ppt_x"/>
                                          </p:val>
                                        </p:tav>
                                        <p:tav tm="100000">
                                          <p:val>
                                            <p:strVal val="#ppt_x"/>
                                          </p:val>
                                        </p:tav>
                                      </p:tavLst>
                                    </p:anim>
                                    <p:anim calcmode="lin" valueType="num">
                                      <p:cBhvr>
                                        <p:cTn id="7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xit" presetSubtype="0" fill="hold" nodeType="clickEffect">
                                  <p:stCondLst>
                                    <p:cond delay="0"/>
                                  </p:stCondLst>
                                  <p:childTnLst>
                                    <p:animEffect transition="out" filter="fade">
                                      <p:cBhvr>
                                        <p:cTn id="81" dur="1000"/>
                                        <p:tgtEl>
                                          <p:spTgt spid="6"/>
                                        </p:tgtEl>
                                      </p:cBhvr>
                                    </p:animEffect>
                                    <p:anim calcmode="lin" valueType="num">
                                      <p:cBhvr>
                                        <p:cTn id="82" dur="1000"/>
                                        <p:tgtEl>
                                          <p:spTgt spid="6"/>
                                        </p:tgtEl>
                                        <p:attrNameLst>
                                          <p:attrName>ppt_x</p:attrName>
                                        </p:attrNameLst>
                                      </p:cBhvr>
                                      <p:tavLst>
                                        <p:tav tm="0">
                                          <p:val>
                                            <p:strVal val="ppt_x"/>
                                          </p:val>
                                        </p:tav>
                                        <p:tav tm="100000">
                                          <p:val>
                                            <p:strVal val="ppt_x"/>
                                          </p:val>
                                        </p:tav>
                                      </p:tavLst>
                                    </p:anim>
                                    <p:anim calcmode="lin" valueType="num">
                                      <p:cBhvr>
                                        <p:cTn id="83" dur="1000"/>
                                        <p:tgtEl>
                                          <p:spTgt spid="6"/>
                                        </p:tgtEl>
                                        <p:attrNameLst>
                                          <p:attrName>ppt_y</p:attrName>
                                        </p:attrNameLst>
                                      </p:cBhvr>
                                      <p:tavLst>
                                        <p:tav tm="0">
                                          <p:val>
                                            <p:strVal val="ppt_y"/>
                                          </p:val>
                                        </p:tav>
                                        <p:tav tm="100000">
                                          <p:val>
                                            <p:strVal val="ppt_y+.1"/>
                                          </p:val>
                                        </p:tav>
                                      </p:tavLst>
                                    </p:anim>
                                    <p:set>
                                      <p:cBhvr>
                                        <p:cTn id="84" dur="1" fill="hold">
                                          <p:stCondLst>
                                            <p:cond delay="999"/>
                                          </p:stCondLst>
                                        </p:cTn>
                                        <p:tgtEl>
                                          <p:spTgt spid="6"/>
                                        </p:tgtEl>
                                        <p:attrNameLst>
                                          <p:attrName>style.visibility</p:attrName>
                                        </p:attrNameLst>
                                      </p:cBhvr>
                                      <p:to>
                                        <p:strVal val="hidden"/>
                                      </p:to>
                                    </p:set>
                                  </p:childTnLst>
                                </p:cTn>
                              </p:par>
                              <p:par>
                                <p:cTn id="85" presetID="42" presetClass="exit" presetSubtype="0" fill="hold" nodeType="withEffect">
                                  <p:stCondLst>
                                    <p:cond delay="0"/>
                                  </p:stCondLst>
                                  <p:childTnLst>
                                    <p:animEffect transition="out" filter="fade">
                                      <p:cBhvr>
                                        <p:cTn id="86" dur="1000"/>
                                        <p:tgtEl>
                                          <p:spTgt spid="7"/>
                                        </p:tgtEl>
                                      </p:cBhvr>
                                    </p:animEffect>
                                    <p:anim calcmode="lin" valueType="num">
                                      <p:cBhvr>
                                        <p:cTn id="87" dur="1000"/>
                                        <p:tgtEl>
                                          <p:spTgt spid="7"/>
                                        </p:tgtEl>
                                        <p:attrNameLst>
                                          <p:attrName>ppt_x</p:attrName>
                                        </p:attrNameLst>
                                      </p:cBhvr>
                                      <p:tavLst>
                                        <p:tav tm="0">
                                          <p:val>
                                            <p:strVal val="ppt_x"/>
                                          </p:val>
                                        </p:tav>
                                        <p:tav tm="100000">
                                          <p:val>
                                            <p:strVal val="ppt_x"/>
                                          </p:val>
                                        </p:tav>
                                      </p:tavLst>
                                    </p:anim>
                                    <p:anim calcmode="lin" valueType="num">
                                      <p:cBhvr>
                                        <p:cTn id="88" dur="1000"/>
                                        <p:tgtEl>
                                          <p:spTgt spid="7"/>
                                        </p:tgtEl>
                                        <p:attrNameLst>
                                          <p:attrName>ppt_y</p:attrName>
                                        </p:attrNameLst>
                                      </p:cBhvr>
                                      <p:tavLst>
                                        <p:tav tm="0">
                                          <p:val>
                                            <p:strVal val="ppt_y"/>
                                          </p:val>
                                        </p:tav>
                                        <p:tav tm="100000">
                                          <p:val>
                                            <p:strVal val="ppt_y+.1"/>
                                          </p:val>
                                        </p:tav>
                                      </p:tavLst>
                                    </p:anim>
                                    <p:set>
                                      <p:cBhvr>
                                        <p:cTn id="89" dur="1" fill="hold">
                                          <p:stCondLst>
                                            <p:cond delay="999"/>
                                          </p:stCondLst>
                                        </p:cTn>
                                        <p:tgtEl>
                                          <p:spTgt spid="7"/>
                                        </p:tgtEl>
                                        <p:attrNameLst>
                                          <p:attrName>style.visibility</p:attrName>
                                        </p:attrNameLst>
                                      </p:cBhvr>
                                      <p:to>
                                        <p:strVal val="hidden"/>
                                      </p:to>
                                    </p:set>
                                  </p:childTnLst>
                                </p:cTn>
                              </p:par>
                              <p:par>
                                <p:cTn id="90" presetID="47" presetClass="entr" presetSubtype="0" fill="hold" nodeType="withEffect">
                                  <p:stCondLst>
                                    <p:cond delay="0"/>
                                  </p:stCondLst>
                                  <p:childTnLst>
                                    <p:set>
                                      <p:cBhvr>
                                        <p:cTn id="91" dur="1" fill="hold">
                                          <p:stCondLst>
                                            <p:cond delay="0"/>
                                          </p:stCondLst>
                                        </p:cTn>
                                        <p:tgtEl>
                                          <p:spTgt spid="41987">
                                            <p:txEl>
                                              <p:pRg st="7" end="7"/>
                                            </p:txEl>
                                          </p:spTgt>
                                        </p:tgtEl>
                                        <p:attrNameLst>
                                          <p:attrName>style.visibility</p:attrName>
                                        </p:attrNameLst>
                                      </p:cBhvr>
                                      <p:to>
                                        <p:strVal val="visible"/>
                                      </p:to>
                                    </p:set>
                                    <p:animEffect transition="in" filter="fade">
                                      <p:cBhvr>
                                        <p:cTn id="92" dur="1000"/>
                                        <p:tgtEl>
                                          <p:spTgt spid="41987">
                                            <p:txEl>
                                              <p:pRg st="7" end="7"/>
                                            </p:txEl>
                                          </p:spTgt>
                                        </p:tgtEl>
                                      </p:cBhvr>
                                    </p:animEffect>
                                    <p:anim calcmode="lin" valueType="num">
                                      <p:cBhvr>
                                        <p:cTn id="93" dur="1000" fill="hold"/>
                                        <p:tgtEl>
                                          <p:spTgt spid="41987">
                                            <p:txEl>
                                              <p:pRg st="7" end="7"/>
                                            </p:txEl>
                                          </p:spTgt>
                                        </p:tgtEl>
                                        <p:attrNameLst>
                                          <p:attrName>ppt_x</p:attrName>
                                        </p:attrNameLst>
                                      </p:cBhvr>
                                      <p:tavLst>
                                        <p:tav tm="0">
                                          <p:val>
                                            <p:strVal val="#ppt_x"/>
                                          </p:val>
                                        </p:tav>
                                        <p:tav tm="100000">
                                          <p:val>
                                            <p:strVal val="#ppt_x"/>
                                          </p:val>
                                        </p:tav>
                                      </p:tavLst>
                                    </p:anim>
                                    <p:anim calcmode="lin" valueType="num">
                                      <p:cBhvr>
                                        <p:cTn id="94" dur="1000" fill="hold"/>
                                        <p:tgtEl>
                                          <p:spTgt spid="41987">
                                            <p:txEl>
                                              <p:pRg st="7" end="7"/>
                                            </p:txEl>
                                          </p:spTgt>
                                        </p:tgtEl>
                                        <p:attrNameLst>
                                          <p:attrName>ppt_y</p:attrName>
                                        </p:attrNameLst>
                                      </p:cBhvr>
                                      <p:tavLst>
                                        <p:tav tm="0">
                                          <p:val>
                                            <p:strVal val="#ppt_y-.1"/>
                                          </p:val>
                                        </p:tav>
                                        <p:tav tm="100000">
                                          <p:val>
                                            <p:strVal val="#ppt_y"/>
                                          </p:val>
                                        </p:tav>
                                      </p:tavLst>
                                    </p:anim>
                                  </p:childTnLst>
                                </p:cTn>
                              </p:par>
                              <p:par>
                                <p:cTn id="95" presetID="47" presetClass="entr" presetSubtype="0" fill="hold" nodeType="withEffect">
                                  <p:stCondLst>
                                    <p:cond delay="0"/>
                                  </p:stCondLst>
                                  <p:childTnLst>
                                    <p:set>
                                      <p:cBhvr>
                                        <p:cTn id="96" dur="1" fill="hold">
                                          <p:stCondLst>
                                            <p:cond delay="0"/>
                                          </p:stCondLst>
                                        </p:cTn>
                                        <p:tgtEl>
                                          <p:spTgt spid="41987">
                                            <p:txEl>
                                              <p:pRg st="8" end="8"/>
                                            </p:txEl>
                                          </p:spTgt>
                                        </p:tgtEl>
                                        <p:attrNameLst>
                                          <p:attrName>style.visibility</p:attrName>
                                        </p:attrNameLst>
                                      </p:cBhvr>
                                      <p:to>
                                        <p:strVal val="visible"/>
                                      </p:to>
                                    </p:set>
                                    <p:animEffect transition="in" filter="fade">
                                      <p:cBhvr>
                                        <p:cTn id="97" dur="1000"/>
                                        <p:tgtEl>
                                          <p:spTgt spid="41987">
                                            <p:txEl>
                                              <p:pRg st="8" end="8"/>
                                            </p:txEl>
                                          </p:spTgt>
                                        </p:tgtEl>
                                      </p:cBhvr>
                                    </p:animEffect>
                                    <p:anim calcmode="lin" valueType="num">
                                      <p:cBhvr>
                                        <p:cTn id="98" dur="1000" fill="hold"/>
                                        <p:tgtEl>
                                          <p:spTgt spid="41987">
                                            <p:txEl>
                                              <p:pRg st="8" end="8"/>
                                            </p:txEl>
                                          </p:spTgt>
                                        </p:tgtEl>
                                        <p:attrNameLst>
                                          <p:attrName>ppt_x</p:attrName>
                                        </p:attrNameLst>
                                      </p:cBhvr>
                                      <p:tavLst>
                                        <p:tav tm="0">
                                          <p:val>
                                            <p:strVal val="#ppt_x"/>
                                          </p:val>
                                        </p:tav>
                                        <p:tav tm="100000">
                                          <p:val>
                                            <p:strVal val="#ppt_x"/>
                                          </p:val>
                                        </p:tav>
                                      </p:tavLst>
                                    </p:anim>
                                    <p:anim calcmode="lin" valueType="num">
                                      <p:cBhvr>
                                        <p:cTn id="99" dur="1000" fill="hold"/>
                                        <p:tgtEl>
                                          <p:spTgt spid="4198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8"/>
                                        </p:tgtEl>
                                        <p:attrNameLst>
                                          <p:attrName>style.visibility</p:attrName>
                                        </p:attrNameLst>
                                      </p:cBhvr>
                                      <p:to>
                                        <p:strVal val="visible"/>
                                      </p:to>
                                    </p:set>
                                    <p:animEffect transition="in" filter="fade">
                                      <p:cBhvr>
                                        <p:cTn id="104" dur="1000"/>
                                        <p:tgtEl>
                                          <p:spTgt spid="8"/>
                                        </p:tgtEl>
                                      </p:cBhvr>
                                    </p:animEffect>
                                    <p:anim calcmode="lin" valueType="num">
                                      <p:cBhvr>
                                        <p:cTn id="105" dur="1000" fill="hold"/>
                                        <p:tgtEl>
                                          <p:spTgt spid="8"/>
                                        </p:tgtEl>
                                        <p:attrNameLst>
                                          <p:attrName>ppt_x</p:attrName>
                                        </p:attrNameLst>
                                      </p:cBhvr>
                                      <p:tavLst>
                                        <p:tav tm="0">
                                          <p:val>
                                            <p:strVal val="#ppt_x"/>
                                          </p:val>
                                        </p:tav>
                                        <p:tav tm="100000">
                                          <p:val>
                                            <p:strVal val="#ppt_x"/>
                                          </p:val>
                                        </p:tav>
                                      </p:tavLst>
                                    </p:anim>
                                    <p:anim calcmode="lin" valueType="num">
                                      <p:cBhvr>
                                        <p:cTn id="10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uiExpand="1" build="p"/>
      <p:bldGraphic spid="8"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dirty="0" smtClean="0">
                <a:ea typeface="宋体" charset="-122"/>
              </a:rPr>
              <a:t>国内外现状</a:t>
            </a:r>
            <a:endParaRPr lang="en-US" altLang="zh-CN" dirty="0" smtClean="0">
              <a:ea typeface="宋体" charset="-122"/>
            </a:endParaRPr>
          </a:p>
        </p:txBody>
      </p:sp>
      <p:sp>
        <p:nvSpPr>
          <p:cNvPr id="41987" name="Rectangle 3"/>
          <p:cNvSpPr>
            <a:spLocks noGrp="1" noChangeArrowheads="1"/>
          </p:cNvSpPr>
          <p:nvPr>
            <p:ph type="body" idx="1"/>
          </p:nvPr>
        </p:nvSpPr>
        <p:spPr/>
        <p:txBody>
          <a:bodyPr/>
          <a:lstStyle/>
          <a:p>
            <a:pPr eaLnBrk="1" hangingPunct="1">
              <a:defRPr/>
            </a:pPr>
            <a:r>
              <a:rPr lang="zh-CN" altLang="en-US" b="1" dirty="0"/>
              <a:t>硬件门槛</a:t>
            </a:r>
            <a:r>
              <a:rPr lang="zh-CN" altLang="en-US" b="1" dirty="0" smtClean="0"/>
              <a:t>过高</a:t>
            </a:r>
            <a:endParaRPr lang="en-US" altLang="zh-CN" b="1" dirty="0" smtClean="0"/>
          </a:p>
          <a:p>
            <a:pPr marL="457200" lvl="1" indent="0" eaLnBrk="1" hangingPunct="1">
              <a:buNone/>
              <a:defRPr/>
            </a:pPr>
            <a:r>
              <a:rPr lang="zh-CN" altLang="en-US" sz="2400" dirty="0" smtClean="0"/>
              <a:t>普遍</a:t>
            </a:r>
            <a:r>
              <a:rPr lang="zh-CN" altLang="en-US" sz="2400" dirty="0"/>
              <a:t>要求各个系列的顶级显卡，比如：</a:t>
            </a:r>
            <a:r>
              <a:rPr lang="en-US" altLang="zh-CN" sz="2400" dirty="0"/>
              <a:t>GeForce8800GTX</a:t>
            </a:r>
            <a:r>
              <a:rPr lang="zh-CN" altLang="en-US" sz="2400" dirty="0"/>
              <a:t>、  </a:t>
            </a:r>
            <a:r>
              <a:rPr lang="en-US" altLang="zh-CN" sz="2400" dirty="0" smtClean="0"/>
              <a:t>480GTX</a:t>
            </a:r>
            <a:r>
              <a:rPr lang="zh-CN" altLang="en-US" sz="2400" dirty="0" smtClean="0"/>
              <a:t>、</a:t>
            </a:r>
            <a:r>
              <a:rPr lang="en-US" altLang="zh-CN" sz="2400" dirty="0" smtClean="0"/>
              <a:t>680GTX</a:t>
            </a:r>
            <a:r>
              <a:rPr lang="zh-CN" altLang="en-US" sz="2400" dirty="0" smtClean="0"/>
              <a:t>、</a:t>
            </a:r>
            <a:r>
              <a:rPr lang="en-US" altLang="zh-CN" sz="2400" dirty="0" smtClean="0"/>
              <a:t>Tesla C2050</a:t>
            </a:r>
            <a:r>
              <a:rPr lang="zh-CN" altLang="en-US" sz="2400" dirty="0" smtClean="0"/>
              <a:t>、</a:t>
            </a:r>
            <a:r>
              <a:rPr lang="en-US" altLang="zh-CN" sz="2400" dirty="0" smtClean="0"/>
              <a:t>Tesla K20</a:t>
            </a:r>
            <a:r>
              <a:rPr lang="zh-CN" altLang="en-US" sz="2400" dirty="0" smtClean="0"/>
              <a:t>，价格昂贵</a:t>
            </a:r>
            <a:endParaRPr lang="en-US" altLang="zh-CN" sz="2400" dirty="0"/>
          </a:p>
          <a:p>
            <a:pPr eaLnBrk="1" hangingPunct="1">
              <a:defRPr/>
            </a:pPr>
            <a:r>
              <a:rPr lang="zh-CN" altLang="en-US" b="1" dirty="0" smtClean="0">
                <a:ea typeface="宋体" charset="-122"/>
              </a:rPr>
              <a:t>挑战</a:t>
            </a:r>
            <a:r>
              <a:rPr lang="en-US" altLang="zh-CN" b="1" dirty="0" smtClean="0">
                <a:ea typeface="宋体" charset="-122"/>
              </a:rPr>
              <a:t>GPU</a:t>
            </a:r>
            <a:r>
              <a:rPr lang="zh-CN" altLang="en-US" b="1" dirty="0" smtClean="0">
                <a:ea typeface="宋体" charset="-122"/>
              </a:rPr>
              <a:t>性能神话</a:t>
            </a:r>
            <a:r>
              <a:rPr lang="en-US" altLang="zh-CN" b="1" dirty="0" smtClean="0">
                <a:ea typeface="宋体" charset="-122"/>
              </a:rPr>
              <a:t> </a:t>
            </a:r>
          </a:p>
          <a:p>
            <a:pPr marL="457200" lvl="1" indent="0" eaLnBrk="1" hangingPunct="1">
              <a:buFont typeface="Wingdings" pitchFamily="2" charset="2"/>
              <a:buNone/>
              <a:defRPr/>
            </a:pPr>
            <a:r>
              <a:rPr lang="zh-CN" altLang="en-US" sz="2400" dirty="0" smtClean="0"/>
              <a:t>英特尔吞吐计算实验室</a:t>
            </a:r>
            <a:r>
              <a:rPr lang="en-US" altLang="zh-CN" sz="2400" dirty="0" smtClean="0"/>
              <a:t>(Throughout Computing Lab)</a:t>
            </a:r>
            <a:r>
              <a:rPr lang="zh-CN" altLang="en-US" sz="2400" dirty="0" smtClean="0"/>
              <a:t>于</a:t>
            </a:r>
            <a:r>
              <a:rPr lang="en-US" altLang="zh-CN" sz="2400" dirty="0" smtClean="0"/>
              <a:t>2010</a:t>
            </a:r>
            <a:r>
              <a:rPr lang="zh-CN" altLang="en-US" sz="2400" dirty="0" smtClean="0"/>
              <a:t>年挑战</a:t>
            </a:r>
            <a:r>
              <a:rPr lang="en-US" altLang="zh-CN" sz="2400" dirty="0" smtClean="0"/>
              <a:t>GPU</a:t>
            </a:r>
            <a:r>
              <a:rPr lang="zh-CN" altLang="en-US" sz="2400" dirty="0" smtClean="0"/>
              <a:t>拥有百倍于</a:t>
            </a:r>
            <a:r>
              <a:rPr lang="en-US" altLang="zh-CN" sz="2400" dirty="0" smtClean="0"/>
              <a:t>CPU</a:t>
            </a:r>
            <a:r>
              <a:rPr lang="zh-CN" altLang="en-US" sz="2400" dirty="0" smtClean="0"/>
              <a:t>性能的神话。</a:t>
            </a:r>
            <a:endParaRPr lang="en-US" altLang="zh-CN" dirty="0" smtClean="0"/>
          </a:p>
          <a:p>
            <a:pPr eaLnBrk="1" hangingPunct="1">
              <a:defRPr/>
            </a:pPr>
            <a:r>
              <a:rPr lang="en-US" altLang="zh-CN" b="1" dirty="0" smtClean="0">
                <a:ea typeface="宋体" charset="-122"/>
              </a:rPr>
              <a:t>GPU</a:t>
            </a:r>
            <a:r>
              <a:rPr lang="zh-CN" altLang="en-US" b="1" dirty="0">
                <a:ea typeface="宋体" charset="-122"/>
              </a:rPr>
              <a:t>热情是否消退</a:t>
            </a:r>
            <a:r>
              <a:rPr lang="en-US" altLang="zh-CN" b="1" dirty="0">
                <a:ea typeface="宋体" charset="-122"/>
              </a:rPr>
              <a:t> </a:t>
            </a:r>
          </a:p>
          <a:p>
            <a:pPr marL="457200" lvl="1" indent="0" eaLnBrk="1" hangingPunct="1">
              <a:buNone/>
              <a:defRPr/>
            </a:pPr>
            <a:r>
              <a:rPr lang="zh-CN" altLang="en-US" sz="2400" dirty="0"/>
              <a:t>鉴于对并行技术是否能够真正发挥显著性能提升效果的质疑，英国贝德福德大学的学者</a:t>
            </a:r>
            <a:r>
              <a:rPr lang="en-US" altLang="zh-CN" sz="2400" dirty="0" err="1"/>
              <a:t>Trinitis</a:t>
            </a:r>
            <a:r>
              <a:rPr lang="zh-CN" altLang="en-US" sz="2400" dirty="0"/>
              <a:t>于</a:t>
            </a:r>
            <a:r>
              <a:rPr lang="en-US" altLang="zh-CN" sz="2400" dirty="0"/>
              <a:t>2012</a:t>
            </a:r>
            <a:r>
              <a:rPr lang="zh-CN" altLang="en-US" sz="2400" dirty="0"/>
              <a:t>年在</a:t>
            </a:r>
            <a:r>
              <a:rPr lang="en-US" altLang="zh-CN" sz="2400" dirty="0"/>
              <a:t>IEEE HPCS</a:t>
            </a:r>
            <a:r>
              <a:rPr lang="zh-CN" altLang="en-US" sz="2400" dirty="0"/>
              <a:t>会议提出略显激进的担忧：</a:t>
            </a:r>
            <a:r>
              <a:rPr lang="en-US" altLang="zh-CN" sz="2400" dirty="0"/>
              <a:t>GPU</a:t>
            </a:r>
            <a:r>
              <a:rPr lang="zh-CN" altLang="en-US" sz="2400" dirty="0"/>
              <a:t>热情是否正在消减</a:t>
            </a:r>
            <a:r>
              <a:rPr lang="zh-CN" altLang="en-US" sz="2400" dirty="0" smtClean="0"/>
              <a:t>？</a:t>
            </a:r>
            <a:endParaRPr lang="en-US" altLang="zh-CN" sz="2400" b="1" dirty="0" smtClean="0">
              <a:solidFill>
                <a:schemeClr val="tx2"/>
              </a:solidFill>
              <a:ea typeface="宋体" charset="-122"/>
              <a:cs typeface="+mn-cs"/>
            </a:endParaRPr>
          </a:p>
          <a:p>
            <a:pPr marL="457200" lvl="1" indent="0" eaLnBrk="1" hangingPunct="1">
              <a:buFont typeface="Wingdings" pitchFamily="2" charset="2"/>
              <a:buNone/>
              <a:defRPr/>
            </a:pPr>
            <a:endParaRPr lang="en-US" altLang="zh-CN" sz="3200" b="1" dirty="0" smtClean="0">
              <a:ea typeface="宋体" charset="-122"/>
              <a:cs typeface="+mn-cs"/>
            </a:endParaRPr>
          </a:p>
        </p:txBody>
      </p:sp>
      <p:sp>
        <p:nvSpPr>
          <p:cNvPr id="10244" name="灯片编号占位符 1"/>
          <p:cNvSpPr>
            <a:spLocks noGrp="1"/>
          </p:cNvSpPr>
          <p:nvPr>
            <p:ph type="sldNum" sz="quarter" idx="12"/>
          </p:nvPr>
        </p:nvSpPr>
        <p:spPr>
          <a:noFill/>
          <a:ln>
            <a:miter lim="800000"/>
            <a:headEnd/>
            <a:tailEnd/>
          </a:ln>
        </p:spPr>
        <p:txBody>
          <a:bodyPr/>
          <a:lstStyle/>
          <a:p>
            <a:fld id="{002BCA88-AEC1-44BE-ADD5-54BFE385187F}" type="slidenum">
              <a:rPr lang="en-US" altLang="zh-CN" smtClean="0">
                <a:solidFill>
                  <a:srgbClr val="0D1259"/>
                </a:solidFill>
              </a:rPr>
              <a:pPr/>
              <a:t>7</a:t>
            </a:fld>
            <a:endParaRPr lang="en-US" altLang="zh-CN" smtClean="0">
              <a:solidFill>
                <a:srgbClr val="0D1259"/>
              </a:solidFill>
            </a:endParaRPr>
          </a:p>
        </p:txBody>
      </p:sp>
      <p:graphicFrame>
        <p:nvGraphicFramePr>
          <p:cNvPr id="8" name="图表 7"/>
          <p:cNvGraphicFramePr>
            <a:graphicFrameLocks/>
          </p:cNvGraphicFramePr>
          <p:nvPr>
            <p:extLst>
              <p:ext uri="{D42A27DB-BD31-4B8C-83A1-F6EECF244321}">
                <p14:modId xmlns:p14="http://schemas.microsoft.com/office/powerpoint/2010/main" val="1804153425"/>
              </p:ext>
            </p:extLst>
          </p:nvPr>
        </p:nvGraphicFramePr>
        <p:xfrm>
          <a:off x="1331640" y="3841279"/>
          <a:ext cx="6581775" cy="302116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fade">
                                      <p:cBhvr>
                                        <p:cTn id="7" dur="1000"/>
                                        <p:tgtEl>
                                          <p:spTgt spid="41987">
                                            <p:txEl>
                                              <p:pRg st="0" end="0"/>
                                            </p:txEl>
                                          </p:spTgt>
                                        </p:tgtEl>
                                      </p:cBhvr>
                                    </p:animEffect>
                                    <p:anim calcmode="lin" valueType="num">
                                      <p:cBhvr>
                                        <p:cTn id="8" dur="1000" fill="hold"/>
                                        <p:tgtEl>
                                          <p:spTgt spid="419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19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987">
                                            <p:txEl>
                                              <p:pRg st="1" end="1"/>
                                            </p:txEl>
                                          </p:spTgt>
                                        </p:tgtEl>
                                        <p:attrNameLst>
                                          <p:attrName>style.visibility</p:attrName>
                                        </p:attrNameLst>
                                      </p:cBhvr>
                                      <p:to>
                                        <p:strVal val="visible"/>
                                      </p:to>
                                    </p:set>
                                    <p:animEffect transition="in" filter="fade">
                                      <p:cBhvr>
                                        <p:cTn id="14" dur="1000"/>
                                        <p:tgtEl>
                                          <p:spTgt spid="41987">
                                            <p:txEl>
                                              <p:pRg st="1" end="1"/>
                                            </p:txEl>
                                          </p:spTgt>
                                        </p:tgtEl>
                                      </p:cBhvr>
                                    </p:animEffect>
                                    <p:anim calcmode="lin" valueType="num">
                                      <p:cBhvr>
                                        <p:cTn id="15" dur="1000" fill="hold"/>
                                        <p:tgtEl>
                                          <p:spTgt spid="419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19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1987">
                                            <p:txEl>
                                              <p:pRg st="2" end="2"/>
                                            </p:txEl>
                                          </p:spTgt>
                                        </p:tgtEl>
                                        <p:attrNameLst>
                                          <p:attrName>style.visibility</p:attrName>
                                        </p:attrNameLst>
                                      </p:cBhvr>
                                      <p:to>
                                        <p:strVal val="visible"/>
                                      </p:to>
                                    </p:set>
                                    <p:animEffect transition="in" filter="fade">
                                      <p:cBhvr>
                                        <p:cTn id="21" dur="1000"/>
                                        <p:tgtEl>
                                          <p:spTgt spid="41987">
                                            <p:txEl>
                                              <p:pRg st="2" end="2"/>
                                            </p:txEl>
                                          </p:spTgt>
                                        </p:tgtEl>
                                      </p:cBhvr>
                                    </p:animEffect>
                                    <p:anim calcmode="lin" valueType="num">
                                      <p:cBhvr>
                                        <p:cTn id="22" dur="1000" fill="hold"/>
                                        <p:tgtEl>
                                          <p:spTgt spid="4198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198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1987">
                                            <p:txEl>
                                              <p:pRg st="3" end="3"/>
                                            </p:txEl>
                                          </p:spTgt>
                                        </p:tgtEl>
                                        <p:attrNameLst>
                                          <p:attrName>style.visibility</p:attrName>
                                        </p:attrNameLst>
                                      </p:cBhvr>
                                      <p:to>
                                        <p:strVal val="visible"/>
                                      </p:to>
                                    </p:set>
                                    <p:animEffect transition="in" filter="fade">
                                      <p:cBhvr>
                                        <p:cTn id="28" dur="1000"/>
                                        <p:tgtEl>
                                          <p:spTgt spid="41987">
                                            <p:txEl>
                                              <p:pRg st="3" end="3"/>
                                            </p:txEl>
                                          </p:spTgt>
                                        </p:tgtEl>
                                      </p:cBhvr>
                                    </p:animEffect>
                                    <p:anim calcmode="lin" valueType="num">
                                      <p:cBhvr>
                                        <p:cTn id="29" dur="1000" fill="hold"/>
                                        <p:tgtEl>
                                          <p:spTgt spid="4198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198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xit" presetSubtype="0" fill="hold" nodeType="clickEffect">
                                  <p:stCondLst>
                                    <p:cond delay="0"/>
                                  </p:stCondLst>
                                  <p:childTnLst>
                                    <p:animEffect transition="out" filter="fade">
                                      <p:cBhvr>
                                        <p:cTn id="34" dur="1000"/>
                                        <p:tgtEl>
                                          <p:spTgt spid="41987">
                                            <p:txEl>
                                              <p:pRg st="3" end="3"/>
                                            </p:txEl>
                                          </p:spTgt>
                                        </p:tgtEl>
                                      </p:cBhvr>
                                    </p:animEffect>
                                    <p:anim calcmode="lin" valueType="num">
                                      <p:cBhvr>
                                        <p:cTn id="35" dur="1000"/>
                                        <p:tgtEl>
                                          <p:spTgt spid="41987">
                                            <p:txEl>
                                              <p:pRg st="3" end="3"/>
                                            </p:txEl>
                                          </p:spTgt>
                                        </p:tgtEl>
                                        <p:attrNameLst>
                                          <p:attrName>ppt_x</p:attrName>
                                        </p:attrNameLst>
                                      </p:cBhvr>
                                      <p:tavLst>
                                        <p:tav tm="0">
                                          <p:val>
                                            <p:strVal val="ppt_x"/>
                                          </p:val>
                                        </p:tav>
                                        <p:tav tm="100000">
                                          <p:val>
                                            <p:strVal val="ppt_x"/>
                                          </p:val>
                                        </p:tav>
                                      </p:tavLst>
                                    </p:anim>
                                    <p:anim calcmode="lin" valueType="num">
                                      <p:cBhvr>
                                        <p:cTn id="36" dur="1000"/>
                                        <p:tgtEl>
                                          <p:spTgt spid="41987">
                                            <p:txEl>
                                              <p:pRg st="3" end="3"/>
                                            </p:txEl>
                                          </p:spTgt>
                                        </p:tgtEl>
                                        <p:attrNameLst>
                                          <p:attrName>ppt_y</p:attrName>
                                        </p:attrNameLst>
                                      </p:cBhvr>
                                      <p:tavLst>
                                        <p:tav tm="0">
                                          <p:val>
                                            <p:strVal val="ppt_y"/>
                                          </p:val>
                                        </p:tav>
                                        <p:tav tm="100000">
                                          <p:val>
                                            <p:strVal val="ppt_y+.1"/>
                                          </p:val>
                                        </p:tav>
                                      </p:tavLst>
                                    </p:anim>
                                    <p:set>
                                      <p:cBhvr>
                                        <p:cTn id="37" dur="1" fill="hold">
                                          <p:stCondLst>
                                            <p:cond delay="999"/>
                                          </p:stCondLst>
                                        </p:cTn>
                                        <p:tgtEl>
                                          <p:spTgt spid="41987">
                                            <p:txEl>
                                              <p:pRg st="3" end="3"/>
                                            </p:txEl>
                                          </p:spTgt>
                                        </p:tgtEl>
                                        <p:attrNameLst>
                                          <p:attrName>style.visibility</p:attrName>
                                        </p:attrNameLst>
                                      </p:cBhvr>
                                      <p:to>
                                        <p:strVal val="hidden"/>
                                      </p:to>
                                    </p:set>
                                  </p:childTnLst>
                                </p:cTn>
                              </p:par>
                              <p:par>
                                <p:cTn id="38" presetID="42"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xit" presetSubtype="0" fill="hold" grpId="1" nodeType="clickEffect">
                                  <p:stCondLst>
                                    <p:cond delay="0"/>
                                  </p:stCondLst>
                                  <p:childTnLst>
                                    <p:animEffect transition="out" filter="fade">
                                      <p:cBhvr>
                                        <p:cTn id="46" dur="1000"/>
                                        <p:tgtEl>
                                          <p:spTgt spid="8"/>
                                        </p:tgtEl>
                                      </p:cBhvr>
                                    </p:animEffect>
                                    <p:anim calcmode="lin" valueType="num">
                                      <p:cBhvr>
                                        <p:cTn id="47" dur="1000"/>
                                        <p:tgtEl>
                                          <p:spTgt spid="8"/>
                                        </p:tgtEl>
                                        <p:attrNameLst>
                                          <p:attrName>ppt_x</p:attrName>
                                        </p:attrNameLst>
                                      </p:cBhvr>
                                      <p:tavLst>
                                        <p:tav tm="0">
                                          <p:val>
                                            <p:strVal val="ppt_x"/>
                                          </p:val>
                                        </p:tav>
                                        <p:tav tm="100000">
                                          <p:val>
                                            <p:strVal val="ppt_x"/>
                                          </p:val>
                                        </p:tav>
                                      </p:tavLst>
                                    </p:anim>
                                    <p:anim calcmode="lin" valueType="num">
                                      <p:cBhvr>
                                        <p:cTn id="48" dur="1000"/>
                                        <p:tgtEl>
                                          <p:spTgt spid="8"/>
                                        </p:tgtEl>
                                        <p:attrNameLst>
                                          <p:attrName>ppt_y</p:attrName>
                                        </p:attrNameLst>
                                      </p:cBhvr>
                                      <p:tavLst>
                                        <p:tav tm="0">
                                          <p:val>
                                            <p:strVal val="ppt_y"/>
                                          </p:val>
                                        </p:tav>
                                        <p:tav tm="100000">
                                          <p:val>
                                            <p:strVal val="ppt_y+.1"/>
                                          </p:val>
                                        </p:tav>
                                      </p:tavLst>
                                    </p:anim>
                                    <p:set>
                                      <p:cBhvr>
                                        <p:cTn id="49" dur="1" fill="hold">
                                          <p:stCondLst>
                                            <p:cond delay="999"/>
                                          </p:stCondLst>
                                        </p:cTn>
                                        <p:tgtEl>
                                          <p:spTgt spid="8"/>
                                        </p:tgtEl>
                                        <p:attrNameLst>
                                          <p:attrName>style.visibility</p:attrName>
                                        </p:attrNameLst>
                                      </p:cBhvr>
                                      <p:to>
                                        <p:strVal val="hidden"/>
                                      </p:to>
                                    </p:set>
                                  </p:childTnLst>
                                </p:cTn>
                              </p:par>
                              <p:par>
                                <p:cTn id="50" presetID="42" presetClass="entr" presetSubtype="0" fill="hold" nodeType="withEffect">
                                  <p:stCondLst>
                                    <p:cond delay="0"/>
                                  </p:stCondLst>
                                  <p:childTnLst>
                                    <p:set>
                                      <p:cBhvr>
                                        <p:cTn id="51" dur="1" fill="hold">
                                          <p:stCondLst>
                                            <p:cond delay="0"/>
                                          </p:stCondLst>
                                        </p:cTn>
                                        <p:tgtEl>
                                          <p:spTgt spid="41987">
                                            <p:txEl>
                                              <p:pRg st="4" end="4"/>
                                            </p:txEl>
                                          </p:spTgt>
                                        </p:tgtEl>
                                        <p:attrNameLst>
                                          <p:attrName>style.visibility</p:attrName>
                                        </p:attrNameLst>
                                      </p:cBhvr>
                                      <p:to>
                                        <p:strVal val="visible"/>
                                      </p:to>
                                    </p:set>
                                    <p:animEffect transition="in" filter="fade">
                                      <p:cBhvr>
                                        <p:cTn id="52" dur="1000"/>
                                        <p:tgtEl>
                                          <p:spTgt spid="41987">
                                            <p:txEl>
                                              <p:pRg st="4" end="4"/>
                                            </p:txEl>
                                          </p:spTgt>
                                        </p:tgtEl>
                                      </p:cBhvr>
                                    </p:animEffect>
                                    <p:anim calcmode="lin" valueType="num">
                                      <p:cBhvr>
                                        <p:cTn id="53" dur="1000" fill="hold"/>
                                        <p:tgtEl>
                                          <p:spTgt spid="41987">
                                            <p:txEl>
                                              <p:pRg st="4" end="4"/>
                                            </p:txEl>
                                          </p:spTgt>
                                        </p:tgtEl>
                                        <p:attrNameLst>
                                          <p:attrName>ppt_x</p:attrName>
                                        </p:attrNameLst>
                                      </p:cBhvr>
                                      <p:tavLst>
                                        <p:tav tm="0">
                                          <p:val>
                                            <p:strVal val="#ppt_x"/>
                                          </p:val>
                                        </p:tav>
                                        <p:tav tm="100000">
                                          <p:val>
                                            <p:strVal val="#ppt_x"/>
                                          </p:val>
                                        </p:tav>
                                      </p:tavLst>
                                    </p:anim>
                                    <p:anim calcmode="lin" valueType="num">
                                      <p:cBhvr>
                                        <p:cTn id="54" dur="1000" fill="hold"/>
                                        <p:tgtEl>
                                          <p:spTgt spid="4198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1987">
                                            <p:txEl>
                                              <p:pRg st="5" end="5"/>
                                            </p:txEl>
                                          </p:spTgt>
                                        </p:tgtEl>
                                        <p:attrNameLst>
                                          <p:attrName>style.visibility</p:attrName>
                                        </p:attrNameLst>
                                      </p:cBhvr>
                                      <p:to>
                                        <p:strVal val="visible"/>
                                      </p:to>
                                    </p:set>
                                    <p:animEffect transition="in" filter="fade">
                                      <p:cBhvr>
                                        <p:cTn id="59" dur="1000"/>
                                        <p:tgtEl>
                                          <p:spTgt spid="41987">
                                            <p:txEl>
                                              <p:pRg st="5" end="5"/>
                                            </p:txEl>
                                          </p:spTgt>
                                        </p:tgtEl>
                                      </p:cBhvr>
                                    </p:animEffect>
                                    <p:anim calcmode="lin" valueType="num">
                                      <p:cBhvr>
                                        <p:cTn id="60" dur="1000" fill="hold"/>
                                        <p:tgtEl>
                                          <p:spTgt spid="41987">
                                            <p:txEl>
                                              <p:pRg st="5" end="5"/>
                                            </p:txEl>
                                          </p:spTgt>
                                        </p:tgtEl>
                                        <p:attrNameLst>
                                          <p:attrName>ppt_x</p:attrName>
                                        </p:attrNameLst>
                                      </p:cBhvr>
                                      <p:tavLst>
                                        <p:tav tm="0">
                                          <p:val>
                                            <p:strVal val="#ppt_x"/>
                                          </p:val>
                                        </p:tav>
                                        <p:tav tm="100000">
                                          <p:val>
                                            <p:strVal val="#ppt_x"/>
                                          </p:val>
                                        </p:tav>
                                      </p:tavLst>
                                    </p:anim>
                                    <p:anim calcmode="lin" valueType="num">
                                      <p:cBhvr>
                                        <p:cTn id="61" dur="1000" fill="hold"/>
                                        <p:tgtEl>
                                          <p:spTgt spid="4198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8" grpId="1">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zh-CN" altLang="en-US" dirty="0" smtClean="0">
                <a:ea typeface="宋体" charset="-122"/>
              </a:rPr>
              <a:t>国内外现状</a:t>
            </a:r>
            <a:endParaRPr lang="en-US" altLang="zh-CN" dirty="0" smtClean="0">
              <a:ea typeface="宋体" charset="-122"/>
            </a:endParaRPr>
          </a:p>
        </p:txBody>
      </p:sp>
      <p:sp>
        <p:nvSpPr>
          <p:cNvPr id="41987" name="Rectangle 3"/>
          <p:cNvSpPr>
            <a:spLocks noGrp="1" noChangeArrowheads="1"/>
          </p:cNvSpPr>
          <p:nvPr>
            <p:ph type="body" idx="1"/>
          </p:nvPr>
        </p:nvSpPr>
        <p:spPr/>
        <p:txBody>
          <a:bodyPr/>
          <a:lstStyle/>
          <a:p>
            <a:pPr eaLnBrk="1" hangingPunct="1">
              <a:defRPr/>
            </a:pPr>
            <a:r>
              <a:rPr lang="zh-CN" altLang="en-US" b="1" dirty="0" smtClean="0">
                <a:ea typeface="宋体" charset="-122"/>
              </a:rPr>
              <a:t>虚拟现实并行计算</a:t>
            </a:r>
            <a:r>
              <a:rPr lang="en-US" altLang="zh-CN" b="1" dirty="0" smtClean="0">
                <a:ea typeface="宋体" charset="-122"/>
              </a:rPr>
              <a:t> </a:t>
            </a:r>
          </a:p>
          <a:p>
            <a:pPr marL="457200" lvl="1" indent="0" eaLnBrk="1" hangingPunct="1">
              <a:buFont typeface="Wingdings" pitchFamily="2" charset="2"/>
              <a:buNone/>
              <a:defRPr/>
            </a:pPr>
            <a:r>
              <a:rPr lang="en-US" altLang="zh-CN" dirty="0" smtClean="0"/>
              <a:t>——</a:t>
            </a:r>
            <a:r>
              <a:rPr lang="zh-CN" altLang="en-US" dirty="0" smtClean="0"/>
              <a:t>基于</a:t>
            </a:r>
            <a:r>
              <a:rPr lang="en-US" altLang="zh-CN" dirty="0" smtClean="0"/>
              <a:t>GPGPU</a:t>
            </a:r>
            <a:r>
              <a:rPr lang="zh-CN" altLang="en-US" dirty="0" smtClean="0"/>
              <a:t>的并行计算技术研究热点包含以下</a:t>
            </a:r>
            <a:r>
              <a:rPr lang="en-US" altLang="zh-CN" dirty="0" smtClean="0"/>
              <a:t>2</a:t>
            </a:r>
            <a:r>
              <a:rPr lang="zh-CN" altLang="en-US" dirty="0" smtClean="0"/>
              <a:t>个方面：骨骼动画、粒子系统</a:t>
            </a:r>
            <a:endParaRPr lang="zh-CN" altLang="en-US" sz="2000" dirty="0" smtClean="0"/>
          </a:p>
          <a:p>
            <a:pPr lvl="1" eaLnBrk="1" hangingPunct="1">
              <a:defRPr/>
            </a:pPr>
            <a:endParaRPr lang="en-US" altLang="zh-CN" sz="3200" b="1" dirty="0" smtClean="0">
              <a:solidFill>
                <a:schemeClr val="tx2"/>
              </a:solidFill>
              <a:ea typeface="宋体" charset="-122"/>
              <a:cs typeface="+mn-cs"/>
            </a:endParaRPr>
          </a:p>
          <a:p>
            <a:pPr lvl="1" eaLnBrk="1" hangingPunct="1">
              <a:defRPr/>
            </a:pPr>
            <a:endParaRPr lang="en-US" altLang="zh-CN" sz="3200" b="1" dirty="0" smtClean="0">
              <a:ea typeface="宋体" charset="-122"/>
              <a:cs typeface="+mn-cs"/>
            </a:endParaRPr>
          </a:p>
        </p:txBody>
      </p:sp>
      <p:sp>
        <p:nvSpPr>
          <p:cNvPr id="9220" name="灯片编号占位符 1"/>
          <p:cNvSpPr>
            <a:spLocks noGrp="1"/>
          </p:cNvSpPr>
          <p:nvPr>
            <p:ph type="sldNum" sz="quarter" idx="12"/>
          </p:nvPr>
        </p:nvSpPr>
        <p:spPr>
          <a:noFill/>
          <a:ln>
            <a:miter lim="800000"/>
            <a:headEnd/>
            <a:tailEnd/>
          </a:ln>
        </p:spPr>
        <p:txBody>
          <a:bodyPr/>
          <a:lstStyle/>
          <a:p>
            <a:fld id="{31582923-FE69-4ACD-930E-84F2F30750DB}" type="slidenum">
              <a:rPr lang="en-US" altLang="zh-CN" smtClean="0">
                <a:solidFill>
                  <a:srgbClr val="0D1259"/>
                </a:solidFill>
              </a:rPr>
              <a:pPr/>
              <a:t>8</a:t>
            </a:fld>
            <a:endParaRPr lang="en-US" altLang="zh-CN" smtClean="0">
              <a:solidFill>
                <a:srgbClr val="0D1259"/>
              </a:solidFill>
            </a:endParaRPr>
          </a:p>
        </p:txBody>
      </p:sp>
      <p:graphicFrame>
        <p:nvGraphicFramePr>
          <p:cNvPr id="5" name="表格 4"/>
          <p:cNvGraphicFramePr>
            <a:graphicFrameLocks noGrp="1"/>
          </p:cNvGraphicFramePr>
          <p:nvPr/>
        </p:nvGraphicFramePr>
        <p:xfrm>
          <a:off x="914400" y="3124200"/>
          <a:ext cx="7239000" cy="2974974"/>
        </p:xfrm>
        <a:graphic>
          <a:graphicData uri="http://schemas.openxmlformats.org/drawingml/2006/table">
            <a:tbl>
              <a:tblPr/>
              <a:tblGrid>
                <a:gridCol w="944563"/>
                <a:gridCol w="1762125"/>
                <a:gridCol w="1636712"/>
                <a:gridCol w="1447800"/>
                <a:gridCol w="1447800"/>
              </a:tblGrid>
              <a:tr h="4651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charset="-122"/>
                        </a:rPr>
                        <a:t>年份</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F6FC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charset="-122"/>
                        </a:rPr>
                        <a:t>API</a:t>
                      </a:r>
                      <a:endParaRPr kumimoji="0" lang="zh-CN" altLang="en-US" sz="2400" b="1"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F6FC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charset="-122"/>
                        </a:rPr>
                        <a:t>作者</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F6FC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charset="-122"/>
                        </a:rPr>
                        <a:t>GPU</a:t>
                      </a:r>
                      <a:endParaRPr kumimoji="0" lang="zh-CN" altLang="en-US" sz="2400" b="1"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F6FC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charset="-122"/>
                        </a:rPr>
                        <a:t>加速比</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F6FC6"/>
                    </a:solidFill>
                  </a:tcPr>
                </a:tc>
              </a:tr>
              <a:tr h="8366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rPr>
                        <a:t>2001</a:t>
                      </a:r>
                      <a:endParaRPr kumimoji="0" lang="zh-CN" altLang="en-US" sz="24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rPr>
                        <a:t>OpenGL Assembly </a:t>
                      </a:r>
                      <a:endParaRPr kumimoji="0" lang="zh-CN" altLang="en-US" sz="24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rPr>
                        <a:t>Lindholm</a:t>
                      </a:r>
                      <a:endParaRPr kumimoji="0" lang="zh-CN" altLang="en-US" sz="24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rPr>
                        <a:t>nVidia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rPr>
                        <a:t>GeForce3</a:t>
                      </a:r>
                      <a:endParaRPr kumimoji="0" lang="zh-CN" altLang="en-US" sz="24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rPr>
                        <a:t>unknown</a:t>
                      </a:r>
                      <a:endParaRPr kumimoji="0" lang="zh-CN" altLang="en-US" sz="24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r>
              <a:tr h="8366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rPr>
                        <a:t>2008</a:t>
                      </a:r>
                      <a:endParaRPr kumimoji="0" lang="zh-CN" altLang="en-US" sz="24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rPr>
                        <a:t>Direct3D Shader</a:t>
                      </a:r>
                      <a:endParaRPr kumimoji="0" lang="zh-CN" altLang="en-US" sz="24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charset="-122"/>
                        </a:rPr>
                        <a:t>季卓尔</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rPr>
                        <a:t>nVidia 8800GTS</a:t>
                      </a:r>
                      <a:endParaRPr kumimoji="0" lang="zh-CN" altLang="en-US" sz="24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rPr>
                        <a:t>1.5</a:t>
                      </a:r>
                      <a:endParaRPr kumimoji="0" lang="zh-CN" altLang="en-US" sz="24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5"/>
                    </a:solidFill>
                  </a:tcPr>
                </a:tc>
              </a:tr>
              <a:tr h="8366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rPr>
                        <a:t>2011</a:t>
                      </a:r>
                      <a:endParaRPr kumimoji="0" lang="zh-CN" altLang="en-US" sz="24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rPr>
                        <a:t>CUDA</a:t>
                      </a:r>
                      <a:endParaRPr kumimoji="0" lang="zh-CN" altLang="en-US" sz="24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charset="-122"/>
                        </a:rPr>
                        <a:t>胡前亮</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rPr>
                        <a:t>nVidia 8600GT</a:t>
                      </a:r>
                      <a:endParaRPr kumimoji="0" lang="zh-CN" altLang="en-US" sz="24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rPr>
                        <a:t>3.2</a:t>
                      </a:r>
                      <a:endParaRPr kumimoji="0" lang="zh-CN" altLang="en-US" sz="24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5EA"/>
                    </a:solidFill>
                  </a:tcPr>
                </a:tc>
              </a:tr>
            </a:tbl>
          </a:graphicData>
        </a:graphic>
      </p:graphicFrame>
      <p:sp>
        <p:nvSpPr>
          <p:cNvPr id="6" name="TextBox 5"/>
          <p:cNvSpPr txBox="1">
            <a:spLocks noChangeArrowheads="1"/>
          </p:cNvSpPr>
          <p:nvPr/>
        </p:nvSpPr>
        <p:spPr bwMode="auto">
          <a:xfrm>
            <a:off x="1549400" y="6215063"/>
            <a:ext cx="6000750" cy="461962"/>
          </a:xfrm>
          <a:prstGeom prst="rect">
            <a:avLst/>
          </a:prstGeom>
          <a:noFill/>
          <a:ln w="9525">
            <a:noFill/>
            <a:miter lim="800000"/>
            <a:headEnd/>
            <a:tailEnd/>
          </a:ln>
        </p:spPr>
        <p:txBody>
          <a:bodyPr>
            <a:spAutoFit/>
          </a:bodyPr>
          <a:lstStyle/>
          <a:p>
            <a:pPr algn="ctr"/>
            <a:r>
              <a:rPr lang="zh-CN" altLang="zh-CN" sz="2400">
                <a:ea typeface="宋体" charset="-122"/>
              </a:rPr>
              <a:t>骨骼动画</a:t>
            </a:r>
            <a:r>
              <a:rPr lang="en-US" altLang="zh-CN" sz="2400">
                <a:ea typeface="宋体" charset="-122"/>
              </a:rPr>
              <a:t>GPGPU</a:t>
            </a:r>
            <a:r>
              <a:rPr lang="zh-CN" altLang="en-US" sz="2400">
                <a:ea typeface="宋体" charset="-122"/>
              </a:rPr>
              <a:t>算法发展历史</a:t>
            </a:r>
          </a:p>
        </p:txBody>
      </p:sp>
    </p:spTree>
    <p:extLst>
      <p:ext uri="{BB962C8B-B14F-4D97-AF65-F5344CB8AC3E}">
        <p14:creationId xmlns:p14="http://schemas.microsoft.com/office/powerpoint/2010/main" val="11227770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fade">
                                      <p:cBhvr>
                                        <p:cTn id="7" dur="1000"/>
                                        <p:tgtEl>
                                          <p:spTgt spid="41987">
                                            <p:txEl>
                                              <p:pRg st="0" end="0"/>
                                            </p:txEl>
                                          </p:spTgt>
                                        </p:tgtEl>
                                      </p:cBhvr>
                                    </p:animEffect>
                                    <p:anim calcmode="lin" valueType="num">
                                      <p:cBhvr>
                                        <p:cTn id="8" dur="1000" fill="hold"/>
                                        <p:tgtEl>
                                          <p:spTgt spid="419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19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987">
                                            <p:txEl>
                                              <p:pRg st="1" end="1"/>
                                            </p:txEl>
                                          </p:spTgt>
                                        </p:tgtEl>
                                        <p:attrNameLst>
                                          <p:attrName>style.visibility</p:attrName>
                                        </p:attrNameLst>
                                      </p:cBhvr>
                                      <p:to>
                                        <p:strVal val="visible"/>
                                      </p:to>
                                    </p:set>
                                    <p:animEffect transition="in" filter="fade">
                                      <p:cBhvr>
                                        <p:cTn id="14" dur="1000"/>
                                        <p:tgtEl>
                                          <p:spTgt spid="41987">
                                            <p:txEl>
                                              <p:pRg st="1" end="1"/>
                                            </p:txEl>
                                          </p:spTgt>
                                        </p:tgtEl>
                                      </p:cBhvr>
                                    </p:animEffect>
                                    <p:anim calcmode="lin" valueType="num">
                                      <p:cBhvr>
                                        <p:cTn id="15" dur="1000" fill="hold"/>
                                        <p:tgtEl>
                                          <p:spTgt spid="419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19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zh-CN" altLang="en-US" dirty="0" smtClean="0"/>
              <a:t>本文聚焦问题</a:t>
            </a:r>
            <a:endParaRPr lang="zh-CN" altLang="zh-CN" dirty="0"/>
          </a:p>
        </p:txBody>
      </p:sp>
      <p:sp>
        <p:nvSpPr>
          <p:cNvPr id="69" name="内容占位符 2"/>
          <p:cNvSpPr>
            <a:spLocks noGrp="1"/>
          </p:cNvSpPr>
          <p:nvPr>
            <p:ph idx="1"/>
          </p:nvPr>
        </p:nvSpPr>
        <p:spPr>
          <a:xfrm>
            <a:off x="457200" y="1219200"/>
            <a:ext cx="8229600" cy="5105400"/>
          </a:xfrm>
        </p:spPr>
        <p:txBody>
          <a:bodyPr/>
          <a:lstStyle/>
          <a:p>
            <a:r>
              <a:rPr lang="zh-CN" altLang="en-US" b="1" dirty="0"/>
              <a:t>填补</a:t>
            </a:r>
            <a:r>
              <a:rPr lang="en-US" altLang="zh-CN" b="1" dirty="0" err="1" smtClean="0"/>
              <a:t>OpenCL</a:t>
            </a:r>
            <a:r>
              <a:rPr lang="zh-CN" altLang="en-US" b="1" dirty="0" smtClean="0"/>
              <a:t>动画算法</a:t>
            </a:r>
            <a:r>
              <a:rPr lang="zh-CN" altLang="en-US" b="1" dirty="0"/>
              <a:t>空白；</a:t>
            </a:r>
            <a:endParaRPr lang="en-US" altLang="zh-CN" b="1" dirty="0"/>
          </a:p>
          <a:p>
            <a:endParaRPr lang="en-US" altLang="zh-CN" b="1" dirty="0" smtClean="0"/>
          </a:p>
          <a:p>
            <a:endParaRPr lang="en-US" altLang="zh-CN" b="1" dirty="0"/>
          </a:p>
          <a:p>
            <a:endParaRPr lang="en-US" altLang="zh-CN" b="1" dirty="0" smtClean="0"/>
          </a:p>
          <a:p>
            <a:endParaRPr lang="en-US" altLang="zh-CN" b="1" dirty="0"/>
          </a:p>
          <a:p>
            <a:endParaRPr lang="en-US" altLang="zh-CN" b="1" dirty="0" smtClean="0"/>
          </a:p>
          <a:p>
            <a:endParaRPr lang="en-US" altLang="zh-CN" b="1" dirty="0"/>
          </a:p>
          <a:p>
            <a:endParaRPr lang="en-US" altLang="zh-CN" b="1" dirty="0" smtClean="0"/>
          </a:p>
          <a:p>
            <a:r>
              <a:rPr lang="zh-CN" altLang="en-US" b="1" dirty="0" smtClean="0"/>
              <a:t>解决</a:t>
            </a:r>
            <a:r>
              <a:rPr lang="zh-CN" altLang="en-US" b="1" dirty="0"/>
              <a:t>单并行方案性能移植性差的矛盾；</a:t>
            </a:r>
          </a:p>
          <a:p>
            <a:endParaRPr lang="zh-CN" altLang="en-US" dirty="0"/>
          </a:p>
        </p:txBody>
      </p:sp>
      <p:grpSp>
        <p:nvGrpSpPr>
          <p:cNvPr id="3" name="组合 2"/>
          <p:cNvGrpSpPr/>
          <p:nvPr/>
        </p:nvGrpSpPr>
        <p:grpSpPr>
          <a:xfrm>
            <a:off x="1151384" y="1754088"/>
            <a:ext cx="6781800" cy="4267200"/>
            <a:chOff x="1151384" y="1754088"/>
            <a:chExt cx="6781800" cy="4267200"/>
          </a:xfrm>
        </p:grpSpPr>
        <p:grpSp>
          <p:nvGrpSpPr>
            <p:cNvPr id="151555" name="Group 3"/>
            <p:cNvGrpSpPr>
              <a:grpSpLocks/>
            </p:cNvGrpSpPr>
            <p:nvPr/>
          </p:nvGrpSpPr>
          <p:grpSpPr bwMode="auto">
            <a:xfrm>
              <a:off x="3361184" y="1754088"/>
              <a:ext cx="2362200" cy="2438400"/>
              <a:chOff x="0" y="0"/>
              <a:chExt cx="1092" cy="1097"/>
            </a:xfrm>
          </p:grpSpPr>
          <p:sp>
            <p:nvSpPr>
              <p:cNvPr id="151556" name="Oval 4"/>
              <p:cNvSpPr>
                <a:spLocks noChangeArrowheads="1"/>
              </p:cNvSpPr>
              <p:nvPr/>
            </p:nvSpPr>
            <p:spPr bwMode="auto">
              <a:xfrm>
                <a:off x="0" y="0"/>
                <a:ext cx="1090" cy="1088"/>
              </a:xfrm>
              <a:prstGeom prst="ellipse">
                <a:avLst/>
              </a:prstGeom>
              <a:gradFill rotWithShape="1">
                <a:gsLst>
                  <a:gs pos="0">
                    <a:srgbClr val="D8755A">
                      <a:gamma/>
                      <a:tint val="0"/>
                      <a:invGamma/>
                    </a:srgbClr>
                  </a:gs>
                  <a:gs pos="50000">
                    <a:srgbClr val="D8755A"/>
                  </a:gs>
                  <a:gs pos="100000">
                    <a:srgbClr val="D8755A">
                      <a:gamma/>
                      <a:tint val="0"/>
                      <a:invGamma/>
                    </a:srgb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151557" name="Oval 5"/>
              <p:cNvSpPr>
                <a:spLocks noChangeArrowheads="1"/>
              </p:cNvSpPr>
              <p:nvPr/>
            </p:nvSpPr>
            <p:spPr bwMode="auto">
              <a:xfrm>
                <a:off x="2" y="9"/>
                <a:ext cx="1090" cy="1088"/>
              </a:xfrm>
              <a:prstGeom prst="ellipse">
                <a:avLst/>
              </a:prstGeom>
              <a:gradFill rotWithShape="1">
                <a:gsLst>
                  <a:gs pos="0">
                    <a:srgbClr val="D8755A">
                      <a:alpha val="31999"/>
                    </a:srgbClr>
                  </a:gs>
                  <a:gs pos="100000">
                    <a:srgbClr val="D8755A">
                      <a:gamma/>
                      <a:shade val="0"/>
                      <a:invGamma/>
                      <a:alpha val="89999"/>
                    </a:srgb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151558" name="Oval 6"/>
              <p:cNvSpPr>
                <a:spLocks noChangeArrowheads="1"/>
              </p:cNvSpPr>
              <p:nvPr/>
            </p:nvSpPr>
            <p:spPr bwMode="auto">
              <a:xfrm>
                <a:off x="60" y="71"/>
                <a:ext cx="946" cy="945"/>
              </a:xfrm>
              <a:prstGeom prst="ellipse">
                <a:avLst/>
              </a:prstGeom>
              <a:gradFill rotWithShape="1">
                <a:gsLst>
                  <a:gs pos="0">
                    <a:srgbClr val="D8755A">
                      <a:gamma/>
                      <a:shade val="54118"/>
                      <a:invGamma/>
                    </a:srgbClr>
                  </a:gs>
                  <a:gs pos="50000">
                    <a:srgbClr val="D8755A"/>
                  </a:gs>
                  <a:gs pos="100000">
                    <a:srgbClr val="D8755A">
                      <a:gamma/>
                      <a:shade val="54118"/>
                      <a:invGamma/>
                    </a:srgbClr>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151559" name="Oval 7"/>
              <p:cNvSpPr>
                <a:spLocks noChangeArrowheads="1"/>
              </p:cNvSpPr>
              <p:nvPr/>
            </p:nvSpPr>
            <p:spPr bwMode="auto">
              <a:xfrm>
                <a:off x="57" y="66"/>
                <a:ext cx="946" cy="945"/>
              </a:xfrm>
              <a:prstGeom prst="ellipse">
                <a:avLst/>
              </a:prstGeom>
              <a:gradFill rotWithShape="1">
                <a:gsLst>
                  <a:gs pos="0">
                    <a:srgbClr val="D8755A">
                      <a:gamma/>
                      <a:shade val="63529"/>
                      <a:invGamma/>
                    </a:srgbClr>
                  </a:gs>
                  <a:gs pos="100000">
                    <a:srgbClr val="D8755A">
                      <a:alpha val="0"/>
                    </a:srgb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151560" name="Oval 8"/>
              <p:cNvSpPr>
                <a:spLocks noChangeArrowheads="1"/>
              </p:cNvSpPr>
              <p:nvPr/>
            </p:nvSpPr>
            <p:spPr bwMode="auto">
              <a:xfrm>
                <a:off x="107" y="119"/>
                <a:ext cx="852" cy="850"/>
              </a:xfrm>
              <a:prstGeom prst="ellipse">
                <a:avLst/>
              </a:pr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nvGrpSpPr>
              <p:cNvPr id="151561" name="Group 9"/>
              <p:cNvGrpSpPr>
                <a:grpSpLocks/>
              </p:cNvGrpSpPr>
              <p:nvPr/>
            </p:nvGrpSpPr>
            <p:grpSpPr bwMode="auto">
              <a:xfrm>
                <a:off x="126" y="132"/>
                <a:ext cx="826" cy="825"/>
                <a:chOff x="0" y="0"/>
                <a:chExt cx="1252" cy="1252"/>
              </a:xfrm>
            </p:grpSpPr>
            <p:sp>
              <p:nvSpPr>
                <p:cNvPr id="151562" name="Oval 10"/>
                <p:cNvSpPr>
                  <a:spLocks noChangeArrowheads="1"/>
                </p:cNvSpPr>
                <p:nvPr/>
              </p:nvSpPr>
              <p:spPr bwMode="auto">
                <a:xfrm>
                  <a:off x="0" y="0"/>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51563" name="Oval 11"/>
                <p:cNvSpPr>
                  <a:spLocks noChangeArrowheads="1"/>
                </p:cNvSpPr>
                <p:nvPr/>
              </p:nvSpPr>
              <p:spPr bwMode="auto">
                <a:xfrm>
                  <a:off x="16" y="7"/>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51564" name="Oval 12"/>
                <p:cNvSpPr>
                  <a:spLocks noChangeArrowheads="1"/>
                </p:cNvSpPr>
                <p:nvPr/>
              </p:nvSpPr>
              <p:spPr bwMode="auto">
                <a:xfrm>
                  <a:off x="29" y="19"/>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51565" name="Oval 13"/>
                <p:cNvSpPr>
                  <a:spLocks noChangeArrowheads="1"/>
                </p:cNvSpPr>
                <p:nvPr/>
              </p:nvSpPr>
              <p:spPr bwMode="auto">
                <a:xfrm>
                  <a:off x="97" y="51"/>
                  <a:ext cx="1033" cy="926"/>
                </a:xfrm>
                <a:prstGeom prst="ellipse">
                  <a:avLst/>
                </a:prstGeom>
                <a:gradFill rotWithShape="1">
                  <a:gsLst>
                    <a:gs pos="0">
                      <a:srgbClr val="D6E1E2">
                        <a:gamma/>
                        <a:tint val="0"/>
                        <a:invGamma/>
                      </a:srgbClr>
                    </a:gs>
                    <a:gs pos="100000">
                      <a:srgbClr val="D6E1E2">
                        <a:alpha val="37999"/>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grpSp>
        <p:grpSp>
          <p:nvGrpSpPr>
            <p:cNvPr id="151566" name="Group 14"/>
            <p:cNvGrpSpPr>
              <a:grpSpLocks/>
            </p:cNvGrpSpPr>
            <p:nvPr/>
          </p:nvGrpSpPr>
          <p:grpSpPr bwMode="auto">
            <a:xfrm>
              <a:off x="2751584" y="2744688"/>
              <a:ext cx="3581400" cy="1828800"/>
              <a:chOff x="0" y="0"/>
              <a:chExt cx="2256" cy="1152"/>
            </a:xfrm>
          </p:grpSpPr>
          <p:sp>
            <p:nvSpPr>
              <p:cNvPr id="151567" name="AutoShape 15"/>
              <p:cNvSpPr>
                <a:spLocks noChangeArrowheads="1"/>
              </p:cNvSpPr>
              <p:nvPr/>
            </p:nvSpPr>
            <p:spPr bwMode="auto">
              <a:xfrm rot="10800000">
                <a:off x="1872" y="0"/>
                <a:ext cx="384" cy="288"/>
              </a:xfrm>
              <a:prstGeom prst="leftArrow">
                <a:avLst>
                  <a:gd name="adj1" fmla="val 31250"/>
                  <a:gd name="adj2" fmla="val 71531"/>
                </a:avLst>
              </a:prstGeom>
              <a:gradFill rotWithShape="1">
                <a:gsLst>
                  <a:gs pos="0">
                    <a:srgbClr val="666699"/>
                  </a:gs>
                  <a:gs pos="100000">
                    <a:srgbClr val="666699">
                      <a:gamma/>
                      <a:tint val="42353"/>
                      <a:invGamma/>
                    </a:srgb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8" name="AutoShape 16"/>
              <p:cNvSpPr>
                <a:spLocks noChangeArrowheads="1"/>
              </p:cNvSpPr>
              <p:nvPr/>
            </p:nvSpPr>
            <p:spPr bwMode="auto">
              <a:xfrm rot="17914860">
                <a:off x="432" y="816"/>
                <a:ext cx="384" cy="288"/>
              </a:xfrm>
              <a:prstGeom prst="leftArrow">
                <a:avLst>
                  <a:gd name="adj1" fmla="val 31250"/>
                  <a:gd name="adj2" fmla="val 71531"/>
                </a:avLst>
              </a:prstGeom>
              <a:gradFill rotWithShape="1">
                <a:gsLst>
                  <a:gs pos="0">
                    <a:srgbClr val="666699"/>
                  </a:gs>
                  <a:gs pos="100000">
                    <a:srgbClr val="666699">
                      <a:gamma/>
                      <a:tint val="42353"/>
                      <a:invGamma/>
                    </a:srgb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9" name="AutoShape 17"/>
              <p:cNvSpPr>
                <a:spLocks noChangeArrowheads="1"/>
              </p:cNvSpPr>
              <p:nvPr/>
            </p:nvSpPr>
            <p:spPr bwMode="auto">
              <a:xfrm>
                <a:off x="0" y="0"/>
                <a:ext cx="384" cy="288"/>
              </a:xfrm>
              <a:prstGeom prst="leftArrow">
                <a:avLst>
                  <a:gd name="adj1" fmla="val 31250"/>
                  <a:gd name="adj2" fmla="val 71531"/>
                </a:avLst>
              </a:prstGeom>
              <a:gradFill rotWithShape="1">
                <a:gsLst>
                  <a:gs pos="0">
                    <a:srgbClr val="666699"/>
                  </a:gs>
                  <a:gs pos="100000">
                    <a:srgbClr val="666699">
                      <a:gamma/>
                      <a:tint val="42353"/>
                      <a:invGamma/>
                    </a:srgb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0" name="AutoShape 18"/>
              <p:cNvSpPr>
                <a:spLocks noChangeArrowheads="1"/>
              </p:cNvSpPr>
              <p:nvPr/>
            </p:nvSpPr>
            <p:spPr bwMode="auto">
              <a:xfrm rot="13815450">
                <a:off x="1440" y="816"/>
                <a:ext cx="384" cy="288"/>
              </a:xfrm>
              <a:prstGeom prst="leftArrow">
                <a:avLst>
                  <a:gd name="adj1" fmla="val 31250"/>
                  <a:gd name="adj2" fmla="val 71531"/>
                </a:avLst>
              </a:prstGeom>
              <a:gradFill rotWithShape="1">
                <a:gsLst>
                  <a:gs pos="0">
                    <a:srgbClr val="666699"/>
                  </a:gs>
                  <a:gs pos="100000">
                    <a:srgbClr val="666699">
                      <a:gamma/>
                      <a:tint val="42353"/>
                      <a:invGamma/>
                    </a:srgb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1571" name="Text Box 19"/>
            <p:cNvSpPr txBox="1">
              <a:spLocks noChangeArrowheads="1"/>
            </p:cNvSpPr>
            <p:nvPr/>
          </p:nvSpPr>
          <p:spPr bwMode="auto">
            <a:xfrm>
              <a:off x="3980334" y="2206352"/>
              <a:ext cx="111120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3600" b="1" dirty="0" smtClean="0">
                  <a:cs typeface="Arial" pitchFamily="34" charset="0"/>
                </a:rPr>
                <a:t>并行</a:t>
              </a:r>
              <a:endParaRPr lang="en-US" altLang="zh-CN" sz="3600" b="1" dirty="0" smtClean="0">
                <a:cs typeface="Arial" pitchFamily="34" charset="0"/>
              </a:endParaRPr>
            </a:p>
            <a:p>
              <a:pPr algn="ctr" eaLnBrk="0" hangingPunct="0"/>
              <a:r>
                <a:rPr lang="zh-CN" altLang="en-US" sz="3600" b="1" dirty="0" smtClean="0">
                  <a:cs typeface="Arial" pitchFamily="34" charset="0"/>
                </a:rPr>
                <a:t>方案</a:t>
              </a:r>
              <a:endParaRPr lang="en-US" altLang="zh-CN" sz="3600" b="1" dirty="0" smtClean="0">
                <a:cs typeface="Arial" pitchFamily="34" charset="0"/>
              </a:endParaRPr>
            </a:p>
            <a:p>
              <a:pPr algn="ctr" eaLnBrk="0" hangingPunct="0"/>
              <a:r>
                <a:rPr lang="en-US" altLang="zh-CN" sz="3600" dirty="0" smtClean="0"/>
                <a:t>?</a:t>
              </a:r>
              <a:endParaRPr lang="zh-CN" altLang="zh-CN" sz="3600" b="1" dirty="0">
                <a:cs typeface="Arial" pitchFamily="34" charset="0"/>
              </a:endParaRPr>
            </a:p>
          </p:txBody>
        </p:sp>
        <p:grpSp>
          <p:nvGrpSpPr>
            <p:cNvPr id="151572" name="Group 20"/>
            <p:cNvGrpSpPr>
              <a:grpSpLocks/>
            </p:cNvGrpSpPr>
            <p:nvPr/>
          </p:nvGrpSpPr>
          <p:grpSpPr bwMode="auto">
            <a:xfrm>
              <a:off x="6493322" y="2287488"/>
              <a:ext cx="1439862" cy="1439863"/>
              <a:chOff x="0" y="0"/>
              <a:chExt cx="907" cy="907"/>
            </a:xfrm>
          </p:grpSpPr>
          <p:sp>
            <p:nvSpPr>
              <p:cNvPr id="151573" name="Oval 21"/>
              <p:cNvSpPr>
                <a:spLocks noChangeArrowheads="1"/>
              </p:cNvSpPr>
              <p:nvPr/>
            </p:nvSpPr>
            <p:spPr bwMode="auto">
              <a:xfrm>
                <a:off x="0" y="0"/>
                <a:ext cx="907" cy="907"/>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151574" name="Oval 22"/>
              <p:cNvSpPr>
                <a:spLocks noChangeArrowheads="1"/>
              </p:cNvSpPr>
              <p:nvPr/>
            </p:nvSpPr>
            <p:spPr bwMode="auto">
              <a:xfrm>
                <a:off x="0" y="0"/>
                <a:ext cx="907" cy="907"/>
              </a:xfrm>
              <a:prstGeom prst="ellipse">
                <a:avLst/>
              </a:prstGeom>
              <a:gradFill rotWithShape="1">
                <a:gsLst>
                  <a:gs pos="0">
                    <a:srgbClr val="83A6A7">
                      <a:alpha val="31999"/>
                    </a:srgbClr>
                  </a:gs>
                  <a:gs pos="100000">
                    <a:srgbClr val="83A6A7">
                      <a:gamma/>
                      <a:shade val="0"/>
                      <a:invGamma/>
                      <a:alpha val="89999"/>
                    </a:srgb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151575" name="Oval 23"/>
              <p:cNvSpPr>
                <a:spLocks noChangeArrowheads="1"/>
              </p:cNvSpPr>
              <p:nvPr/>
            </p:nvSpPr>
            <p:spPr bwMode="auto">
              <a:xfrm>
                <a:off x="60" y="59"/>
                <a:ext cx="787" cy="788"/>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151576" name="Oval 24"/>
              <p:cNvSpPr>
                <a:spLocks noChangeArrowheads="1"/>
              </p:cNvSpPr>
              <p:nvPr/>
            </p:nvSpPr>
            <p:spPr bwMode="auto">
              <a:xfrm>
                <a:off x="60" y="61"/>
                <a:ext cx="787" cy="788"/>
              </a:xfrm>
              <a:prstGeom prst="ellipse">
                <a:avLst/>
              </a:prstGeom>
              <a:gradFill rotWithShape="1">
                <a:gsLst>
                  <a:gs pos="0">
                    <a:srgbClr val="83A6A7">
                      <a:gamma/>
                      <a:shade val="63529"/>
                      <a:invGamma/>
                    </a:srgbClr>
                  </a:gs>
                  <a:gs pos="100000">
                    <a:srgbClr val="83A6A7">
                      <a:alpha val="0"/>
                    </a:srgb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151577" name="Oval 25"/>
              <p:cNvSpPr>
                <a:spLocks noChangeArrowheads="1"/>
              </p:cNvSpPr>
              <p:nvPr/>
            </p:nvSpPr>
            <p:spPr bwMode="auto">
              <a:xfrm>
                <a:off x="99" y="99"/>
                <a:ext cx="709" cy="709"/>
              </a:xfrm>
              <a:prstGeom prst="ellipse">
                <a:avLst/>
              </a:pr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nvGrpSpPr>
              <p:cNvPr id="151578" name="Group 26"/>
              <p:cNvGrpSpPr>
                <a:grpSpLocks/>
              </p:cNvGrpSpPr>
              <p:nvPr/>
            </p:nvGrpSpPr>
            <p:grpSpPr bwMode="auto">
              <a:xfrm>
                <a:off x="110" y="110"/>
                <a:ext cx="687" cy="688"/>
                <a:chOff x="0" y="0"/>
                <a:chExt cx="1252" cy="1252"/>
              </a:xfrm>
            </p:grpSpPr>
            <p:sp>
              <p:nvSpPr>
                <p:cNvPr id="151579" name="Oval 27"/>
                <p:cNvSpPr>
                  <a:spLocks noChangeArrowheads="1"/>
                </p:cNvSpPr>
                <p:nvPr/>
              </p:nvSpPr>
              <p:spPr bwMode="auto">
                <a:xfrm>
                  <a:off x="0" y="0"/>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51580" name="Oval 28"/>
                <p:cNvSpPr>
                  <a:spLocks noChangeArrowheads="1"/>
                </p:cNvSpPr>
                <p:nvPr/>
              </p:nvSpPr>
              <p:spPr bwMode="auto">
                <a:xfrm>
                  <a:off x="16" y="7"/>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51581" name="Oval 29"/>
                <p:cNvSpPr>
                  <a:spLocks noChangeArrowheads="1"/>
                </p:cNvSpPr>
                <p:nvPr/>
              </p:nvSpPr>
              <p:spPr bwMode="auto">
                <a:xfrm>
                  <a:off x="29" y="19"/>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51582" name="Oval 30"/>
                <p:cNvSpPr>
                  <a:spLocks noChangeArrowheads="1"/>
                </p:cNvSpPr>
                <p:nvPr/>
              </p:nvSpPr>
              <p:spPr bwMode="auto">
                <a:xfrm>
                  <a:off x="97" y="51"/>
                  <a:ext cx="1033" cy="926"/>
                </a:xfrm>
                <a:prstGeom prst="ellipse">
                  <a:avLst/>
                </a:prstGeom>
                <a:gradFill rotWithShape="1">
                  <a:gsLst>
                    <a:gs pos="0">
                      <a:srgbClr val="D6E1E2">
                        <a:gamma/>
                        <a:tint val="0"/>
                        <a:invGamma/>
                      </a:srgbClr>
                    </a:gs>
                    <a:gs pos="100000">
                      <a:srgbClr val="D6E1E2">
                        <a:alpha val="37999"/>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grpSp>
        <p:sp>
          <p:nvSpPr>
            <p:cNvPr id="151583" name="Text Box 31"/>
            <p:cNvSpPr txBox="1">
              <a:spLocks noChangeArrowheads="1"/>
            </p:cNvSpPr>
            <p:nvPr/>
          </p:nvSpPr>
          <p:spPr bwMode="auto">
            <a:xfrm>
              <a:off x="6610472" y="2566392"/>
              <a:ext cx="118333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cs typeface="Arial" pitchFamily="34" charset="0"/>
                </a:rPr>
                <a:t>GPU</a:t>
              </a:r>
            </a:p>
            <a:p>
              <a:pPr algn="ctr" eaLnBrk="0" hangingPunct="0"/>
              <a:r>
                <a:rPr lang="en-US" altLang="zh-CN" sz="2000" b="1" dirty="0" err="1" smtClean="0">
                  <a:cs typeface="Arial" pitchFamily="34" charset="0"/>
                </a:rPr>
                <a:t>OpenCL</a:t>
              </a:r>
              <a:endParaRPr lang="zh-CN" altLang="zh-CN" sz="2000" b="1" dirty="0">
                <a:cs typeface="Arial" pitchFamily="34" charset="0"/>
              </a:endParaRPr>
            </a:p>
          </p:txBody>
        </p:sp>
        <p:grpSp>
          <p:nvGrpSpPr>
            <p:cNvPr id="151584" name="Group 32"/>
            <p:cNvGrpSpPr>
              <a:grpSpLocks/>
            </p:cNvGrpSpPr>
            <p:nvPr/>
          </p:nvGrpSpPr>
          <p:grpSpPr bwMode="auto">
            <a:xfrm>
              <a:off x="5113784" y="4497288"/>
              <a:ext cx="1444625" cy="1524000"/>
              <a:chOff x="0" y="0"/>
              <a:chExt cx="910" cy="960"/>
            </a:xfrm>
          </p:grpSpPr>
          <p:sp>
            <p:nvSpPr>
              <p:cNvPr id="151585" name="Oval 33"/>
              <p:cNvSpPr>
                <a:spLocks noChangeArrowheads="1"/>
              </p:cNvSpPr>
              <p:nvPr/>
            </p:nvSpPr>
            <p:spPr bwMode="auto">
              <a:xfrm>
                <a:off x="0" y="0"/>
                <a:ext cx="910" cy="960"/>
              </a:xfrm>
              <a:prstGeom prst="ellipse">
                <a:avLst/>
              </a:prstGeom>
              <a:gradFill rotWithShape="1">
                <a:gsLst>
                  <a:gs pos="0">
                    <a:srgbClr val="FF6699">
                      <a:gamma/>
                      <a:tint val="0"/>
                      <a:invGamma/>
                    </a:srgbClr>
                  </a:gs>
                  <a:gs pos="50000">
                    <a:srgbClr val="FF6699"/>
                  </a:gs>
                  <a:gs pos="100000">
                    <a:srgbClr val="FF6699">
                      <a:gamma/>
                      <a:tint val="0"/>
                      <a:invGamma/>
                    </a:srgb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151586" name="Oval 34"/>
              <p:cNvSpPr>
                <a:spLocks noChangeArrowheads="1"/>
              </p:cNvSpPr>
              <p:nvPr/>
            </p:nvSpPr>
            <p:spPr bwMode="auto">
              <a:xfrm>
                <a:off x="0" y="0"/>
                <a:ext cx="910" cy="960"/>
              </a:xfrm>
              <a:prstGeom prst="ellipse">
                <a:avLst/>
              </a:prstGeom>
              <a:gradFill rotWithShape="1">
                <a:gsLst>
                  <a:gs pos="0">
                    <a:srgbClr val="FF6699">
                      <a:alpha val="31999"/>
                    </a:srgbClr>
                  </a:gs>
                  <a:gs pos="100000">
                    <a:srgbClr val="FF6699">
                      <a:gamma/>
                      <a:shade val="0"/>
                      <a:invGamma/>
                      <a:alpha val="89999"/>
                    </a:srgb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151587" name="Oval 35"/>
              <p:cNvSpPr>
                <a:spLocks noChangeArrowheads="1"/>
              </p:cNvSpPr>
              <p:nvPr/>
            </p:nvSpPr>
            <p:spPr bwMode="auto">
              <a:xfrm>
                <a:off x="59" y="62"/>
                <a:ext cx="792" cy="836"/>
              </a:xfrm>
              <a:prstGeom prst="ellipse">
                <a:avLst/>
              </a:prstGeom>
              <a:gradFill rotWithShape="1">
                <a:gsLst>
                  <a:gs pos="0">
                    <a:srgbClr val="FF6699">
                      <a:gamma/>
                      <a:shade val="54118"/>
                      <a:invGamma/>
                    </a:srgbClr>
                  </a:gs>
                  <a:gs pos="50000">
                    <a:srgbClr val="FF6699"/>
                  </a:gs>
                  <a:gs pos="100000">
                    <a:srgbClr val="FF6699">
                      <a:gamma/>
                      <a:shade val="54118"/>
                      <a:invGamma/>
                    </a:srgbClr>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151588" name="Oval 36"/>
              <p:cNvSpPr>
                <a:spLocks noChangeArrowheads="1"/>
              </p:cNvSpPr>
              <p:nvPr/>
            </p:nvSpPr>
            <p:spPr bwMode="auto">
              <a:xfrm>
                <a:off x="48" y="48"/>
                <a:ext cx="791" cy="836"/>
              </a:xfrm>
              <a:prstGeom prst="ellipse">
                <a:avLst/>
              </a:prstGeom>
              <a:gradFill rotWithShape="1">
                <a:gsLst>
                  <a:gs pos="0">
                    <a:srgbClr val="FF6699">
                      <a:gamma/>
                      <a:shade val="63529"/>
                      <a:invGamma/>
                    </a:srgbClr>
                  </a:gs>
                  <a:gs pos="100000">
                    <a:srgbClr val="FF6699">
                      <a:alpha val="0"/>
                    </a:srgb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151589" name="Oval 37"/>
              <p:cNvSpPr>
                <a:spLocks noChangeArrowheads="1"/>
              </p:cNvSpPr>
              <p:nvPr/>
            </p:nvSpPr>
            <p:spPr bwMode="auto">
              <a:xfrm>
                <a:off x="102" y="105"/>
                <a:ext cx="712" cy="750"/>
              </a:xfrm>
              <a:prstGeom prst="ellipse">
                <a:avLst/>
              </a:prstGeom>
              <a:solidFill>
                <a:srgbClr val="33333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151590" name="Oval 38"/>
              <p:cNvSpPr>
                <a:spLocks noChangeArrowheads="1"/>
              </p:cNvSpPr>
              <p:nvPr/>
            </p:nvSpPr>
            <p:spPr bwMode="auto">
              <a:xfrm>
                <a:off x="96" y="96"/>
                <a:ext cx="689" cy="727"/>
              </a:xfrm>
              <a:prstGeom prst="ellipse">
                <a:avLst/>
              </a:prstGeom>
              <a:gradFill rotWithShape="1">
                <a:gsLst>
                  <a:gs pos="0">
                    <a:srgbClr val="C0C0C0">
                      <a:gamma/>
                      <a:shade val="46275"/>
                      <a:invGamma/>
                    </a:srgbClr>
                  </a:gs>
                  <a:gs pos="100000">
                    <a:srgbClr val="C0C0C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51591" name="Oval 39"/>
              <p:cNvSpPr>
                <a:spLocks noChangeArrowheads="1"/>
              </p:cNvSpPr>
              <p:nvPr/>
            </p:nvSpPr>
            <p:spPr bwMode="auto">
              <a:xfrm>
                <a:off x="122" y="121"/>
                <a:ext cx="673" cy="709"/>
              </a:xfrm>
              <a:prstGeom prst="ellipse">
                <a:avLst/>
              </a:prstGeom>
              <a:gradFill rotWithShape="1">
                <a:gsLst>
                  <a:gs pos="0">
                    <a:srgbClr val="C0C0C0">
                      <a:alpha val="0"/>
                    </a:srgbClr>
                  </a:gs>
                  <a:gs pos="100000">
                    <a:srgbClr val="C0C0C0">
                      <a:gamma/>
                      <a:tint val="34902"/>
                      <a:invGamma/>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51592" name="Oval 40"/>
              <p:cNvSpPr>
                <a:spLocks noChangeArrowheads="1"/>
              </p:cNvSpPr>
              <p:nvPr/>
            </p:nvSpPr>
            <p:spPr bwMode="auto">
              <a:xfrm>
                <a:off x="130" y="128"/>
                <a:ext cx="640" cy="663"/>
              </a:xfrm>
              <a:prstGeom prst="ellipse">
                <a:avLst/>
              </a:prstGeom>
              <a:gradFill rotWithShape="1">
                <a:gsLst>
                  <a:gs pos="0">
                    <a:srgbClr val="C0C0C0">
                      <a:gamma/>
                      <a:shade val="79216"/>
                      <a:invGamma/>
                    </a:srgbClr>
                  </a:gs>
                  <a:gs pos="100000">
                    <a:srgbClr val="C0C0C0">
                      <a:alpha val="4800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51593" name="Oval 41"/>
              <p:cNvSpPr>
                <a:spLocks noChangeArrowheads="1"/>
              </p:cNvSpPr>
              <p:nvPr/>
            </p:nvSpPr>
            <p:spPr bwMode="auto">
              <a:xfrm>
                <a:off x="167" y="147"/>
                <a:ext cx="569" cy="538"/>
              </a:xfrm>
              <a:prstGeom prst="ellipse">
                <a:avLst/>
              </a:prstGeom>
              <a:gradFill rotWithShape="1">
                <a:gsLst>
                  <a:gs pos="0">
                    <a:srgbClr val="C0C0C0">
                      <a:gamma/>
                      <a:tint val="0"/>
                      <a:invGamma/>
                    </a:srgbClr>
                  </a:gs>
                  <a:gs pos="100000">
                    <a:srgbClr val="C0C0C0">
                      <a:alpha val="37999"/>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51594" name="Text Box 42"/>
              <p:cNvSpPr txBox="1">
                <a:spLocks noChangeArrowheads="1"/>
              </p:cNvSpPr>
              <p:nvPr/>
            </p:nvSpPr>
            <p:spPr bwMode="auto">
              <a:xfrm>
                <a:off x="171" y="374"/>
                <a:ext cx="58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cs typeface="Arial" pitchFamily="34" charset="0"/>
                  </a:rPr>
                  <a:t>CUDA</a:t>
                </a:r>
                <a:endParaRPr lang="zh-CN" altLang="zh-CN" sz="2000" b="1" dirty="0">
                  <a:cs typeface="Arial" pitchFamily="34" charset="0"/>
                </a:endParaRPr>
              </a:p>
            </p:txBody>
          </p:sp>
        </p:grpSp>
        <p:grpSp>
          <p:nvGrpSpPr>
            <p:cNvPr id="151595" name="Group 43"/>
            <p:cNvGrpSpPr>
              <a:grpSpLocks/>
            </p:cNvGrpSpPr>
            <p:nvPr/>
          </p:nvGrpSpPr>
          <p:grpSpPr bwMode="auto">
            <a:xfrm>
              <a:off x="1151384" y="2287488"/>
              <a:ext cx="1446213" cy="1524000"/>
              <a:chOff x="0" y="0"/>
              <a:chExt cx="862" cy="862"/>
            </a:xfrm>
          </p:grpSpPr>
          <p:sp>
            <p:nvSpPr>
              <p:cNvPr id="151596" name="Oval 44"/>
              <p:cNvSpPr>
                <a:spLocks noChangeArrowheads="1"/>
              </p:cNvSpPr>
              <p:nvPr/>
            </p:nvSpPr>
            <p:spPr bwMode="auto">
              <a:xfrm>
                <a:off x="0" y="0"/>
                <a:ext cx="862" cy="862"/>
              </a:xfrm>
              <a:prstGeom prst="ellipse">
                <a:avLst/>
              </a:prstGeom>
              <a:gradFill rotWithShape="1">
                <a:gsLst>
                  <a:gs pos="0">
                    <a:srgbClr val="00CC66">
                      <a:gamma/>
                      <a:tint val="0"/>
                      <a:invGamma/>
                    </a:srgbClr>
                  </a:gs>
                  <a:gs pos="50000">
                    <a:srgbClr val="00CC66"/>
                  </a:gs>
                  <a:gs pos="100000">
                    <a:srgbClr val="00CC66">
                      <a:gamma/>
                      <a:tint val="0"/>
                      <a:invGamma/>
                    </a:srgb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151597" name="Oval 45"/>
              <p:cNvSpPr>
                <a:spLocks noChangeArrowheads="1"/>
              </p:cNvSpPr>
              <p:nvPr/>
            </p:nvSpPr>
            <p:spPr bwMode="auto">
              <a:xfrm>
                <a:off x="0" y="0"/>
                <a:ext cx="862" cy="862"/>
              </a:xfrm>
              <a:prstGeom prst="ellipse">
                <a:avLst/>
              </a:prstGeom>
              <a:gradFill rotWithShape="1">
                <a:gsLst>
                  <a:gs pos="0">
                    <a:srgbClr val="00CC66">
                      <a:alpha val="31999"/>
                    </a:srgbClr>
                  </a:gs>
                  <a:gs pos="100000">
                    <a:srgbClr val="00CC66">
                      <a:gamma/>
                      <a:shade val="0"/>
                      <a:invGamma/>
                      <a:alpha val="89999"/>
                    </a:srgb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151598" name="Oval 46"/>
              <p:cNvSpPr>
                <a:spLocks noChangeArrowheads="1"/>
              </p:cNvSpPr>
              <p:nvPr/>
            </p:nvSpPr>
            <p:spPr bwMode="auto">
              <a:xfrm>
                <a:off x="56" y="56"/>
                <a:ext cx="750" cy="750"/>
              </a:xfrm>
              <a:prstGeom prst="ellipse">
                <a:avLst/>
              </a:prstGeom>
              <a:gradFill rotWithShape="1">
                <a:gsLst>
                  <a:gs pos="0">
                    <a:srgbClr val="00CC66">
                      <a:gamma/>
                      <a:shade val="54118"/>
                      <a:invGamma/>
                    </a:srgbClr>
                  </a:gs>
                  <a:gs pos="50000">
                    <a:srgbClr val="00CC66"/>
                  </a:gs>
                  <a:gs pos="100000">
                    <a:srgbClr val="00CC66">
                      <a:gamma/>
                      <a:shade val="54118"/>
                      <a:invGamma/>
                    </a:srgbClr>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151599" name="Oval 47"/>
              <p:cNvSpPr>
                <a:spLocks noChangeArrowheads="1"/>
              </p:cNvSpPr>
              <p:nvPr/>
            </p:nvSpPr>
            <p:spPr bwMode="auto">
              <a:xfrm>
                <a:off x="57" y="56"/>
                <a:ext cx="749" cy="750"/>
              </a:xfrm>
              <a:prstGeom prst="ellipse">
                <a:avLst/>
              </a:prstGeom>
              <a:gradFill rotWithShape="1">
                <a:gsLst>
                  <a:gs pos="0">
                    <a:srgbClr val="00CC66">
                      <a:gamma/>
                      <a:shade val="63529"/>
                      <a:invGamma/>
                    </a:srgbClr>
                  </a:gs>
                  <a:gs pos="100000">
                    <a:srgbClr val="00CC66">
                      <a:alpha val="0"/>
                    </a:srgb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151600" name="Oval 48"/>
              <p:cNvSpPr>
                <a:spLocks noChangeArrowheads="1"/>
              </p:cNvSpPr>
              <p:nvPr/>
            </p:nvSpPr>
            <p:spPr bwMode="auto">
              <a:xfrm>
                <a:off x="97" y="94"/>
                <a:ext cx="674" cy="674"/>
              </a:xfrm>
              <a:prstGeom prst="ellipse">
                <a:avLst/>
              </a:prstGeom>
              <a:solidFill>
                <a:srgbClr val="33333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151601" name="Oval 49"/>
              <p:cNvSpPr>
                <a:spLocks noChangeArrowheads="1"/>
              </p:cNvSpPr>
              <p:nvPr/>
            </p:nvSpPr>
            <p:spPr bwMode="auto">
              <a:xfrm>
                <a:off x="108" y="105"/>
                <a:ext cx="653" cy="653"/>
              </a:xfrm>
              <a:prstGeom prst="ellipse">
                <a:avLst/>
              </a:prstGeom>
              <a:gradFill rotWithShape="1">
                <a:gsLst>
                  <a:gs pos="0">
                    <a:srgbClr val="C0C0C0">
                      <a:gamma/>
                      <a:shade val="46275"/>
                      <a:invGamma/>
                    </a:srgbClr>
                  </a:gs>
                  <a:gs pos="100000">
                    <a:srgbClr val="C0C0C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51602" name="Oval 50"/>
              <p:cNvSpPr>
                <a:spLocks noChangeArrowheads="1"/>
              </p:cNvSpPr>
              <p:nvPr/>
            </p:nvSpPr>
            <p:spPr bwMode="auto">
              <a:xfrm>
                <a:off x="116" y="109"/>
                <a:ext cx="637" cy="636"/>
              </a:xfrm>
              <a:prstGeom prst="ellipse">
                <a:avLst/>
              </a:prstGeom>
              <a:gradFill rotWithShape="1">
                <a:gsLst>
                  <a:gs pos="0">
                    <a:srgbClr val="C0C0C0">
                      <a:alpha val="0"/>
                    </a:srgbClr>
                  </a:gs>
                  <a:gs pos="100000">
                    <a:srgbClr val="C0C0C0">
                      <a:gamma/>
                      <a:tint val="34902"/>
                      <a:invGamma/>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51603" name="Oval 51"/>
              <p:cNvSpPr>
                <a:spLocks noChangeArrowheads="1"/>
              </p:cNvSpPr>
              <p:nvPr/>
            </p:nvSpPr>
            <p:spPr bwMode="auto">
              <a:xfrm>
                <a:off x="123" y="115"/>
                <a:ext cx="606" cy="595"/>
              </a:xfrm>
              <a:prstGeom prst="ellipse">
                <a:avLst/>
              </a:prstGeom>
              <a:gradFill rotWithShape="1">
                <a:gsLst>
                  <a:gs pos="0">
                    <a:srgbClr val="C0C0C0">
                      <a:gamma/>
                      <a:shade val="79216"/>
                      <a:invGamma/>
                    </a:srgbClr>
                  </a:gs>
                  <a:gs pos="100000">
                    <a:srgbClr val="C0C0C0">
                      <a:alpha val="4800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51604" name="Oval 52"/>
              <p:cNvSpPr>
                <a:spLocks noChangeArrowheads="1"/>
              </p:cNvSpPr>
              <p:nvPr/>
            </p:nvSpPr>
            <p:spPr bwMode="auto">
              <a:xfrm>
                <a:off x="158" y="132"/>
                <a:ext cx="539" cy="483"/>
              </a:xfrm>
              <a:prstGeom prst="ellipse">
                <a:avLst/>
              </a:prstGeom>
              <a:gradFill rotWithShape="1">
                <a:gsLst>
                  <a:gs pos="0">
                    <a:srgbClr val="C0C0C0">
                      <a:gamma/>
                      <a:tint val="0"/>
                      <a:invGamma/>
                    </a:srgbClr>
                  </a:gs>
                  <a:gs pos="100000">
                    <a:srgbClr val="C0C0C0">
                      <a:alpha val="37999"/>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151605" name="Text Box 53"/>
            <p:cNvSpPr txBox="1">
              <a:spLocks noChangeArrowheads="1"/>
            </p:cNvSpPr>
            <p:nvPr/>
          </p:nvSpPr>
          <p:spPr bwMode="auto">
            <a:xfrm>
              <a:off x="1293935" y="2638400"/>
              <a:ext cx="118333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cs typeface="Arial" pitchFamily="34" charset="0"/>
                </a:rPr>
                <a:t>CPU</a:t>
              </a:r>
            </a:p>
            <a:p>
              <a:pPr algn="ctr" eaLnBrk="0" hangingPunct="0"/>
              <a:r>
                <a:rPr lang="en-US" altLang="zh-CN" sz="2000" b="1" dirty="0" err="1">
                  <a:cs typeface="Arial" pitchFamily="34" charset="0"/>
                </a:rPr>
                <a:t>OpenCL</a:t>
              </a:r>
              <a:endParaRPr lang="zh-CN" altLang="zh-CN" sz="2000" b="1" dirty="0">
                <a:cs typeface="Arial" pitchFamily="34" charset="0"/>
              </a:endParaRPr>
            </a:p>
          </p:txBody>
        </p:sp>
        <p:grpSp>
          <p:nvGrpSpPr>
            <p:cNvPr id="151606" name="Group 54"/>
            <p:cNvGrpSpPr>
              <a:grpSpLocks/>
            </p:cNvGrpSpPr>
            <p:nvPr/>
          </p:nvGrpSpPr>
          <p:grpSpPr bwMode="auto">
            <a:xfrm>
              <a:off x="2454722" y="4497288"/>
              <a:ext cx="1439862" cy="1439863"/>
              <a:chOff x="0" y="0"/>
              <a:chExt cx="907" cy="907"/>
            </a:xfrm>
          </p:grpSpPr>
          <p:grpSp>
            <p:nvGrpSpPr>
              <p:cNvPr id="151607" name="Group 55"/>
              <p:cNvGrpSpPr>
                <a:grpSpLocks/>
              </p:cNvGrpSpPr>
              <p:nvPr/>
            </p:nvGrpSpPr>
            <p:grpSpPr bwMode="auto">
              <a:xfrm>
                <a:off x="0" y="0"/>
                <a:ext cx="907" cy="907"/>
                <a:chOff x="0" y="0"/>
                <a:chExt cx="907" cy="907"/>
              </a:xfrm>
            </p:grpSpPr>
            <p:sp>
              <p:nvSpPr>
                <p:cNvPr id="151608" name="Oval 56"/>
                <p:cNvSpPr>
                  <a:spLocks noChangeArrowheads="1"/>
                </p:cNvSpPr>
                <p:nvPr/>
              </p:nvSpPr>
              <p:spPr bwMode="auto">
                <a:xfrm>
                  <a:off x="0" y="0"/>
                  <a:ext cx="907" cy="907"/>
                </a:xfrm>
                <a:prstGeom prst="ellipse">
                  <a:avLst/>
                </a:prstGeom>
                <a:gradFill rotWithShape="1">
                  <a:gsLst>
                    <a:gs pos="0">
                      <a:srgbClr val="3965E1">
                        <a:gamma/>
                        <a:tint val="0"/>
                        <a:invGamma/>
                      </a:srgbClr>
                    </a:gs>
                    <a:gs pos="50000">
                      <a:srgbClr val="3965E1"/>
                    </a:gs>
                    <a:gs pos="100000">
                      <a:srgbClr val="3965E1">
                        <a:gamma/>
                        <a:tint val="0"/>
                        <a:invGamma/>
                      </a:srgb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151609" name="Oval 57"/>
                <p:cNvSpPr>
                  <a:spLocks noChangeArrowheads="1"/>
                </p:cNvSpPr>
                <p:nvPr/>
              </p:nvSpPr>
              <p:spPr bwMode="auto">
                <a:xfrm>
                  <a:off x="0" y="0"/>
                  <a:ext cx="907" cy="907"/>
                </a:xfrm>
                <a:prstGeom prst="ellipse">
                  <a:avLst/>
                </a:prstGeom>
                <a:gradFill rotWithShape="1">
                  <a:gsLst>
                    <a:gs pos="0">
                      <a:srgbClr val="3965E1">
                        <a:alpha val="31999"/>
                      </a:srgbClr>
                    </a:gs>
                    <a:gs pos="100000">
                      <a:srgbClr val="3965E1">
                        <a:gamma/>
                        <a:shade val="0"/>
                        <a:invGamma/>
                        <a:alpha val="89999"/>
                      </a:srgb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151610" name="Oval 58"/>
                <p:cNvSpPr>
                  <a:spLocks noChangeArrowheads="1"/>
                </p:cNvSpPr>
                <p:nvPr/>
              </p:nvSpPr>
              <p:spPr bwMode="auto">
                <a:xfrm>
                  <a:off x="57" y="60"/>
                  <a:ext cx="787" cy="788"/>
                </a:xfrm>
                <a:prstGeom prst="ellipse">
                  <a:avLst/>
                </a:prstGeom>
                <a:gradFill rotWithShape="1">
                  <a:gsLst>
                    <a:gs pos="0">
                      <a:srgbClr val="3965E1">
                        <a:gamma/>
                        <a:shade val="54118"/>
                        <a:invGamma/>
                      </a:srgbClr>
                    </a:gs>
                    <a:gs pos="50000">
                      <a:srgbClr val="3965E1"/>
                    </a:gs>
                    <a:gs pos="100000">
                      <a:srgbClr val="3965E1">
                        <a:gamma/>
                        <a:shade val="54118"/>
                        <a:invGamma/>
                      </a:srgbClr>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151611" name="Oval 59"/>
                <p:cNvSpPr>
                  <a:spLocks noChangeArrowheads="1"/>
                </p:cNvSpPr>
                <p:nvPr/>
              </p:nvSpPr>
              <p:spPr bwMode="auto">
                <a:xfrm>
                  <a:off x="57" y="66"/>
                  <a:ext cx="787" cy="788"/>
                </a:xfrm>
                <a:prstGeom prst="ellipse">
                  <a:avLst/>
                </a:prstGeom>
                <a:gradFill rotWithShape="1">
                  <a:gsLst>
                    <a:gs pos="0">
                      <a:srgbClr val="3965E1">
                        <a:gamma/>
                        <a:shade val="66667"/>
                        <a:invGamma/>
                      </a:srgbClr>
                    </a:gs>
                    <a:gs pos="100000">
                      <a:srgbClr val="3965E1">
                        <a:alpha val="0"/>
                      </a:srgb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151612" name="Oval 60"/>
                <p:cNvSpPr>
                  <a:spLocks noChangeArrowheads="1"/>
                </p:cNvSpPr>
                <p:nvPr/>
              </p:nvSpPr>
              <p:spPr bwMode="auto">
                <a:xfrm>
                  <a:off x="96" y="105"/>
                  <a:ext cx="709" cy="709"/>
                </a:xfrm>
                <a:prstGeom prst="ellipse">
                  <a:avLst/>
                </a:prstGeom>
                <a:gradFill rotWithShape="1">
                  <a:gsLst>
                    <a:gs pos="0">
                      <a:srgbClr val="3965E1"/>
                    </a:gs>
                    <a:gs pos="100000">
                      <a:srgbClr val="3965E1">
                        <a:gamma/>
                        <a:shade val="5882"/>
                        <a:invGamma/>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nvGrpSpPr>
                <p:cNvPr id="151613" name="Group 61"/>
                <p:cNvGrpSpPr>
                  <a:grpSpLocks/>
                </p:cNvGrpSpPr>
                <p:nvPr/>
              </p:nvGrpSpPr>
              <p:grpSpPr bwMode="auto">
                <a:xfrm>
                  <a:off x="114" y="114"/>
                  <a:ext cx="687" cy="688"/>
                  <a:chOff x="0" y="0"/>
                  <a:chExt cx="1252" cy="1252"/>
                </a:xfrm>
              </p:grpSpPr>
              <p:sp>
                <p:nvSpPr>
                  <p:cNvPr id="151614" name="Oval 62"/>
                  <p:cNvSpPr>
                    <a:spLocks noChangeArrowheads="1"/>
                  </p:cNvSpPr>
                  <p:nvPr/>
                </p:nvSpPr>
                <p:spPr bwMode="auto">
                  <a:xfrm>
                    <a:off x="0" y="0"/>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51615" name="Oval 63"/>
                  <p:cNvSpPr>
                    <a:spLocks noChangeArrowheads="1"/>
                  </p:cNvSpPr>
                  <p:nvPr/>
                </p:nvSpPr>
                <p:spPr bwMode="auto">
                  <a:xfrm>
                    <a:off x="16" y="7"/>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51616" name="Oval 64"/>
                  <p:cNvSpPr>
                    <a:spLocks noChangeArrowheads="1"/>
                  </p:cNvSpPr>
                  <p:nvPr/>
                </p:nvSpPr>
                <p:spPr bwMode="auto">
                  <a:xfrm>
                    <a:off x="29" y="19"/>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51617" name="Oval 65"/>
                  <p:cNvSpPr>
                    <a:spLocks noChangeArrowheads="1"/>
                  </p:cNvSpPr>
                  <p:nvPr/>
                </p:nvSpPr>
                <p:spPr bwMode="auto">
                  <a:xfrm>
                    <a:off x="97" y="51"/>
                    <a:ext cx="1033" cy="926"/>
                  </a:xfrm>
                  <a:prstGeom prst="ellipse">
                    <a:avLst/>
                  </a:prstGeom>
                  <a:gradFill rotWithShape="1">
                    <a:gsLst>
                      <a:gs pos="0">
                        <a:srgbClr val="D6E1E2">
                          <a:gamma/>
                          <a:tint val="0"/>
                          <a:invGamma/>
                        </a:srgbClr>
                      </a:gs>
                      <a:gs pos="100000">
                        <a:srgbClr val="D6E1E2">
                          <a:alpha val="37999"/>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grpSp>
          <p:sp>
            <p:nvSpPr>
              <p:cNvPr id="151618" name="Text Box 66"/>
              <p:cNvSpPr txBox="1">
                <a:spLocks noChangeArrowheads="1"/>
              </p:cNvSpPr>
              <p:nvPr/>
            </p:nvSpPr>
            <p:spPr bwMode="auto">
              <a:xfrm>
                <a:off x="224" y="331"/>
                <a:ext cx="4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cs typeface="Arial" pitchFamily="34" charset="0"/>
                  </a:rPr>
                  <a:t>SSE</a:t>
                </a:r>
                <a:endParaRPr lang="zh-CN" altLang="zh-CN" sz="2000" b="1" dirty="0">
                  <a:cs typeface="Arial" pitchFamily="34" charset="0"/>
                </a:endParaRPr>
              </a:p>
            </p:txBody>
          </p:sp>
        </p:grpSp>
      </p:grpSp>
    </p:spTree>
    <p:extLst>
      <p:ext uri="{BB962C8B-B14F-4D97-AF65-F5344CB8AC3E}">
        <p14:creationId xmlns:p14="http://schemas.microsoft.com/office/powerpoint/2010/main" val="77290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9">
                                            <p:txEl>
                                              <p:pRg st="0" end="0"/>
                                            </p:txEl>
                                          </p:spTgt>
                                        </p:tgtEl>
                                        <p:attrNameLst>
                                          <p:attrName>style.visibility</p:attrName>
                                        </p:attrNameLst>
                                      </p:cBhvr>
                                      <p:to>
                                        <p:strVal val="visible"/>
                                      </p:to>
                                    </p:set>
                                    <p:animEffect transition="in" filter="fade">
                                      <p:cBhvr>
                                        <p:cTn id="7" dur="1000"/>
                                        <p:tgtEl>
                                          <p:spTgt spid="69">
                                            <p:txEl>
                                              <p:pRg st="0" end="0"/>
                                            </p:txEl>
                                          </p:spTgt>
                                        </p:tgtEl>
                                      </p:cBhvr>
                                    </p:animEffect>
                                    <p:anim calcmode="lin" valueType="num">
                                      <p:cBhvr>
                                        <p:cTn id="8" dur="10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9">
                                            <p:txEl>
                                              <p:pRg st="8" end="8"/>
                                            </p:txEl>
                                          </p:spTgt>
                                        </p:tgtEl>
                                        <p:attrNameLst>
                                          <p:attrName>style.visibility</p:attrName>
                                        </p:attrNameLst>
                                      </p:cBhvr>
                                      <p:to>
                                        <p:strVal val="visible"/>
                                      </p:to>
                                    </p:set>
                                    <p:animEffect transition="in" filter="fade">
                                      <p:cBhvr>
                                        <p:cTn id="21" dur="1000"/>
                                        <p:tgtEl>
                                          <p:spTgt spid="69">
                                            <p:txEl>
                                              <p:pRg st="8" end="8"/>
                                            </p:txEl>
                                          </p:spTgt>
                                        </p:tgtEl>
                                      </p:cBhvr>
                                    </p:animEffect>
                                    <p:anim calcmode="lin" valueType="num">
                                      <p:cBhvr>
                                        <p:cTn id="22" dur="1000" fill="hold"/>
                                        <p:tgtEl>
                                          <p:spTgt spid="69">
                                            <p:txEl>
                                              <p:pRg st="8" end="8"/>
                                            </p:txEl>
                                          </p:spTgt>
                                        </p:tgtEl>
                                        <p:attrNameLst>
                                          <p:attrName>ppt_x</p:attrName>
                                        </p:attrNameLst>
                                      </p:cBhvr>
                                      <p:tavLst>
                                        <p:tav tm="0">
                                          <p:val>
                                            <p:strVal val="#ppt_x"/>
                                          </p:val>
                                        </p:tav>
                                        <p:tav tm="100000">
                                          <p:val>
                                            <p:strVal val="#ppt_x"/>
                                          </p:val>
                                        </p:tav>
                                      </p:tavLst>
                                    </p:anim>
                                    <p:anim calcmode="lin" valueType="num">
                                      <p:cBhvr>
                                        <p:cTn id="23" dur="1000" fill="hold"/>
                                        <p:tgtEl>
                                          <p:spTgt spid="69">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1">
      <a:dk1>
        <a:srgbClr val="0D1259"/>
      </a:dk1>
      <a:lt1>
        <a:srgbClr val="FFFFFF"/>
      </a:lt1>
      <a:dk2>
        <a:srgbClr val="0E4AA2"/>
      </a:dk2>
      <a:lt2>
        <a:srgbClr val="C0C0C0"/>
      </a:lt2>
      <a:accent1>
        <a:srgbClr val="3191D3"/>
      </a:accent1>
      <a:accent2>
        <a:srgbClr val="81CFEB"/>
      </a:accent2>
      <a:accent3>
        <a:srgbClr val="FFFFFF"/>
      </a:accent3>
      <a:accent4>
        <a:srgbClr val="090E4B"/>
      </a:accent4>
      <a:accent5>
        <a:srgbClr val="ADC7E6"/>
      </a:accent5>
      <a:accent6>
        <a:srgbClr val="74BBD5"/>
      </a:accent6>
      <a:hlink>
        <a:srgbClr val="6FB7B7"/>
      </a:hlink>
      <a:folHlink>
        <a:srgbClr val="DCCA42"/>
      </a:folHlink>
    </a:clrScheme>
    <a:fontScheme name="Office 主题​​">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0D1259"/>
        </a:dk1>
        <a:lt1>
          <a:srgbClr val="FFFFFF"/>
        </a:lt1>
        <a:dk2>
          <a:srgbClr val="0E4AA2"/>
        </a:dk2>
        <a:lt2>
          <a:srgbClr val="C0C0C0"/>
        </a:lt2>
        <a:accent1>
          <a:srgbClr val="3191D3"/>
        </a:accent1>
        <a:accent2>
          <a:srgbClr val="81CFEB"/>
        </a:accent2>
        <a:accent3>
          <a:srgbClr val="FFFFFF"/>
        </a:accent3>
        <a:accent4>
          <a:srgbClr val="090E4B"/>
        </a:accent4>
        <a:accent5>
          <a:srgbClr val="ADC7E6"/>
        </a:accent5>
        <a:accent6>
          <a:srgbClr val="74BBD5"/>
        </a:accent6>
        <a:hlink>
          <a:srgbClr val="6FB7B7"/>
        </a:hlink>
        <a:folHlink>
          <a:srgbClr val="DCCA42"/>
        </a:folHlink>
      </a:clrScheme>
      <a:clrMap bg1="lt1" tx1="dk1" bg2="lt2" tx2="dk2" accent1="accent1" accent2="accent2" accent3="accent3" accent4="accent4" accent5="accent5" accent6="accent6" hlink="hlink" folHlink="folHlink"/>
    </a:extraClrScheme>
    <a:extraClrScheme>
      <a:clrScheme name="Office 主题​​ 2">
        <a:dk1>
          <a:srgbClr val="542F81"/>
        </a:dk1>
        <a:lt1>
          <a:srgbClr val="FFFFFF"/>
        </a:lt1>
        <a:dk2>
          <a:srgbClr val="0E4AA2"/>
        </a:dk2>
        <a:lt2>
          <a:srgbClr val="C0C0C0"/>
        </a:lt2>
        <a:accent1>
          <a:srgbClr val="2B59D9"/>
        </a:accent1>
        <a:accent2>
          <a:srgbClr val="EFA441"/>
        </a:accent2>
        <a:accent3>
          <a:srgbClr val="FFFFFF"/>
        </a:accent3>
        <a:accent4>
          <a:srgbClr val="46276D"/>
        </a:accent4>
        <a:accent5>
          <a:srgbClr val="ACB5E9"/>
        </a:accent5>
        <a:accent6>
          <a:srgbClr val="D9943A"/>
        </a:accent6>
        <a:hlink>
          <a:srgbClr val="63C398"/>
        </a:hlink>
        <a:folHlink>
          <a:srgbClr val="AAC856"/>
        </a:folHlink>
      </a:clrScheme>
      <a:clrMap bg1="lt1" tx1="dk1" bg2="lt2" tx2="dk2" accent1="accent1" accent2="accent2" accent3="accent3" accent4="accent4" accent5="accent5" accent6="accent6" hlink="hlink" folHlink="folHlink"/>
    </a:extraClrScheme>
    <a:extraClrScheme>
      <a:clrScheme name="Office 主题​​ 3">
        <a:dk1>
          <a:srgbClr val="0E3558"/>
        </a:dk1>
        <a:lt1>
          <a:srgbClr val="FFFFFF"/>
        </a:lt1>
        <a:dk2>
          <a:srgbClr val="006666"/>
        </a:dk2>
        <a:lt2>
          <a:srgbClr val="969696"/>
        </a:lt2>
        <a:accent1>
          <a:srgbClr val="E3BE05"/>
        </a:accent1>
        <a:accent2>
          <a:srgbClr val="4BC77A"/>
        </a:accent2>
        <a:accent3>
          <a:srgbClr val="FFFFFF"/>
        </a:accent3>
        <a:accent4>
          <a:srgbClr val="0A2C4A"/>
        </a:accent4>
        <a:accent5>
          <a:srgbClr val="EFDBAA"/>
        </a:accent5>
        <a:accent6>
          <a:srgbClr val="43B46E"/>
        </a:accent6>
        <a:hlink>
          <a:srgbClr val="CC3300"/>
        </a:hlink>
        <a:folHlink>
          <a:srgbClr val="3333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1412</TotalTime>
  <Words>3832</Words>
  <Application>Microsoft Office PowerPoint</Application>
  <PresentationFormat>全屏显示(4:3)</PresentationFormat>
  <Paragraphs>952</Paragraphs>
  <Slides>54</Slides>
  <Notes>54</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54</vt:i4>
      </vt:variant>
    </vt:vector>
  </HeadingPairs>
  <TitlesOfParts>
    <vt:vector size="56" baseType="lpstr">
      <vt:lpstr>Office 主题​​</vt:lpstr>
      <vt:lpstr>Image</vt:lpstr>
      <vt:lpstr>虚拟现实仿真平台异构并行计算关键技术研究</vt:lpstr>
      <vt:lpstr>目录</vt:lpstr>
      <vt:lpstr>研究背景</vt:lpstr>
      <vt:lpstr>研究目标</vt:lpstr>
      <vt:lpstr>国内外现状</vt:lpstr>
      <vt:lpstr>国内外现状</vt:lpstr>
      <vt:lpstr>国内外现状</vt:lpstr>
      <vt:lpstr>国内外现状</vt:lpstr>
      <vt:lpstr>本文聚焦问题</vt:lpstr>
      <vt:lpstr>方案动态抉择方法</vt:lpstr>
      <vt:lpstr>目录</vt:lpstr>
      <vt:lpstr>并行计算技术汇总</vt:lpstr>
      <vt:lpstr>加权图像变换</vt:lpstr>
      <vt:lpstr>加权图像变换</vt:lpstr>
      <vt:lpstr>CPU并行技术演变</vt:lpstr>
      <vt:lpstr>CPU并行技术演变</vt:lpstr>
      <vt:lpstr>GPU并行技术演变</vt:lpstr>
      <vt:lpstr>GPU并行技术演变</vt:lpstr>
      <vt:lpstr>GPU并行技术演变</vt:lpstr>
      <vt:lpstr>GPU并行技术演变</vt:lpstr>
      <vt:lpstr>GPU并行技术演变</vt:lpstr>
      <vt:lpstr>GPU并行技术演变</vt:lpstr>
      <vt:lpstr>GPU并行技术演变</vt:lpstr>
      <vt:lpstr>目录</vt:lpstr>
      <vt:lpstr>三维坐标变换</vt:lpstr>
      <vt:lpstr>骨骼动画顶点更新算法</vt:lpstr>
      <vt:lpstr>矩阵调色板算法</vt:lpstr>
      <vt:lpstr>时间分布</vt:lpstr>
      <vt:lpstr>并行加速比</vt:lpstr>
      <vt:lpstr>时间分布与加速比</vt:lpstr>
      <vt:lpstr>SSE vs OpenCL</vt:lpstr>
      <vt:lpstr>SSE vs OpenCL</vt:lpstr>
      <vt:lpstr>SSE vs OpenCL</vt:lpstr>
      <vt:lpstr>SSE vs OpenCL</vt:lpstr>
      <vt:lpstr>时间分布与加速比</vt:lpstr>
      <vt:lpstr>CUDA优化</vt:lpstr>
      <vt:lpstr>CUDA优化</vt:lpstr>
      <vt:lpstr>高端CPU与低端GPU</vt:lpstr>
      <vt:lpstr>目录</vt:lpstr>
      <vt:lpstr>柏林噪声粒子系统喷泉</vt:lpstr>
      <vt:lpstr>柏林噪声粒子系统喷泉</vt:lpstr>
      <vt:lpstr>柏林噪声粒子系统喷泉</vt:lpstr>
      <vt:lpstr>平台多任务并行</vt:lpstr>
      <vt:lpstr>平台多任务并行</vt:lpstr>
      <vt:lpstr>目录</vt:lpstr>
      <vt:lpstr>研究内容</vt:lpstr>
      <vt:lpstr>创新点</vt:lpstr>
      <vt:lpstr>不足与展望</vt:lpstr>
      <vt:lpstr>附录：项目</vt:lpstr>
      <vt:lpstr>附录：项目</vt:lpstr>
      <vt:lpstr>附录：论文</vt:lpstr>
      <vt:lpstr>附录：其它</vt:lpstr>
      <vt:lpstr>致谢</vt:lpstr>
      <vt:lpstr>PowerPoint 演示文稿</vt:lpstr>
    </vt:vector>
  </TitlesOfParts>
  <Company>Guilddesign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Sung Ha, Park</dc:creator>
  <cp:lastModifiedBy>508-LL</cp:lastModifiedBy>
  <cp:revision>166</cp:revision>
  <dcterms:created xsi:type="dcterms:W3CDTF">2004-07-21T02:43:03Z</dcterms:created>
  <dcterms:modified xsi:type="dcterms:W3CDTF">2014-05-29T08:12:45Z</dcterms:modified>
</cp:coreProperties>
</file>